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264" r:id="rId3"/>
    <p:sldId id="278" r:id="rId4"/>
    <p:sldId id="274" r:id="rId5"/>
    <p:sldId id="276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52"/>
    <a:srgbClr val="FFFFFF"/>
    <a:srgbClr val="65CBC9"/>
    <a:srgbClr val="F8F5E5"/>
    <a:srgbClr val="FFCF00"/>
    <a:srgbClr val="00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2" autoAdjust="0"/>
    <p:restoredTop sz="50067" autoAdjust="0"/>
  </p:normalViewPr>
  <p:slideViewPr>
    <p:cSldViewPr snapToGrid="0" snapToObjects="1">
      <p:cViewPr varScale="1">
        <p:scale>
          <a:sx n="123" d="100"/>
          <a:sy n="123" d="100"/>
        </p:scale>
        <p:origin x="-128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35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776A7A-97BA-504C-88BF-C62FE7C00C5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80DA08-F04A-2745-B002-97CA67CA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5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6AD9C3-6EE5-344E-8117-12A91A630AE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DF58EC-A3F4-C34B-AECE-01E1AECD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3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8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5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8C6F-D91B-0349-B132-B772D6AD1BBB}" type="datetime1">
              <a:rPr lang="en-CA" smtClean="0"/>
              <a:t>01/12/2016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2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0E45-A49B-D240-8AC1-86FF81E18F07}" type="datetime1">
              <a:rPr lang="en-CA" smtClean="0"/>
              <a:t>01/12/2016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9B2-C8D3-4B47-A83C-E84C8C89E941}" type="datetime1">
              <a:rPr lang="en-CA" smtClean="0"/>
              <a:t>01/12/2016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2C84-864F-4342-8F88-EA861ABAF36E}" type="datetime1">
              <a:rPr lang="en-CA" smtClean="0"/>
              <a:t>01/12/2016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0B18-06CB-C947-B602-81742C811040}" type="datetime1">
              <a:rPr lang="en-CA" smtClean="0"/>
              <a:t>01/12/2016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D315-C972-0E44-B714-81CC91B8FAC0}" type="datetime1">
              <a:rPr lang="en-CA" smtClean="0"/>
              <a:t>01/12/2016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4582-81B1-BC4D-941E-48631E8FD057}" type="datetime1">
              <a:rPr lang="en-CA" smtClean="0"/>
              <a:t>01/12/2016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6724-3AA8-1443-8662-2A4D6A30C130}" type="datetime1">
              <a:rPr lang="en-CA" smtClean="0"/>
              <a:t>01/12/2016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D9DD-BFF6-1C4F-AC15-E4F2B72609AB}" type="datetime1">
              <a:rPr lang="en-CA" smtClean="0"/>
              <a:t>01/12/2016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2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77D8-04ED-E84B-9EF8-98B7C29B56DA}" type="datetime1">
              <a:rPr lang="en-CA" smtClean="0"/>
              <a:t>01/12/2016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E77-049B-5447-B6D5-61599348A9BA}" type="datetime1">
              <a:rPr lang="en-CA" smtClean="0"/>
              <a:t>01/12/2016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3BC4-116A-0A4D-9A29-DDA222D0EC3B}" type="datetime1">
              <a:rPr lang="en-CA" smtClean="0"/>
              <a:t>01/12/2016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001" y="1514315"/>
            <a:ext cx="7401949" cy="3709015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rgbClr val="65CBC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  <a:cs typeface="Arial"/>
              </a:rPr>
              <a:t>Leadership in Environmental Sustainability Certificate</a:t>
            </a:r>
            <a:endParaRPr lang="en-US" sz="8000" dirty="0">
              <a:solidFill>
                <a:srgbClr val="65CBC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eestyle Script" panose="030804020302050B0404" pitchFamily="66" charset="0"/>
              <a:cs typeface="Arial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14164" y="6206725"/>
            <a:ext cx="5664200" cy="274324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THOMPSON RIVERS UNIVERSITY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0086" y="6134100"/>
            <a:ext cx="8212436" cy="0"/>
          </a:xfrm>
          <a:prstGeom prst="line">
            <a:avLst/>
          </a:prstGeom>
          <a:ln>
            <a:solidFill>
              <a:srgbClr val="65CB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725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96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874"/>
            <a:ext cx="9143999" cy="6883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629" y="406400"/>
            <a:ext cx="7127219" cy="5803900"/>
          </a:xfrm>
          <a:prstGeom prst="rect">
            <a:avLst/>
          </a:prstGeom>
          <a:solidFill>
            <a:srgbClr val="65CBC9">
              <a:alpha val="82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9878" y="1666130"/>
            <a:ext cx="6236156" cy="44215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.	Earn and compile points through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	environmentally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sustainable courses,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	volunteer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work, green jobs, attending and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	presenting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at events and joining/leading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	environmentally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focused groups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2.	Enroll in ENSU 1000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1 credit course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). 	Only 1 hour of in-class time.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3.	Create an e-Portfolio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4.	Develop a give back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piece – present a 	poster, YouTube video, blog, etc.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5.	Write a reflective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essay (1000 words)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9858"/>
            <a:ext cx="1357565" cy="68668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97794" y="593540"/>
            <a:ext cx="6238240" cy="107259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3E52"/>
                </a:solidFill>
                <a:latin typeface="Arial"/>
                <a:cs typeface="Arial"/>
              </a:rPr>
              <a:t>How do I gain this certificate?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THOMPSON RIVERS UNIVERSITY  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3E52"/>
                </a:solidFill>
              </a:rPr>
              <a:t>Points Categories</a:t>
            </a:r>
            <a:endParaRPr lang="en-US" dirty="0">
              <a:solidFill>
                <a:srgbClr val="003E5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823168"/>
              </p:ext>
            </p:extLst>
          </p:nvPr>
        </p:nvGraphicFramePr>
        <p:xfrm>
          <a:off x="457200" y="1417638"/>
          <a:ext cx="8229600" cy="4269178"/>
        </p:xfrm>
        <a:graphic>
          <a:graphicData uri="http://schemas.openxmlformats.org/drawingml/2006/table">
            <a:tbl>
              <a:tblPr/>
              <a:tblGrid>
                <a:gridCol w="3286582">
                  <a:extLst>
                    <a:ext uri="{9D8B030D-6E8A-4147-A177-3AD203B41FA5}">
                      <a16:colId xmlns:a16="http://schemas.microsoft.com/office/drawing/2014/main" xmlns="" val="3527108100"/>
                    </a:ext>
                  </a:extLst>
                </a:gridCol>
                <a:gridCol w="1722169">
                  <a:extLst>
                    <a:ext uri="{9D8B030D-6E8A-4147-A177-3AD203B41FA5}">
                      <a16:colId xmlns:a16="http://schemas.microsoft.com/office/drawing/2014/main" xmlns="" val="706378417"/>
                    </a:ext>
                  </a:extLst>
                </a:gridCol>
                <a:gridCol w="1590705">
                  <a:extLst>
                    <a:ext uri="{9D8B030D-6E8A-4147-A177-3AD203B41FA5}">
                      <a16:colId xmlns:a16="http://schemas.microsoft.com/office/drawing/2014/main" xmlns="" val="2303853931"/>
                    </a:ext>
                  </a:extLst>
                </a:gridCol>
                <a:gridCol w="1630144">
                  <a:extLst>
                    <a:ext uri="{9D8B030D-6E8A-4147-A177-3AD203B41FA5}">
                      <a16:colId xmlns:a16="http://schemas.microsoft.com/office/drawing/2014/main" xmlns="" val="1513248522"/>
                    </a:ext>
                  </a:extLst>
                </a:gridCol>
              </a:tblGrid>
              <a:tr h="6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(1)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(3)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(5)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6672539"/>
                  </a:ext>
                </a:extLst>
              </a:tr>
              <a:tr h="410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 in environmental sustainability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6819145"/>
                  </a:ext>
                </a:extLst>
              </a:tr>
              <a:tr h="454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or TRU volunteer work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hours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hours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hours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6742544"/>
                  </a:ext>
                </a:extLst>
              </a:tr>
              <a:tr h="522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 related activity – Green jobs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hours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hours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hours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2259401"/>
                  </a:ext>
                </a:extLst>
              </a:tr>
              <a:tr h="577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or social organizations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participant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Executive Member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2626795"/>
                  </a:ext>
                </a:extLst>
              </a:tr>
              <a:tr h="706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Extra-curricular knowledge sharing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Attending events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Presenting or facilitating ONE event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Presenting or facilitating TWO events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4423496"/>
                  </a:ext>
                </a:extLst>
              </a:tr>
              <a:tr h="9958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sustainability course related work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or write a paper, project or poster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 paper, project or poster  within TRU community</a:t>
                      </a: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 paper, project or poster  outside TRU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1150550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173787"/>
            <a:ext cx="55626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9858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129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382" y="202642"/>
            <a:ext cx="5784410" cy="6426757"/>
          </a:xfrm>
          <a:prstGeom prst="rect">
            <a:avLst/>
          </a:prstGeom>
          <a:solidFill>
            <a:srgbClr val="65CBC9">
              <a:alpha val="78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2265" y="60978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9858"/>
            <a:ext cx="1357565" cy="6866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2265" y="374431"/>
            <a:ext cx="5364372" cy="57233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What do you get?</a:t>
            </a:r>
          </a:p>
          <a:p>
            <a:pPr algn="l"/>
            <a:endParaRPr lang="en-US" sz="4000" dirty="0" smtClean="0">
              <a:solidFill>
                <a:srgbClr val="003E52"/>
              </a:solidFill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Students earning this credential will have it formally noted on their official TRU transcript and will have it acknowledged at the convocation ceremony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Documented evidence of the knowledge, skills, awareness and attitudes of an environmental sustainability focused citizen.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84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129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381" y="202642"/>
            <a:ext cx="7732751" cy="6426757"/>
          </a:xfrm>
          <a:prstGeom prst="rect">
            <a:avLst/>
          </a:prstGeom>
          <a:solidFill>
            <a:srgbClr val="65CBC9">
              <a:alpha val="78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2265" y="60978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9858"/>
            <a:ext cx="1357565" cy="6866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2263" y="374431"/>
            <a:ext cx="6819701" cy="572339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Contact</a:t>
            </a:r>
          </a:p>
          <a:p>
            <a:pPr algn="l"/>
            <a:endParaRPr lang="en-US" sz="4000" dirty="0" smtClean="0">
              <a:solidFill>
                <a:srgbClr val="003E52"/>
              </a:solidFill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Website </a:t>
            </a:r>
            <a:r>
              <a:rPr lang="en-US" sz="3600" dirty="0">
                <a:solidFill>
                  <a:srgbClr val="003E52"/>
                </a:solidFill>
                <a:latin typeface="Arial"/>
                <a:cs typeface="Arial"/>
              </a:rPr>
              <a:t>www.tru.ca/les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Contact: Brad Harasymchuk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Phone 250-371-5996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Email bharasymchuk@tru.ca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Office OM 1464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7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2471</TotalTime>
  <Words>181</Words>
  <Application>Microsoft Office PowerPoint</Application>
  <PresentationFormat>On-screen Show (4:3)</PresentationFormat>
  <Paragraphs>61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Points Categories</vt:lpstr>
      <vt:lpstr>PowerPoint Presentation</vt:lpstr>
      <vt:lpstr>PowerPoint Presentation</vt:lpstr>
    </vt:vector>
  </TitlesOfParts>
  <Company>Thompson Rivers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Myers</dc:creator>
  <cp:lastModifiedBy>jgordon</cp:lastModifiedBy>
  <cp:revision>82</cp:revision>
  <cp:lastPrinted>2016-10-28T16:37:29Z</cp:lastPrinted>
  <dcterms:created xsi:type="dcterms:W3CDTF">2015-08-31T16:22:46Z</dcterms:created>
  <dcterms:modified xsi:type="dcterms:W3CDTF">2016-12-02T01:04:46Z</dcterms:modified>
</cp:coreProperties>
</file>