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47DF0-2E22-4289-9D48-3014D846782A}" type="datetimeFigureOut">
              <a:rPr lang="en-US" smtClean="0"/>
              <a:pPr/>
              <a:t>9/24/2008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86C2F-0B5E-4314-9ABC-2EFF85D6F51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ounded Rectangle 213"/>
          <p:cNvSpPr/>
          <p:nvPr/>
        </p:nvSpPr>
        <p:spPr>
          <a:xfrm>
            <a:off x="6194579" y="3609975"/>
            <a:ext cx="928694" cy="146786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 dirty="0">
              <a:solidFill>
                <a:schemeClr val="tx1"/>
              </a:solidFill>
            </a:endParaRPr>
          </a:p>
        </p:txBody>
      </p:sp>
      <p:cxnSp>
        <p:nvCxnSpPr>
          <p:cNvPr id="667" name="Straight Arrow Connector 666"/>
          <p:cNvCxnSpPr>
            <a:stCxn id="15" idx="2"/>
            <a:endCxn id="8" idx="0"/>
          </p:cNvCxnSpPr>
          <p:nvPr/>
        </p:nvCxnSpPr>
        <p:spPr>
          <a:xfrm rot="5400000">
            <a:off x="1151918" y="3166555"/>
            <a:ext cx="910143" cy="1357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445341" y="5459801"/>
            <a:ext cx="49530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Elbow Connector 328"/>
          <p:cNvCxnSpPr/>
          <p:nvPr/>
        </p:nvCxnSpPr>
        <p:spPr>
          <a:xfrm rot="10800000">
            <a:off x="550070" y="2226191"/>
            <a:ext cx="231943" cy="3993093"/>
          </a:xfrm>
          <a:prstGeom prst="bentConnector3">
            <a:avLst>
              <a:gd name="adj1" fmla="val 244693"/>
            </a:avLst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 rot="10800000" flipV="1">
            <a:off x="5904892" y="6222259"/>
            <a:ext cx="1081092" cy="9523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15" idx="2"/>
            <a:endCxn id="186" idx="0"/>
          </p:cNvCxnSpPr>
          <p:nvPr/>
        </p:nvCxnSpPr>
        <p:spPr>
          <a:xfrm rot="5400000">
            <a:off x="7212353" y="3174254"/>
            <a:ext cx="893825" cy="12261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/>
          <p:cNvCxnSpPr>
            <a:stCxn id="115" idx="2"/>
            <a:endCxn id="185" idx="0"/>
          </p:cNvCxnSpPr>
          <p:nvPr/>
        </p:nvCxnSpPr>
        <p:spPr>
          <a:xfrm rot="16200000" flipH="1">
            <a:off x="7696555" y="2702311"/>
            <a:ext cx="890785" cy="953105"/>
          </a:xfrm>
          <a:prstGeom prst="bentConnector3">
            <a:avLst>
              <a:gd name="adj1" fmla="val 50000"/>
            </a:avLst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Straight Arrow Connector 581"/>
          <p:cNvCxnSpPr>
            <a:stCxn id="115" idx="2"/>
          </p:cNvCxnSpPr>
          <p:nvPr/>
        </p:nvCxnSpPr>
        <p:spPr>
          <a:xfrm rot="5400000">
            <a:off x="6715676" y="2674537"/>
            <a:ext cx="890784" cy="1008654"/>
          </a:xfrm>
          <a:prstGeom prst="bentConnector3">
            <a:avLst>
              <a:gd name="adj1" fmla="val 50000"/>
            </a:avLst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4095345" y="1001949"/>
            <a:ext cx="1994169" cy="171206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456" name="Rounded Rectangle 455"/>
          <p:cNvSpPr/>
          <p:nvPr/>
        </p:nvSpPr>
        <p:spPr>
          <a:xfrm>
            <a:off x="4105071" y="2098326"/>
            <a:ext cx="1974715" cy="368649"/>
          </a:xfrm>
          <a:prstGeom prst="round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457" name="Rounded Rectangle 456"/>
          <p:cNvSpPr/>
          <p:nvPr/>
        </p:nvSpPr>
        <p:spPr>
          <a:xfrm>
            <a:off x="4105071" y="1750863"/>
            <a:ext cx="1974715" cy="354162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458" name="Rounded Rectangle 457"/>
          <p:cNvSpPr/>
          <p:nvPr/>
        </p:nvSpPr>
        <p:spPr>
          <a:xfrm>
            <a:off x="4105529" y="1393674"/>
            <a:ext cx="1983986" cy="345298"/>
          </a:xfrm>
          <a:prstGeom prst="round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42722" y="994249"/>
            <a:ext cx="2142112" cy="172402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800" b="1" dirty="0">
              <a:solidFill>
                <a:schemeClr val="tx1"/>
              </a:solidFill>
            </a:endParaRPr>
          </a:p>
        </p:txBody>
      </p:sp>
      <p:sp>
        <p:nvSpPr>
          <p:cNvPr id="418" name="Rounded Rectangle 417"/>
          <p:cNvSpPr/>
          <p:nvPr/>
        </p:nvSpPr>
        <p:spPr>
          <a:xfrm>
            <a:off x="552246" y="2100263"/>
            <a:ext cx="2122859" cy="360276"/>
          </a:xfrm>
          <a:prstGeom prst="round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419" name="Rounded Rectangle 418"/>
          <p:cNvSpPr/>
          <p:nvPr/>
        </p:nvSpPr>
        <p:spPr>
          <a:xfrm>
            <a:off x="552246" y="1745455"/>
            <a:ext cx="2122859" cy="35789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420" name="Rounded Rectangle 419"/>
          <p:cNvSpPr/>
          <p:nvPr/>
        </p:nvSpPr>
        <p:spPr>
          <a:xfrm>
            <a:off x="552246" y="1400783"/>
            <a:ext cx="2122859" cy="345376"/>
          </a:xfrm>
          <a:prstGeom prst="round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265" name="Rounded Rectangle 264"/>
          <p:cNvSpPr/>
          <p:nvPr/>
        </p:nvSpPr>
        <p:spPr>
          <a:xfrm>
            <a:off x="4085616" y="3632673"/>
            <a:ext cx="1991131" cy="229147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5" name="Rounded Rectangle 114"/>
          <p:cNvSpPr/>
          <p:nvPr/>
        </p:nvSpPr>
        <p:spPr>
          <a:xfrm>
            <a:off x="6994186" y="1011677"/>
            <a:ext cx="1342417" cy="172179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278" name="Rounded Rectangle 277"/>
          <p:cNvSpPr/>
          <p:nvPr/>
        </p:nvSpPr>
        <p:spPr>
          <a:xfrm>
            <a:off x="7000875" y="2097920"/>
            <a:ext cx="1338465" cy="361911"/>
          </a:xfrm>
          <a:prstGeom prst="round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279" name="Rounded Rectangle 278"/>
          <p:cNvSpPr/>
          <p:nvPr/>
        </p:nvSpPr>
        <p:spPr>
          <a:xfrm>
            <a:off x="7000876" y="1747838"/>
            <a:ext cx="1333500" cy="353336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280" name="Rounded Rectangle 279"/>
          <p:cNvSpPr/>
          <p:nvPr/>
        </p:nvSpPr>
        <p:spPr>
          <a:xfrm>
            <a:off x="7001323" y="1381328"/>
            <a:ext cx="1325907" cy="359923"/>
          </a:xfrm>
          <a:prstGeom prst="round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7072009" y="902757"/>
            <a:ext cx="1206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200" b="1" dirty="0" smtClean="0">
                <a:solidFill>
                  <a:schemeClr val="tx1"/>
                </a:solidFill>
              </a:rPr>
              <a:t>Risk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7233816" y="2470207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b="1" dirty="0" smtClean="0"/>
              <a:t>Can be</a:t>
            </a:r>
          </a:p>
        </p:txBody>
      </p:sp>
      <p:sp>
        <p:nvSpPr>
          <p:cNvPr id="380" name="Rounded Rectangle 379"/>
          <p:cNvSpPr/>
          <p:nvPr/>
        </p:nvSpPr>
        <p:spPr>
          <a:xfrm>
            <a:off x="7636465" y="1795514"/>
            <a:ext cx="695325" cy="71908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6962573" y="5077838"/>
            <a:ext cx="1366838" cy="160356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58757" y="5066903"/>
            <a:ext cx="1702341" cy="160627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25294" y="3628416"/>
            <a:ext cx="2149811" cy="98168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89497" y="4373094"/>
            <a:ext cx="1047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1400" b="1" dirty="0" smtClean="0"/>
              <a:t>Will exploit</a:t>
            </a:r>
            <a:endParaRPr lang="en-CA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90624" y="4843602"/>
            <a:ext cx="612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/>
              <a:t>To</a:t>
            </a:r>
          </a:p>
          <a:p>
            <a:pPr algn="ctr"/>
            <a:r>
              <a:rPr lang="en-CA" sz="1200" b="1" dirty="0" smtClean="0"/>
              <a:t>attack</a:t>
            </a:r>
            <a:endParaRPr lang="en-CA" sz="1200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4276522" y="5375757"/>
            <a:ext cx="985840" cy="20954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b="1" dirty="0" smtClean="0">
                <a:solidFill>
                  <a:schemeClr val="tx1"/>
                </a:solidFill>
              </a:rPr>
              <a:t>A</a:t>
            </a:r>
            <a:r>
              <a:rPr lang="en-CA" sz="1000" b="1" dirty="0" smtClean="0">
                <a:solidFill>
                  <a:schemeClr val="tx1"/>
                </a:solidFill>
              </a:rPr>
              <a:t>vailability</a:t>
            </a:r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276522" y="4856643"/>
            <a:ext cx="985840" cy="23335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b="1" dirty="0" smtClean="0">
                <a:solidFill>
                  <a:schemeClr val="tx1"/>
                </a:solidFill>
              </a:rPr>
              <a:t>I</a:t>
            </a:r>
            <a:r>
              <a:rPr lang="en-CA" sz="1000" b="1" dirty="0" smtClean="0">
                <a:solidFill>
                  <a:schemeClr val="tx1"/>
                </a:solidFill>
              </a:rPr>
              <a:t>ntegrity</a:t>
            </a:r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276521" y="4385154"/>
            <a:ext cx="985839" cy="21906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b="1" dirty="0">
              <a:solidFill>
                <a:schemeClr val="tx1"/>
              </a:solidFill>
            </a:endParaRPr>
          </a:p>
        </p:txBody>
      </p:sp>
      <p:grpSp>
        <p:nvGrpSpPr>
          <p:cNvPr id="275" name="Group 274"/>
          <p:cNvGrpSpPr/>
          <p:nvPr/>
        </p:nvGrpSpPr>
        <p:grpSpPr>
          <a:xfrm>
            <a:off x="5276647" y="4330409"/>
            <a:ext cx="533400" cy="340490"/>
            <a:chOff x="4812507" y="5022084"/>
            <a:chExt cx="581673" cy="554805"/>
          </a:xfrm>
        </p:grpSpPr>
        <p:sp>
          <p:nvSpPr>
            <p:cNvPr id="31" name="Rounded Rectangle 30"/>
            <p:cNvSpPr/>
            <p:nvPr/>
          </p:nvSpPr>
          <p:spPr>
            <a:xfrm>
              <a:off x="4812509" y="5393565"/>
              <a:ext cx="581671" cy="183324"/>
            </a:xfrm>
            <a:prstGeom prst="roundRect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600" dirty="0" smtClean="0">
                  <a:solidFill>
                    <a:schemeClr val="tx1"/>
                  </a:solidFill>
                </a:rPr>
                <a:t>Low</a:t>
              </a:r>
              <a:endParaRPr lang="en-CA" sz="600" dirty="0">
                <a:solidFill>
                  <a:schemeClr val="tx1"/>
                </a:solidFill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4812507" y="5205442"/>
              <a:ext cx="578967" cy="188089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600" dirty="0" smtClean="0">
                  <a:solidFill>
                    <a:schemeClr val="tx1"/>
                  </a:solidFill>
                </a:rPr>
                <a:t>Medium</a:t>
              </a:r>
              <a:endParaRPr lang="en-CA" sz="600" dirty="0">
                <a:solidFill>
                  <a:schemeClr val="tx1"/>
                </a:solidFill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817272" y="5022084"/>
              <a:ext cx="576260" cy="180947"/>
            </a:xfrm>
            <a:prstGeom prst="round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600" dirty="0" smtClean="0">
                  <a:solidFill>
                    <a:schemeClr val="tx1"/>
                  </a:solidFill>
                </a:rPr>
                <a:t>High</a:t>
              </a:r>
              <a:endParaRPr lang="en-CA" sz="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050303" y="4080383"/>
            <a:ext cx="21169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b="1" dirty="0" smtClean="0">
                <a:solidFill>
                  <a:schemeClr val="tx1"/>
                </a:solidFill>
              </a:rPr>
              <a:t>Value &amp; Importance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007797" y="907515"/>
            <a:ext cx="2081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200" b="1" dirty="0" smtClean="0">
                <a:solidFill>
                  <a:schemeClr val="tx1"/>
                </a:solidFill>
              </a:rPr>
              <a:t>Impa</a:t>
            </a:r>
            <a:r>
              <a:rPr lang="en-CA" sz="3200" b="1" dirty="0"/>
              <a:t>c</a:t>
            </a:r>
            <a:r>
              <a:rPr lang="en-CA" sz="3200" b="1" dirty="0" smtClean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35022" y="3546334"/>
            <a:ext cx="21595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000" b="1" dirty="0" smtClean="0">
                <a:solidFill>
                  <a:schemeClr val="tx1"/>
                </a:solidFill>
              </a:rPr>
              <a:t>Threats</a:t>
            </a:r>
          </a:p>
          <a:p>
            <a:pPr algn="ctr"/>
            <a:r>
              <a:rPr lang="en-CA" sz="1000" dirty="0" smtClean="0"/>
              <a:t>Human, </a:t>
            </a:r>
            <a:r>
              <a:rPr lang="en-CA" sz="1000" dirty="0" smtClean="0">
                <a:solidFill>
                  <a:schemeClr val="tx1"/>
                </a:solidFill>
              </a:rPr>
              <a:t>Natural</a:t>
            </a:r>
          </a:p>
          <a:p>
            <a:pPr algn="ctr"/>
            <a:r>
              <a:rPr lang="en-CA" sz="1000" dirty="0" smtClean="0"/>
              <a:t>Technical, </a:t>
            </a:r>
            <a:r>
              <a:rPr lang="en-CA" sz="1000" dirty="0" smtClean="0">
                <a:solidFill>
                  <a:schemeClr val="tx1"/>
                </a:solidFill>
              </a:rPr>
              <a:t>Physical</a:t>
            </a:r>
          </a:p>
          <a:p>
            <a:pPr algn="ctr"/>
            <a:r>
              <a:rPr lang="en-CA" sz="1000" dirty="0" smtClean="0"/>
              <a:t>Environmental, </a:t>
            </a:r>
            <a:r>
              <a:rPr lang="en-CA" sz="1000" dirty="0" smtClean="0">
                <a:solidFill>
                  <a:schemeClr val="tx1"/>
                </a:solidFill>
              </a:rPr>
              <a:t>Operational</a:t>
            </a:r>
            <a:endParaRPr lang="en-CA" sz="10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8" idx="2"/>
            <a:endCxn id="4" idx="0"/>
          </p:cNvCxnSpPr>
          <p:nvPr/>
        </p:nvCxnSpPr>
        <p:spPr>
          <a:xfrm rot="16200000" flipH="1">
            <a:off x="1376662" y="4833637"/>
            <a:ext cx="456804" cy="97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65" idx="0"/>
            <a:endCxn id="14" idx="2"/>
          </p:cNvCxnSpPr>
          <p:nvPr/>
        </p:nvCxnSpPr>
        <p:spPr>
          <a:xfrm rot="5400000" flipH="1" flipV="1">
            <a:off x="4627478" y="3167721"/>
            <a:ext cx="918656" cy="1124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4057447" y="3908923"/>
            <a:ext cx="20955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200" dirty="0" smtClean="0">
                <a:solidFill>
                  <a:schemeClr val="tx1"/>
                </a:solidFill>
              </a:rPr>
              <a:t>classified for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033169" y="5458839"/>
            <a:ext cx="1238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200" dirty="0" smtClean="0"/>
              <a:t>- Administrative</a:t>
            </a:r>
          </a:p>
          <a:p>
            <a:pPr algn="ctr"/>
            <a:r>
              <a:rPr lang="en-CA" sz="1200" dirty="0" smtClean="0"/>
              <a:t>- Technical</a:t>
            </a:r>
          </a:p>
          <a:p>
            <a:pPr algn="ctr"/>
            <a:r>
              <a:rPr lang="en-CA" sz="1200" dirty="0" smtClean="0"/>
              <a:t>- Physical</a:t>
            </a:r>
          </a:p>
          <a:p>
            <a:pPr algn="ctr"/>
            <a:r>
              <a:rPr lang="en-CA" sz="1200" b="1" dirty="0" smtClean="0"/>
              <a:t>Must cost less than possible Impact</a:t>
            </a:r>
            <a:endParaRPr lang="en-CA" sz="800" b="1" dirty="0" smtClean="0">
              <a:solidFill>
                <a:schemeClr val="tx1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263358" y="2456247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b="1" dirty="0"/>
              <a:t>T</a:t>
            </a:r>
            <a:r>
              <a:rPr lang="en-CA" sz="1400" b="1" dirty="0" smtClean="0"/>
              <a:t>hat 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771526" y="5202281"/>
            <a:ext cx="17049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000" b="1" dirty="0" smtClean="0">
                <a:solidFill>
                  <a:schemeClr val="tx1"/>
                </a:solidFill>
              </a:rPr>
              <a:t>Vulnerabilities</a:t>
            </a:r>
            <a:endParaRPr lang="en-CA" sz="2000" b="1" dirty="0">
              <a:solidFill>
                <a:schemeClr val="tx1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2973421" y="1213332"/>
            <a:ext cx="666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b="1" dirty="0" smtClean="0"/>
              <a:t>X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6295822" y="1113296"/>
            <a:ext cx="514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b="1" dirty="0" smtClean="0"/>
              <a:t>=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4278247" y="3171316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/>
              <a:t>causing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8232784" y="3624257"/>
            <a:ext cx="771431" cy="64618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 dirty="0">
              <a:solidFill>
                <a:schemeClr val="tx1"/>
              </a:solidFill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7267371" y="3627297"/>
            <a:ext cx="771526" cy="42913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 dirty="0">
              <a:solidFill>
                <a:schemeClr val="tx1"/>
              </a:solidFill>
            </a:endParaRPr>
          </a:p>
        </p:txBody>
      </p:sp>
      <p:cxnSp>
        <p:nvCxnSpPr>
          <p:cNvPr id="206" name="Straight Arrow Connector 205"/>
          <p:cNvCxnSpPr>
            <a:stCxn id="186" idx="2"/>
            <a:endCxn id="73" idx="0"/>
          </p:cNvCxnSpPr>
          <p:nvPr/>
        </p:nvCxnSpPr>
        <p:spPr>
          <a:xfrm rot="5400000">
            <a:off x="7138861" y="4563565"/>
            <a:ext cx="1021404" cy="7142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7257533" y="3819428"/>
            <a:ext cx="857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i="1" dirty="0" smtClean="0"/>
              <a:t>with</a:t>
            </a:r>
          </a:p>
        </p:txBody>
      </p:sp>
      <p:cxnSp>
        <p:nvCxnSpPr>
          <p:cNvPr id="213" name="Straight Arrow Connector 212"/>
          <p:cNvCxnSpPr>
            <a:stCxn id="214" idx="2"/>
          </p:cNvCxnSpPr>
          <p:nvPr/>
        </p:nvCxnSpPr>
        <p:spPr>
          <a:xfrm rot="5400000">
            <a:off x="6082394" y="5649170"/>
            <a:ext cx="1147864" cy="5201"/>
          </a:xfrm>
          <a:prstGeom prst="straightConnector1">
            <a:avLst/>
          </a:prstGeom>
          <a:ln w="508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6230550" y="3797231"/>
            <a:ext cx="857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i="1" dirty="0" smtClean="0"/>
              <a:t>to</a:t>
            </a:r>
          </a:p>
        </p:txBody>
      </p:sp>
      <p:cxnSp>
        <p:nvCxnSpPr>
          <p:cNvPr id="226" name="Straight Arrow Connector 225"/>
          <p:cNvCxnSpPr/>
          <p:nvPr/>
        </p:nvCxnSpPr>
        <p:spPr>
          <a:xfrm rot="10800000" flipV="1">
            <a:off x="1800225" y="6229614"/>
            <a:ext cx="5162354" cy="18786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4313606" y="6012544"/>
            <a:ext cx="857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i="1" dirty="0" smtClean="0"/>
              <a:t>Reducing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772283" y="5800536"/>
            <a:ext cx="1027942" cy="642942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 dirty="0">
              <a:solidFill>
                <a:schemeClr val="tx1"/>
              </a:solidFill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666750" y="5848161"/>
            <a:ext cx="1228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200" b="1" dirty="0" smtClean="0">
                <a:solidFill>
                  <a:schemeClr val="tx1"/>
                </a:solidFill>
              </a:rPr>
              <a:t>Vulnerabilities</a:t>
            </a:r>
          </a:p>
          <a:p>
            <a:pPr algn="ctr"/>
            <a:r>
              <a:rPr lang="en-CA" sz="800" dirty="0" smtClean="0"/>
              <a:t>Reduced after </a:t>
            </a:r>
            <a:endParaRPr lang="en-CA" sz="800" dirty="0" smtClean="0"/>
          </a:p>
          <a:p>
            <a:pPr algn="ctr"/>
            <a:r>
              <a:rPr lang="en-CA" sz="800" dirty="0" smtClean="0"/>
              <a:t>C</a:t>
            </a:r>
            <a:r>
              <a:rPr lang="en-CA" sz="800" dirty="0" smtClean="0">
                <a:solidFill>
                  <a:schemeClr val="tx1"/>
                </a:solidFill>
              </a:rPr>
              <a:t>ontrols </a:t>
            </a:r>
            <a:r>
              <a:rPr lang="en-CA" sz="800" dirty="0" smtClean="0">
                <a:solidFill>
                  <a:schemeClr val="tx1"/>
                </a:solidFill>
              </a:rPr>
              <a:t>implemented</a:t>
            </a:r>
            <a:endParaRPr lang="en-CA" sz="800" dirty="0">
              <a:solidFill>
                <a:schemeClr val="tx1"/>
              </a:solidFill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8188896" y="3576026"/>
            <a:ext cx="87287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solidFill>
                  <a:schemeClr val="tx1"/>
                </a:solidFill>
              </a:rPr>
              <a:t>Accepted</a:t>
            </a:r>
          </a:p>
          <a:p>
            <a:pPr algn="ctr"/>
            <a:r>
              <a:rPr lang="en-CA" sz="1000" b="1" i="1" dirty="0" smtClean="0"/>
              <a:t>by</a:t>
            </a:r>
          </a:p>
          <a:p>
            <a:pPr algn="ctr"/>
            <a:r>
              <a:rPr lang="en-CA" sz="1400" dirty="0" smtClean="0"/>
              <a:t>Executive</a:t>
            </a:r>
            <a:endParaRPr lang="en-CA" sz="1400" dirty="0">
              <a:solidFill>
                <a:schemeClr val="tx1"/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6130284" y="3614326"/>
            <a:ext cx="10715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/>
              <a:t>Transferred</a:t>
            </a:r>
            <a:endParaRPr lang="en-CA" sz="1400" dirty="0">
              <a:solidFill>
                <a:schemeClr val="tx1"/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7186603" y="3598114"/>
            <a:ext cx="9409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/>
              <a:t>Mitigated</a:t>
            </a:r>
            <a:endParaRPr lang="en-CA" sz="1400" dirty="0">
              <a:solidFill>
                <a:schemeClr val="tx1"/>
              </a:solidFill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6133072" y="3962808"/>
            <a:ext cx="107157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/>
              <a:t>External</a:t>
            </a:r>
            <a:endParaRPr lang="en-CA" sz="1000" dirty="0" smtClean="0"/>
          </a:p>
          <a:p>
            <a:pPr algn="ctr"/>
            <a:r>
              <a:rPr lang="en-CA" sz="1000" dirty="0" smtClean="0"/>
              <a:t>- </a:t>
            </a:r>
            <a:r>
              <a:rPr lang="en-CA" sz="1000" dirty="0" smtClean="0">
                <a:solidFill>
                  <a:schemeClr val="tx1"/>
                </a:solidFill>
              </a:rPr>
              <a:t>Insurance</a:t>
            </a:r>
          </a:p>
          <a:p>
            <a:pPr algn="ctr"/>
            <a:r>
              <a:rPr lang="en-CA" sz="1000" dirty="0" smtClean="0"/>
              <a:t>- Contracted Out </a:t>
            </a:r>
            <a:r>
              <a:rPr lang="en-CA" sz="1000" b="1" dirty="0" smtClean="0"/>
              <a:t>Must cost less than possible  Impact</a:t>
            </a:r>
            <a:endParaRPr lang="en-CA" sz="500" b="1" dirty="0" smtClean="0"/>
          </a:p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1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600" b="1" dirty="0" smtClean="0">
                <a:solidFill>
                  <a:schemeClr val="tx1"/>
                </a:solidFill>
              </a:rPr>
              <a:t>Risk Analysis </a:t>
            </a:r>
          </a:p>
        </p:txBody>
      </p:sp>
      <p:sp>
        <p:nvSpPr>
          <p:cNvPr id="323" name="TextBox 322"/>
          <p:cNvSpPr txBox="1"/>
          <p:nvPr/>
        </p:nvSpPr>
        <p:spPr>
          <a:xfrm>
            <a:off x="871181" y="5759875"/>
            <a:ext cx="80486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" dirty="0" smtClean="0"/>
              <a:t>Attack </a:t>
            </a:r>
            <a:r>
              <a:rPr lang="en-CA" sz="600" dirty="0"/>
              <a:t>S</a:t>
            </a:r>
            <a:r>
              <a:rPr lang="en-CA" sz="600" dirty="0" smtClean="0"/>
              <a:t>urface</a:t>
            </a:r>
            <a:endParaRPr lang="en-CA" sz="600" dirty="0"/>
          </a:p>
        </p:txBody>
      </p:sp>
      <p:sp>
        <p:nvSpPr>
          <p:cNvPr id="325" name="TextBox 324"/>
          <p:cNvSpPr txBox="1"/>
          <p:nvPr/>
        </p:nvSpPr>
        <p:spPr>
          <a:xfrm>
            <a:off x="1006901" y="5044030"/>
            <a:ext cx="1214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dirty="0" smtClean="0"/>
              <a:t>Attack Surface</a:t>
            </a:r>
            <a:endParaRPr lang="en-CA" sz="1200" dirty="0"/>
          </a:p>
        </p:txBody>
      </p:sp>
      <p:sp>
        <p:nvSpPr>
          <p:cNvPr id="334" name="Rectangle 333"/>
          <p:cNvSpPr/>
          <p:nvPr/>
        </p:nvSpPr>
        <p:spPr>
          <a:xfrm>
            <a:off x="564204" y="913344"/>
            <a:ext cx="21303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200" b="1" dirty="0" smtClean="0">
                <a:solidFill>
                  <a:schemeClr val="tx1"/>
                </a:solidFill>
              </a:rPr>
              <a:t>Likelihood</a:t>
            </a:r>
            <a:endParaRPr lang="en-CA" sz="3200" b="1" dirty="0">
              <a:solidFill>
                <a:schemeClr val="tx1"/>
              </a:solidFill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160100" y="5987820"/>
            <a:ext cx="6953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i="1" dirty="0" smtClean="0"/>
              <a:t>Reducing</a:t>
            </a:r>
          </a:p>
        </p:txBody>
      </p:sp>
      <p:sp>
        <p:nvSpPr>
          <p:cNvPr id="382" name="Rectangle 381"/>
          <p:cNvSpPr/>
          <p:nvPr/>
        </p:nvSpPr>
        <p:spPr>
          <a:xfrm>
            <a:off x="7591223" y="1737159"/>
            <a:ext cx="80010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200" b="1" dirty="0" smtClean="0">
                <a:solidFill>
                  <a:schemeClr val="tx1"/>
                </a:solidFill>
              </a:rPr>
              <a:t>Risk</a:t>
            </a:r>
            <a:r>
              <a:rPr lang="en-CA" sz="1200" b="1" dirty="0"/>
              <a:t> </a:t>
            </a:r>
            <a:endParaRPr lang="en-CA" sz="1200" b="1" dirty="0" smtClean="0"/>
          </a:p>
          <a:p>
            <a:pPr algn="ctr"/>
            <a:r>
              <a:rPr lang="en-CA" sz="700" b="1" dirty="0" smtClean="0"/>
              <a:t>Reduced after</a:t>
            </a:r>
          </a:p>
          <a:p>
            <a:pPr algn="ctr"/>
            <a:r>
              <a:rPr lang="en-CA" sz="700" b="1" dirty="0" smtClean="0"/>
              <a:t>Risk Transfer and/or</a:t>
            </a:r>
          </a:p>
          <a:p>
            <a:pPr algn="ctr"/>
            <a:r>
              <a:rPr lang="en-CA" sz="700" b="1" dirty="0" smtClean="0"/>
              <a:t>C</a:t>
            </a:r>
            <a:r>
              <a:rPr lang="en-CA" sz="700" b="1" dirty="0" smtClean="0">
                <a:solidFill>
                  <a:schemeClr val="tx1"/>
                </a:solidFill>
              </a:rPr>
              <a:t>ontrols implemented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219367" y="4632801"/>
            <a:ext cx="10715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 smtClean="0"/>
              <a:t>and/or</a:t>
            </a:r>
            <a:endParaRPr lang="en-CA" sz="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4238417" y="5090001"/>
            <a:ext cx="10715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" dirty="0" smtClean="0"/>
              <a:t>and/or</a:t>
            </a:r>
            <a:endParaRPr lang="en-CA" sz="800" dirty="0"/>
          </a:p>
        </p:txBody>
      </p:sp>
      <p:cxnSp>
        <p:nvCxnSpPr>
          <p:cNvPr id="108" name="Elbow Connector 107"/>
          <p:cNvCxnSpPr>
            <a:endCxn id="129" idx="2"/>
          </p:cNvCxnSpPr>
          <p:nvPr/>
        </p:nvCxnSpPr>
        <p:spPr>
          <a:xfrm rot="16200000" flipV="1">
            <a:off x="5491087" y="2689521"/>
            <a:ext cx="1100441" cy="757896"/>
          </a:xfrm>
          <a:prstGeom prst="bentConnector3">
            <a:avLst>
              <a:gd name="adj1" fmla="val 39613"/>
            </a:avLst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5600901" y="2957249"/>
            <a:ext cx="857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i="1" dirty="0" smtClean="0"/>
              <a:t>Reducing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4302519" y="4371188"/>
            <a:ext cx="9877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200" b="1" dirty="0" smtClean="0"/>
              <a:t>C</a:t>
            </a:r>
            <a:r>
              <a:rPr lang="en-CA" sz="1000" b="1" dirty="0" smtClean="0"/>
              <a:t>onfidentiality</a:t>
            </a:r>
            <a:endParaRPr lang="en-CA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4048118" y="3566210"/>
            <a:ext cx="2133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 smtClean="0"/>
              <a:t>Information</a:t>
            </a:r>
            <a:endParaRPr lang="en-CA" sz="2800" b="1" dirty="0"/>
          </a:p>
        </p:txBody>
      </p:sp>
      <p:grpSp>
        <p:nvGrpSpPr>
          <p:cNvPr id="276" name="Group 275"/>
          <p:cNvGrpSpPr/>
          <p:nvPr/>
        </p:nvGrpSpPr>
        <p:grpSpPr>
          <a:xfrm>
            <a:off x="5276647" y="4797134"/>
            <a:ext cx="533400" cy="340490"/>
            <a:chOff x="4812507" y="5022084"/>
            <a:chExt cx="581673" cy="554805"/>
          </a:xfrm>
        </p:grpSpPr>
        <p:sp>
          <p:nvSpPr>
            <p:cNvPr id="277" name="Rounded Rectangle 276"/>
            <p:cNvSpPr/>
            <p:nvPr/>
          </p:nvSpPr>
          <p:spPr>
            <a:xfrm>
              <a:off x="4812509" y="5393565"/>
              <a:ext cx="581671" cy="183324"/>
            </a:xfrm>
            <a:prstGeom prst="roundRect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600" dirty="0" smtClean="0">
                  <a:solidFill>
                    <a:schemeClr val="tx1"/>
                  </a:solidFill>
                </a:rPr>
                <a:t>Low</a:t>
              </a:r>
              <a:endParaRPr lang="en-CA" sz="600" dirty="0">
                <a:solidFill>
                  <a:schemeClr val="tx1"/>
                </a:solidFill>
              </a:endParaRPr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4812507" y="5205442"/>
              <a:ext cx="578967" cy="188089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600" dirty="0" smtClean="0">
                  <a:solidFill>
                    <a:schemeClr val="tx1"/>
                  </a:solidFill>
                </a:rPr>
                <a:t>Medium</a:t>
              </a:r>
              <a:endParaRPr lang="en-CA" sz="600" dirty="0">
                <a:solidFill>
                  <a:schemeClr val="tx1"/>
                </a:solidFill>
              </a:endParaRPr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4817272" y="5022084"/>
              <a:ext cx="576260" cy="180947"/>
            </a:xfrm>
            <a:prstGeom prst="round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600" dirty="0" smtClean="0">
                  <a:solidFill>
                    <a:schemeClr val="tx1"/>
                  </a:solidFill>
                </a:rPr>
                <a:t>High</a:t>
              </a:r>
              <a:endParaRPr lang="en-CA" sz="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5276647" y="5263859"/>
            <a:ext cx="533400" cy="340490"/>
            <a:chOff x="4812507" y="5022084"/>
            <a:chExt cx="581673" cy="554805"/>
          </a:xfrm>
        </p:grpSpPr>
        <p:sp>
          <p:nvSpPr>
            <p:cNvPr id="284" name="Rounded Rectangle 283"/>
            <p:cNvSpPr/>
            <p:nvPr/>
          </p:nvSpPr>
          <p:spPr>
            <a:xfrm>
              <a:off x="4812509" y="5393565"/>
              <a:ext cx="581671" cy="183324"/>
            </a:xfrm>
            <a:prstGeom prst="roundRect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600" dirty="0" smtClean="0">
                  <a:solidFill>
                    <a:schemeClr val="tx1"/>
                  </a:solidFill>
                </a:rPr>
                <a:t>Low</a:t>
              </a:r>
              <a:endParaRPr lang="en-CA" sz="600" dirty="0">
                <a:solidFill>
                  <a:schemeClr val="tx1"/>
                </a:solidFill>
              </a:endParaRPr>
            </a:p>
          </p:txBody>
        </p:sp>
        <p:sp>
          <p:nvSpPr>
            <p:cNvPr id="285" name="Rounded Rectangle 284"/>
            <p:cNvSpPr/>
            <p:nvPr/>
          </p:nvSpPr>
          <p:spPr>
            <a:xfrm>
              <a:off x="4812507" y="5205442"/>
              <a:ext cx="578967" cy="188089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600" dirty="0" smtClean="0">
                  <a:solidFill>
                    <a:schemeClr val="tx1"/>
                  </a:solidFill>
                </a:rPr>
                <a:t>Medium</a:t>
              </a:r>
              <a:endParaRPr lang="en-CA" sz="600" dirty="0">
                <a:solidFill>
                  <a:schemeClr val="tx1"/>
                </a:solidFill>
              </a:endParaRPr>
            </a:p>
          </p:txBody>
        </p:sp>
        <p:sp>
          <p:nvSpPr>
            <p:cNvPr id="286" name="Rounded Rectangle 285"/>
            <p:cNvSpPr/>
            <p:nvPr/>
          </p:nvSpPr>
          <p:spPr>
            <a:xfrm>
              <a:off x="4817272" y="5022084"/>
              <a:ext cx="576260" cy="180947"/>
            </a:xfrm>
            <a:prstGeom prst="round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600" dirty="0" smtClean="0">
                  <a:solidFill>
                    <a:schemeClr val="tx1"/>
                  </a:solidFill>
                </a:rPr>
                <a:t>High</a:t>
              </a:r>
              <a:endParaRPr lang="en-CA" sz="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9" name="Rounded Rectangle 128"/>
          <p:cNvSpPr/>
          <p:nvPr/>
        </p:nvSpPr>
        <p:spPr>
          <a:xfrm>
            <a:off x="5233480" y="1793082"/>
            <a:ext cx="857758" cy="72516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dirty="0">
              <a:solidFill>
                <a:schemeClr val="tx1"/>
              </a:solidFill>
            </a:endParaRPr>
          </a:p>
        </p:txBody>
      </p:sp>
      <p:grpSp>
        <p:nvGrpSpPr>
          <p:cNvPr id="461" name="Group 460"/>
          <p:cNvGrpSpPr/>
          <p:nvPr/>
        </p:nvGrpSpPr>
        <p:grpSpPr>
          <a:xfrm>
            <a:off x="5302333" y="2181225"/>
            <a:ext cx="729372" cy="309299"/>
            <a:chOff x="5383386" y="2162800"/>
            <a:chExt cx="580855" cy="430325"/>
          </a:xfrm>
        </p:grpSpPr>
        <p:sp>
          <p:nvSpPr>
            <p:cNvPr id="131" name="Rounded Rectangle 130"/>
            <p:cNvSpPr/>
            <p:nvPr/>
          </p:nvSpPr>
          <p:spPr>
            <a:xfrm>
              <a:off x="5383390" y="2377963"/>
              <a:ext cx="577670" cy="107581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400" dirty="0" smtClean="0">
                  <a:solidFill>
                    <a:schemeClr val="tx1"/>
                  </a:solidFill>
                </a:rPr>
                <a:t>Reputation</a:t>
              </a:r>
              <a:endParaRPr lang="en-CA" sz="400" dirty="0">
                <a:solidFill>
                  <a:schemeClr val="tx1"/>
                </a:solidFill>
              </a:endParaRP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5383386" y="2270381"/>
              <a:ext cx="579259" cy="107581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400" dirty="0" smtClean="0">
                  <a:solidFill>
                    <a:schemeClr val="tx1"/>
                  </a:solidFill>
                </a:rPr>
                <a:t>Financial</a:t>
              </a:r>
              <a:endParaRPr lang="en-CA" sz="400" dirty="0">
                <a:solidFill>
                  <a:schemeClr val="tx1"/>
                </a:solidFill>
              </a:endParaRPr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5383390" y="2162800"/>
              <a:ext cx="580851" cy="107581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400" dirty="0" smtClean="0">
                  <a:solidFill>
                    <a:schemeClr val="tx1"/>
                  </a:solidFill>
                </a:rPr>
                <a:t>Life</a:t>
              </a:r>
              <a:endParaRPr lang="en-CA" sz="400" dirty="0">
                <a:solidFill>
                  <a:schemeClr val="tx1"/>
                </a:solidFill>
              </a:endParaRPr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5383390" y="2485544"/>
              <a:ext cx="579260" cy="107581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400" dirty="0" smtClean="0">
                  <a:solidFill>
                    <a:schemeClr val="tx1"/>
                  </a:solidFill>
                </a:rPr>
                <a:t>Productivity</a:t>
              </a:r>
              <a:endParaRPr lang="en-CA" sz="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0" name="Rectangle 129"/>
          <p:cNvSpPr/>
          <p:nvPr/>
        </p:nvSpPr>
        <p:spPr>
          <a:xfrm>
            <a:off x="5136204" y="1717539"/>
            <a:ext cx="10700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1200" b="1" dirty="0" smtClean="0">
                <a:solidFill>
                  <a:schemeClr val="tx1"/>
                </a:solidFill>
              </a:rPr>
              <a:t>Impa</a:t>
            </a:r>
            <a:r>
              <a:rPr lang="en-CA" sz="1200" b="1" dirty="0" smtClean="0"/>
              <a:t>c</a:t>
            </a:r>
            <a:r>
              <a:rPr lang="en-CA" sz="1200" b="1" dirty="0" smtClean="0">
                <a:solidFill>
                  <a:schemeClr val="tx1"/>
                </a:solidFill>
              </a:rPr>
              <a:t>t </a:t>
            </a:r>
          </a:p>
          <a:p>
            <a:pPr algn="ctr"/>
            <a:r>
              <a:rPr lang="en-CA" sz="800" dirty="0" smtClean="0">
                <a:solidFill>
                  <a:schemeClr val="tx1"/>
                </a:solidFill>
              </a:rPr>
              <a:t>Reduced after</a:t>
            </a:r>
          </a:p>
          <a:p>
            <a:pPr algn="ctr"/>
            <a:r>
              <a:rPr lang="en-CA" sz="800" dirty="0" smtClean="0">
                <a:solidFill>
                  <a:schemeClr val="tx1"/>
                </a:solidFill>
              </a:rPr>
              <a:t>Risk Transfer</a:t>
            </a:r>
          </a:p>
        </p:txBody>
      </p:sp>
      <p:grpSp>
        <p:nvGrpSpPr>
          <p:cNvPr id="460" name="Group 459"/>
          <p:cNvGrpSpPr/>
          <p:nvPr/>
        </p:nvGrpSpPr>
        <p:grpSpPr>
          <a:xfrm rot="5400000">
            <a:off x="4172937" y="1514551"/>
            <a:ext cx="988219" cy="900112"/>
            <a:chOff x="4467225" y="1550201"/>
            <a:chExt cx="838200" cy="1143008"/>
          </a:xfrm>
        </p:grpSpPr>
        <p:sp>
          <p:nvSpPr>
            <p:cNvPr id="37" name="Rounded Rectangle 36"/>
            <p:cNvSpPr/>
            <p:nvPr/>
          </p:nvSpPr>
          <p:spPr>
            <a:xfrm>
              <a:off x="4467225" y="2121705"/>
              <a:ext cx="838200" cy="28575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CA" sz="1000" dirty="0" smtClean="0">
                  <a:solidFill>
                    <a:schemeClr val="tx1"/>
                  </a:solidFill>
                </a:rPr>
                <a:t>Reputation</a:t>
              </a:r>
              <a:endParaRPr lang="en-CA" sz="1000" dirty="0">
                <a:solidFill>
                  <a:schemeClr val="tx1"/>
                </a:solidFill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467225" y="1835953"/>
              <a:ext cx="838200" cy="28575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CA" sz="1000" dirty="0" smtClean="0">
                  <a:solidFill>
                    <a:schemeClr val="tx1"/>
                  </a:solidFill>
                </a:rPr>
                <a:t>Financial</a:t>
              </a:r>
              <a:endParaRPr lang="en-CA" sz="1000" dirty="0">
                <a:solidFill>
                  <a:schemeClr val="tx1"/>
                </a:solidFill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4467225" y="1550201"/>
              <a:ext cx="838200" cy="28575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CA" sz="1000" dirty="0" smtClean="0">
                  <a:solidFill>
                    <a:schemeClr val="tx1"/>
                  </a:solidFill>
                </a:rPr>
                <a:t>Life</a:t>
              </a:r>
              <a:endParaRPr lang="en-CA" sz="1000" dirty="0">
                <a:solidFill>
                  <a:schemeClr val="tx1"/>
                </a:solidFill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467225" y="2407457"/>
              <a:ext cx="838200" cy="28575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CA" sz="1000" dirty="0" smtClean="0">
                  <a:solidFill>
                    <a:schemeClr val="tx1"/>
                  </a:solidFill>
                </a:rPr>
                <a:t>Productivity</a:t>
              </a:r>
              <a:endParaRPr lang="en-CA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34" name="TextBox 433"/>
          <p:cNvSpPr txBox="1"/>
          <p:nvPr/>
        </p:nvSpPr>
        <p:spPr>
          <a:xfrm>
            <a:off x="1847623" y="1432411"/>
            <a:ext cx="71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dirty="0" smtClean="0"/>
              <a:t>High</a:t>
            </a:r>
          </a:p>
        </p:txBody>
      </p:sp>
      <p:sp>
        <p:nvSpPr>
          <p:cNvPr id="435" name="TextBox 434"/>
          <p:cNvSpPr txBox="1"/>
          <p:nvPr/>
        </p:nvSpPr>
        <p:spPr>
          <a:xfrm>
            <a:off x="1799998" y="1784836"/>
            <a:ext cx="71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dirty="0" smtClean="0"/>
              <a:t>Medium</a:t>
            </a:r>
          </a:p>
        </p:txBody>
      </p:sp>
      <p:sp>
        <p:nvSpPr>
          <p:cNvPr id="436" name="TextBox 435"/>
          <p:cNvSpPr txBox="1"/>
          <p:nvPr/>
        </p:nvSpPr>
        <p:spPr>
          <a:xfrm>
            <a:off x="1809523" y="2137261"/>
            <a:ext cx="71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dirty="0" smtClean="0"/>
              <a:t>Low</a:t>
            </a:r>
          </a:p>
        </p:txBody>
      </p:sp>
      <p:sp>
        <p:nvSpPr>
          <p:cNvPr id="440" name="TextBox 439"/>
          <p:cNvSpPr txBox="1"/>
          <p:nvPr/>
        </p:nvSpPr>
        <p:spPr>
          <a:xfrm>
            <a:off x="6954796" y="1445482"/>
            <a:ext cx="71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dirty="0" smtClean="0"/>
              <a:t>High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6982611" y="1831853"/>
            <a:ext cx="71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dirty="0" smtClean="0"/>
              <a:t>Medium</a:t>
            </a:r>
          </a:p>
        </p:txBody>
      </p:sp>
      <p:sp>
        <p:nvSpPr>
          <p:cNvPr id="442" name="TextBox 441"/>
          <p:cNvSpPr txBox="1"/>
          <p:nvPr/>
        </p:nvSpPr>
        <p:spPr>
          <a:xfrm>
            <a:off x="6945879" y="2196792"/>
            <a:ext cx="71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dirty="0" smtClean="0"/>
              <a:t>Low</a:t>
            </a:r>
          </a:p>
        </p:txBody>
      </p:sp>
      <p:sp>
        <p:nvSpPr>
          <p:cNvPr id="340" name="Rounded Rectangle 339"/>
          <p:cNvSpPr/>
          <p:nvPr/>
        </p:nvSpPr>
        <p:spPr>
          <a:xfrm>
            <a:off x="540341" y="1784823"/>
            <a:ext cx="892969" cy="72739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800" b="1" dirty="0">
              <a:solidFill>
                <a:schemeClr val="tx1"/>
              </a:solidFill>
            </a:endParaRPr>
          </a:p>
        </p:txBody>
      </p:sp>
      <p:sp>
        <p:nvSpPr>
          <p:cNvPr id="341" name="Rectangle 340"/>
          <p:cNvSpPr/>
          <p:nvPr/>
        </p:nvSpPr>
        <p:spPr>
          <a:xfrm>
            <a:off x="566507" y="1756262"/>
            <a:ext cx="857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200" b="1" dirty="0" smtClean="0">
                <a:solidFill>
                  <a:schemeClr val="tx1"/>
                </a:solidFill>
              </a:rPr>
              <a:t>Likelihood</a:t>
            </a:r>
          </a:p>
          <a:p>
            <a:pPr algn="ctr"/>
            <a:r>
              <a:rPr lang="en-CA" sz="800" dirty="0" smtClean="0"/>
              <a:t>Reduced after</a:t>
            </a:r>
          </a:p>
          <a:p>
            <a:pPr algn="ctr"/>
            <a:r>
              <a:rPr lang="en-CA" sz="800" dirty="0"/>
              <a:t>C</a:t>
            </a:r>
            <a:r>
              <a:rPr lang="en-CA" sz="800" dirty="0" smtClean="0">
                <a:solidFill>
                  <a:schemeClr val="tx1"/>
                </a:solidFill>
              </a:rPr>
              <a:t>ontrols implemented</a:t>
            </a:r>
            <a:endParaRPr lang="en-CA" sz="800" dirty="0">
              <a:solidFill>
                <a:schemeClr val="tx1"/>
              </a:solidFill>
            </a:endParaRPr>
          </a:p>
        </p:txBody>
      </p:sp>
      <p:sp>
        <p:nvSpPr>
          <p:cNvPr id="481" name="Rectangle 480"/>
          <p:cNvSpPr/>
          <p:nvPr/>
        </p:nvSpPr>
        <p:spPr>
          <a:xfrm>
            <a:off x="6905017" y="5035642"/>
            <a:ext cx="1495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800" b="1" dirty="0" smtClean="0"/>
              <a:t>Controls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 flipH="1" flipV="1">
            <a:off x="3251188" y="4404283"/>
            <a:ext cx="890449" cy="797866"/>
          </a:xfrm>
          <a:prstGeom prst="bentConnector3">
            <a:avLst>
              <a:gd name="adj1" fmla="val 100252"/>
            </a:avLst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931471" y="5067098"/>
            <a:ext cx="726130" cy="93345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400" b="1" dirty="0">
              <a:solidFill>
                <a:schemeClr val="tx1"/>
              </a:solidFill>
            </a:endParaRPr>
          </a:p>
        </p:txBody>
      </p:sp>
      <p:sp>
        <p:nvSpPr>
          <p:cNvPr id="361" name="Rectangle 360"/>
          <p:cNvSpPr/>
          <p:nvPr/>
        </p:nvSpPr>
        <p:spPr>
          <a:xfrm>
            <a:off x="2898442" y="5005243"/>
            <a:ext cx="8077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600" b="1" dirty="0" smtClean="0"/>
              <a:t>Targets</a:t>
            </a:r>
          </a:p>
          <a:p>
            <a:pPr algn="ctr"/>
            <a:r>
              <a:rPr lang="en-CA" sz="1000" dirty="0" smtClean="0"/>
              <a:t>People</a:t>
            </a:r>
          </a:p>
          <a:p>
            <a:pPr algn="ctr"/>
            <a:r>
              <a:rPr lang="en-CA" sz="1000" dirty="0" smtClean="0"/>
              <a:t>Places</a:t>
            </a:r>
          </a:p>
          <a:p>
            <a:pPr algn="ctr"/>
            <a:r>
              <a:rPr lang="en-CA" sz="1000" dirty="0" smtClean="0"/>
              <a:t>Processes</a:t>
            </a:r>
          </a:p>
          <a:p>
            <a:pPr algn="ctr"/>
            <a:r>
              <a:rPr lang="en-CA" sz="1000" dirty="0" smtClean="0"/>
              <a:t>Systems</a:t>
            </a:r>
            <a:endParaRPr lang="en-CA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3039478" y="3789517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/>
              <a:t>and compromise</a:t>
            </a:r>
            <a:endParaRPr lang="en-CA" sz="1200" b="1" dirty="0"/>
          </a:p>
        </p:txBody>
      </p:sp>
      <p:cxnSp>
        <p:nvCxnSpPr>
          <p:cNvPr id="835" name="Straight Arrow Connector 834"/>
          <p:cNvCxnSpPr/>
          <p:nvPr/>
        </p:nvCxnSpPr>
        <p:spPr>
          <a:xfrm rot="10800000">
            <a:off x="3340895" y="6236494"/>
            <a:ext cx="611983" cy="4764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8" name="Straight Arrow Connector 877"/>
          <p:cNvCxnSpPr/>
          <p:nvPr/>
        </p:nvCxnSpPr>
        <p:spPr>
          <a:xfrm rot="16200000" flipH="1">
            <a:off x="6456487" y="5454532"/>
            <a:ext cx="408456" cy="5474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5240296" y="1445482"/>
            <a:ext cx="71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000" b="1" dirty="0" smtClean="0"/>
              <a:t>High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3514725" y="6642556"/>
            <a:ext cx="25241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 smtClean="0"/>
              <a:t>©Hugh Burley – Thompson Rivers University  - 2008</a:t>
            </a:r>
            <a:endParaRPr lang="en-CA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139</Words>
  <Application>Microsoft Office PowerPoint</Application>
  <PresentationFormat>On-screen Show (4:3)</PresentationFormat>
  <Paragraphs>89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HughB</dc:creator>
  <cp:lastModifiedBy>HughB</cp:lastModifiedBy>
  <cp:revision>177</cp:revision>
  <dcterms:created xsi:type="dcterms:W3CDTF">2008-09-18T20:29:05Z</dcterms:created>
  <dcterms:modified xsi:type="dcterms:W3CDTF">2008-09-24T15:44:14Z</dcterms:modified>
</cp:coreProperties>
</file>