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ppt/theme/themeOverride7.xml" ContentType="application/vnd.openxmlformats-officedocument.themeOverride+xml"/>
  <Override PartName="/ppt/notesSlides/notesSlide12.xml" ContentType="application/vnd.openxmlformats-officedocument.presentationml.notesSlide+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9.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0.xml" ContentType="application/vnd.openxmlformats-officedocument.themeOverride+xml"/>
  <Override PartName="/ppt/notesSlides/notesSlide17.xml" ContentType="application/vnd.openxmlformats-officedocument.presentationml.notesSlide+xml"/>
  <Override PartName="/ppt/theme/themeOverride11.xml" ContentType="application/vnd.openxmlformats-officedocument.themeOverride+xml"/>
  <Override PartName="/ppt/notesSlides/notesSlide18.xml" ContentType="application/vnd.openxmlformats-officedocument.presentationml.notesSlide+xml"/>
  <Override PartName="/ppt/theme/themeOverride12.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82" r:id="rId2"/>
    <p:sldId id="283" r:id="rId3"/>
    <p:sldId id="308" r:id="rId4"/>
    <p:sldId id="285" r:id="rId5"/>
    <p:sldId id="274" r:id="rId6"/>
    <p:sldId id="291" r:id="rId7"/>
    <p:sldId id="302" r:id="rId8"/>
    <p:sldId id="292" r:id="rId9"/>
    <p:sldId id="286" r:id="rId10"/>
    <p:sldId id="265" r:id="rId11"/>
    <p:sldId id="293" r:id="rId12"/>
    <p:sldId id="296" r:id="rId13"/>
    <p:sldId id="303" r:id="rId14"/>
    <p:sldId id="287" r:id="rId15"/>
    <p:sldId id="297" r:id="rId16"/>
    <p:sldId id="300" r:id="rId17"/>
    <p:sldId id="304" r:id="rId18"/>
    <p:sldId id="298" r:id="rId19"/>
    <p:sldId id="307" r:id="rId20"/>
    <p:sldId id="306" r:id="rId21"/>
    <p:sldId id="29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5CBC9"/>
    <a:srgbClr val="003E52"/>
    <a:srgbClr val="FFCF00"/>
    <a:srgbClr val="FFEFEF"/>
    <a:srgbClr val="FFEBEB"/>
    <a:srgbClr val="004343"/>
    <a:srgbClr val="FFCCCC"/>
    <a:srgbClr val="F8F5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57" autoAdjust="0"/>
    <p:restoredTop sz="50067" autoAdjust="0"/>
  </p:normalViewPr>
  <p:slideViewPr>
    <p:cSldViewPr snapToGrid="0" snapToObjects="1">
      <p:cViewPr varScale="1">
        <p:scale>
          <a:sx n="120" d="100"/>
          <a:sy n="120" d="100"/>
        </p:scale>
        <p:origin x="10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58" d="100"/>
          <a:sy n="158" d="100"/>
        </p:scale>
        <p:origin x="355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776A7A-97BA-504C-88BF-C62FE7C00C50}" type="datetimeFigureOut">
              <a:rPr lang="en-US" smtClean="0"/>
              <a:t>8/13/2019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80DA08-F04A-2745-B002-97CA67CA79A5}" type="slidenum">
              <a:rPr lang="en-US" smtClean="0"/>
              <a:t>‹#›</a:t>
            </a:fld>
            <a:endParaRPr lang="en-US"/>
          </a:p>
        </p:txBody>
      </p:sp>
    </p:spTree>
    <p:extLst>
      <p:ext uri="{BB962C8B-B14F-4D97-AF65-F5344CB8AC3E}">
        <p14:creationId xmlns:p14="http://schemas.microsoft.com/office/powerpoint/2010/main" val="41330356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AD9C3-6EE5-344E-8117-12A91A630AEE}" type="datetimeFigureOut">
              <a:rPr lang="en-US" smtClean="0"/>
              <a:t>8/13/2019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F58EC-A3F4-C34B-AECE-01E1AECD99B4}" type="slidenum">
              <a:rPr lang="en-US" smtClean="0"/>
              <a:t>‹#›</a:t>
            </a:fld>
            <a:endParaRPr lang="en-US"/>
          </a:p>
        </p:txBody>
      </p:sp>
    </p:spTree>
    <p:extLst>
      <p:ext uri="{BB962C8B-B14F-4D97-AF65-F5344CB8AC3E}">
        <p14:creationId xmlns:p14="http://schemas.microsoft.com/office/powerpoint/2010/main" val="10353031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1</a:t>
            </a:fld>
            <a:endParaRPr lang="en-US"/>
          </a:p>
        </p:txBody>
      </p:sp>
    </p:spTree>
    <p:extLst>
      <p:ext uri="{BB962C8B-B14F-4D97-AF65-F5344CB8AC3E}">
        <p14:creationId xmlns:p14="http://schemas.microsoft.com/office/powerpoint/2010/main" val="152795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10</a:t>
            </a:fld>
            <a:endParaRPr lang="en-US"/>
          </a:p>
        </p:txBody>
      </p:sp>
    </p:spTree>
    <p:extLst>
      <p:ext uri="{BB962C8B-B14F-4D97-AF65-F5344CB8AC3E}">
        <p14:creationId xmlns:p14="http://schemas.microsoft.com/office/powerpoint/2010/main" val="358532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11</a:t>
            </a:fld>
            <a:endParaRPr lang="en-US"/>
          </a:p>
        </p:txBody>
      </p:sp>
    </p:spTree>
    <p:extLst>
      <p:ext uri="{BB962C8B-B14F-4D97-AF65-F5344CB8AC3E}">
        <p14:creationId xmlns:p14="http://schemas.microsoft.com/office/powerpoint/2010/main" val="3082405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12</a:t>
            </a:fld>
            <a:endParaRPr lang="en-US"/>
          </a:p>
        </p:txBody>
      </p:sp>
    </p:spTree>
    <p:extLst>
      <p:ext uri="{BB962C8B-B14F-4D97-AF65-F5344CB8AC3E}">
        <p14:creationId xmlns:p14="http://schemas.microsoft.com/office/powerpoint/2010/main" val="2712429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13</a:t>
            </a:fld>
            <a:endParaRPr lang="en-US"/>
          </a:p>
        </p:txBody>
      </p:sp>
    </p:spTree>
    <p:extLst>
      <p:ext uri="{BB962C8B-B14F-4D97-AF65-F5344CB8AC3E}">
        <p14:creationId xmlns:p14="http://schemas.microsoft.com/office/powerpoint/2010/main" val="879172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14</a:t>
            </a:fld>
            <a:endParaRPr lang="en-US"/>
          </a:p>
        </p:txBody>
      </p:sp>
    </p:spTree>
    <p:extLst>
      <p:ext uri="{BB962C8B-B14F-4D97-AF65-F5344CB8AC3E}">
        <p14:creationId xmlns:p14="http://schemas.microsoft.com/office/powerpoint/2010/main" val="1702411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15</a:t>
            </a:fld>
            <a:endParaRPr lang="en-US"/>
          </a:p>
        </p:txBody>
      </p:sp>
    </p:spTree>
    <p:extLst>
      <p:ext uri="{BB962C8B-B14F-4D97-AF65-F5344CB8AC3E}">
        <p14:creationId xmlns:p14="http://schemas.microsoft.com/office/powerpoint/2010/main" val="3970616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16</a:t>
            </a:fld>
            <a:endParaRPr lang="en-US"/>
          </a:p>
        </p:txBody>
      </p:sp>
    </p:spTree>
    <p:extLst>
      <p:ext uri="{BB962C8B-B14F-4D97-AF65-F5344CB8AC3E}">
        <p14:creationId xmlns:p14="http://schemas.microsoft.com/office/powerpoint/2010/main" val="1702411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17</a:t>
            </a:fld>
            <a:endParaRPr lang="en-US"/>
          </a:p>
        </p:txBody>
      </p:sp>
    </p:spTree>
    <p:extLst>
      <p:ext uri="{BB962C8B-B14F-4D97-AF65-F5344CB8AC3E}">
        <p14:creationId xmlns:p14="http://schemas.microsoft.com/office/powerpoint/2010/main" val="2537601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18</a:t>
            </a:fld>
            <a:endParaRPr lang="en-US"/>
          </a:p>
        </p:txBody>
      </p:sp>
    </p:spTree>
    <p:extLst>
      <p:ext uri="{BB962C8B-B14F-4D97-AF65-F5344CB8AC3E}">
        <p14:creationId xmlns:p14="http://schemas.microsoft.com/office/powerpoint/2010/main" val="3484125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20</a:t>
            </a:fld>
            <a:endParaRPr lang="en-US"/>
          </a:p>
        </p:txBody>
      </p:sp>
    </p:spTree>
    <p:extLst>
      <p:ext uri="{BB962C8B-B14F-4D97-AF65-F5344CB8AC3E}">
        <p14:creationId xmlns:p14="http://schemas.microsoft.com/office/powerpoint/2010/main" val="386445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2</a:t>
            </a:fld>
            <a:endParaRPr lang="en-US"/>
          </a:p>
        </p:txBody>
      </p:sp>
    </p:spTree>
    <p:extLst>
      <p:ext uri="{BB962C8B-B14F-4D97-AF65-F5344CB8AC3E}">
        <p14:creationId xmlns:p14="http://schemas.microsoft.com/office/powerpoint/2010/main" val="1940211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3</a:t>
            </a:fld>
            <a:endParaRPr lang="en-US"/>
          </a:p>
        </p:txBody>
      </p:sp>
    </p:spTree>
    <p:extLst>
      <p:ext uri="{BB962C8B-B14F-4D97-AF65-F5344CB8AC3E}">
        <p14:creationId xmlns:p14="http://schemas.microsoft.com/office/powerpoint/2010/main" val="34299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4</a:t>
            </a:fld>
            <a:endParaRPr lang="en-US"/>
          </a:p>
        </p:txBody>
      </p:sp>
    </p:spTree>
    <p:extLst>
      <p:ext uri="{BB962C8B-B14F-4D97-AF65-F5344CB8AC3E}">
        <p14:creationId xmlns:p14="http://schemas.microsoft.com/office/powerpoint/2010/main" val="385744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5</a:t>
            </a:fld>
            <a:endParaRPr lang="en-US"/>
          </a:p>
        </p:txBody>
      </p:sp>
    </p:spTree>
    <p:extLst>
      <p:ext uri="{BB962C8B-B14F-4D97-AF65-F5344CB8AC3E}">
        <p14:creationId xmlns:p14="http://schemas.microsoft.com/office/powerpoint/2010/main" val="11642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6</a:t>
            </a:fld>
            <a:endParaRPr lang="en-US"/>
          </a:p>
        </p:txBody>
      </p:sp>
    </p:spTree>
    <p:extLst>
      <p:ext uri="{BB962C8B-B14F-4D97-AF65-F5344CB8AC3E}">
        <p14:creationId xmlns:p14="http://schemas.microsoft.com/office/powerpoint/2010/main" val="2336300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7</a:t>
            </a:fld>
            <a:endParaRPr lang="en-US"/>
          </a:p>
        </p:txBody>
      </p:sp>
    </p:spTree>
    <p:extLst>
      <p:ext uri="{BB962C8B-B14F-4D97-AF65-F5344CB8AC3E}">
        <p14:creationId xmlns:p14="http://schemas.microsoft.com/office/powerpoint/2010/main" val="4228314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8</a:t>
            </a:fld>
            <a:endParaRPr lang="en-US"/>
          </a:p>
        </p:txBody>
      </p:sp>
    </p:spTree>
    <p:extLst>
      <p:ext uri="{BB962C8B-B14F-4D97-AF65-F5344CB8AC3E}">
        <p14:creationId xmlns:p14="http://schemas.microsoft.com/office/powerpoint/2010/main" val="3415406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9</a:t>
            </a:fld>
            <a:endParaRPr lang="en-US"/>
          </a:p>
        </p:txBody>
      </p:sp>
    </p:spTree>
    <p:extLst>
      <p:ext uri="{BB962C8B-B14F-4D97-AF65-F5344CB8AC3E}">
        <p14:creationId xmlns:p14="http://schemas.microsoft.com/office/powerpoint/2010/main" val="3516317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FE8C6F-D91B-0349-B132-B772D6AD1BBB}" type="datetime1">
              <a:rPr lang="en-CA" smtClean="0"/>
              <a:t>2019-08-13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3AD24-A14A-414C-827F-9358C22D8708}" type="slidenum">
              <a:rPr lang="en-US" smtClean="0"/>
              <a:t>‹#›</a:t>
            </a:fld>
            <a:endParaRPr lang="en-US"/>
          </a:p>
        </p:txBody>
      </p:sp>
    </p:spTree>
    <p:extLst>
      <p:ext uri="{BB962C8B-B14F-4D97-AF65-F5344CB8AC3E}">
        <p14:creationId xmlns:p14="http://schemas.microsoft.com/office/powerpoint/2010/main" val="346202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500E45-A49B-D240-8AC1-86FF81E18F07}" type="datetime1">
              <a:rPr lang="en-CA" smtClean="0"/>
              <a:t>2019-08-13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3AD24-A14A-414C-827F-9358C22D8708}" type="slidenum">
              <a:rPr lang="en-US" smtClean="0"/>
              <a:t>‹#›</a:t>
            </a:fld>
            <a:endParaRPr lang="en-US"/>
          </a:p>
        </p:txBody>
      </p:sp>
    </p:spTree>
    <p:extLst>
      <p:ext uri="{BB962C8B-B14F-4D97-AF65-F5344CB8AC3E}">
        <p14:creationId xmlns:p14="http://schemas.microsoft.com/office/powerpoint/2010/main" val="3155613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5AA9B2-C8D3-4B47-A83C-E84C8C89E941}" type="datetime1">
              <a:rPr lang="en-CA" smtClean="0"/>
              <a:t>2019-08-13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3AD24-A14A-414C-827F-9358C22D8708}" type="slidenum">
              <a:rPr lang="en-US" smtClean="0"/>
              <a:t>‹#›</a:t>
            </a:fld>
            <a:endParaRPr lang="en-US"/>
          </a:p>
        </p:txBody>
      </p:sp>
    </p:spTree>
    <p:extLst>
      <p:ext uri="{BB962C8B-B14F-4D97-AF65-F5344CB8AC3E}">
        <p14:creationId xmlns:p14="http://schemas.microsoft.com/office/powerpoint/2010/main" val="390240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632C84-864F-4342-8F88-EA861ABAF36E}" type="datetime1">
              <a:rPr lang="en-CA" smtClean="0"/>
              <a:t>2019-08-13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3AD24-A14A-414C-827F-9358C22D8708}" type="slidenum">
              <a:rPr lang="en-US" smtClean="0"/>
              <a:t>‹#›</a:t>
            </a:fld>
            <a:endParaRPr lang="en-US"/>
          </a:p>
        </p:txBody>
      </p:sp>
    </p:spTree>
    <p:extLst>
      <p:ext uri="{BB962C8B-B14F-4D97-AF65-F5344CB8AC3E}">
        <p14:creationId xmlns:p14="http://schemas.microsoft.com/office/powerpoint/2010/main" val="241497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1C0B18-06CB-C947-B602-81742C811040}" type="datetime1">
              <a:rPr lang="en-CA" smtClean="0"/>
              <a:t>2019-08-13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3AD24-A14A-414C-827F-9358C22D8708}" type="slidenum">
              <a:rPr lang="en-US" smtClean="0"/>
              <a:t>‹#›</a:t>
            </a:fld>
            <a:endParaRPr lang="en-US"/>
          </a:p>
        </p:txBody>
      </p:sp>
    </p:spTree>
    <p:extLst>
      <p:ext uri="{BB962C8B-B14F-4D97-AF65-F5344CB8AC3E}">
        <p14:creationId xmlns:p14="http://schemas.microsoft.com/office/powerpoint/2010/main" val="3103834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71D315-C972-0E44-B714-81CC91B8FAC0}" type="datetime1">
              <a:rPr lang="en-CA" smtClean="0"/>
              <a:t>2019-08-13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3AD24-A14A-414C-827F-9358C22D8708}" type="slidenum">
              <a:rPr lang="en-US" smtClean="0"/>
              <a:t>‹#›</a:t>
            </a:fld>
            <a:endParaRPr lang="en-US"/>
          </a:p>
        </p:txBody>
      </p:sp>
    </p:spTree>
    <p:extLst>
      <p:ext uri="{BB962C8B-B14F-4D97-AF65-F5344CB8AC3E}">
        <p14:creationId xmlns:p14="http://schemas.microsoft.com/office/powerpoint/2010/main" val="229036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1A4582-81B1-BC4D-941E-48631E8FD057}" type="datetime1">
              <a:rPr lang="en-CA" smtClean="0"/>
              <a:t>2019-08-13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83AD24-A14A-414C-827F-9358C22D8708}" type="slidenum">
              <a:rPr lang="en-US" smtClean="0"/>
              <a:t>‹#›</a:t>
            </a:fld>
            <a:endParaRPr lang="en-US"/>
          </a:p>
        </p:txBody>
      </p:sp>
    </p:spTree>
    <p:extLst>
      <p:ext uri="{BB962C8B-B14F-4D97-AF65-F5344CB8AC3E}">
        <p14:creationId xmlns:p14="http://schemas.microsoft.com/office/powerpoint/2010/main" val="192379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2E6724-3AA8-1443-8662-2A4D6A30C130}" type="datetime1">
              <a:rPr lang="en-CA" smtClean="0"/>
              <a:t>2019-08-13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83AD24-A14A-414C-827F-9358C22D8708}" type="slidenum">
              <a:rPr lang="en-US" smtClean="0"/>
              <a:t>‹#›</a:t>
            </a:fld>
            <a:endParaRPr lang="en-US"/>
          </a:p>
        </p:txBody>
      </p:sp>
    </p:spTree>
    <p:extLst>
      <p:ext uri="{BB962C8B-B14F-4D97-AF65-F5344CB8AC3E}">
        <p14:creationId xmlns:p14="http://schemas.microsoft.com/office/powerpoint/2010/main" val="2207595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AD9DD-BFF6-1C4F-AC15-E4F2B72609AB}" type="datetime1">
              <a:rPr lang="en-CA" smtClean="0"/>
              <a:t>2019-08-13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83AD24-A14A-414C-827F-9358C22D8708}" type="slidenum">
              <a:rPr lang="en-US" smtClean="0"/>
              <a:t>‹#›</a:t>
            </a:fld>
            <a:endParaRPr lang="en-US"/>
          </a:p>
        </p:txBody>
      </p:sp>
    </p:spTree>
    <p:extLst>
      <p:ext uri="{BB962C8B-B14F-4D97-AF65-F5344CB8AC3E}">
        <p14:creationId xmlns:p14="http://schemas.microsoft.com/office/powerpoint/2010/main" val="2713129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DF77D8-04ED-E84B-9EF8-98B7C29B56DA}" type="datetime1">
              <a:rPr lang="en-CA" smtClean="0"/>
              <a:t>2019-08-13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3AD24-A14A-414C-827F-9358C22D8708}" type="slidenum">
              <a:rPr lang="en-US" smtClean="0"/>
              <a:t>‹#›</a:t>
            </a:fld>
            <a:endParaRPr lang="en-US"/>
          </a:p>
        </p:txBody>
      </p:sp>
    </p:spTree>
    <p:extLst>
      <p:ext uri="{BB962C8B-B14F-4D97-AF65-F5344CB8AC3E}">
        <p14:creationId xmlns:p14="http://schemas.microsoft.com/office/powerpoint/2010/main" val="152126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587E77-049B-5447-B6D5-61599348A9BA}" type="datetime1">
              <a:rPr lang="en-CA" smtClean="0"/>
              <a:t>2019-08-13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3AD24-A14A-414C-827F-9358C22D8708}" type="slidenum">
              <a:rPr lang="en-US" smtClean="0"/>
              <a:t>‹#›</a:t>
            </a:fld>
            <a:endParaRPr lang="en-US"/>
          </a:p>
        </p:txBody>
      </p:sp>
    </p:spTree>
    <p:extLst>
      <p:ext uri="{BB962C8B-B14F-4D97-AF65-F5344CB8AC3E}">
        <p14:creationId xmlns:p14="http://schemas.microsoft.com/office/powerpoint/2010/main" val="2158301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93BC4-116A-0A4D-9A29-DDA222D0EC3B}" type="datetime1">
              <a:rPr lang="en-CA" smtClean="0"/>
              <a:t>2019-08-13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3AD24-A14A-414C-827F-9358C22D8708}" type="slidenum">
              <a:rPr lang="en-US" smtClean="0"/>
              <a:t>‹#›</a:t>
            </a:fld>
            <a:endParaRPr lang="en-US"/>
          </a:p>
        </p:txBody>
      </p:sp>
    </p:spTree>
    <p:extLst>
      <p:ext uri="{BB962C8B-B14F-4D97-AF65-F5344CB8AC3E}">
        <p14:creationId xmlns:p14="http://schemas.microsoft.com/office/powerpoint/2010/main" val="1539578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hemeOverride" Target="../theme/themeOverride9.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hemeOverride" Target="../theme/themeOverride10.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hemeOverride" Target="../theme/themeOverride1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hemeOverride" Target="../theme/themeOverride1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0736"/>
            <a:ext cx="9144000" cy="6857000"/>
          </a:xfrm>
          <a:prstGeom prst="rect">
            <a:avLst/>
          </a:prstGeom>
          <a:effectLst>
            <a:outerShdw blurRad="50800" dist="50800" dir="5400000" algn="ctr" rotWithShape="0">
              <a:srgbClr val="000000"/>
            </a:outerShdw>
          </a:effectLst>
        </p:spPr>
      </p:pic>
      <p:sp>
        <p:nvSpPr>
          <p:cNvPr id="11" name="Rectangle 10"/>
          <p:cNvSpPr/>
          <p:nvPr/>
        </p:nvSpPr>
        <p:spPr>
          <a:xfrm>
            <a:off x="0" y="0"/>
            <a:ext cx="9177291" cy="6858000"/>
          </a:xfrm>
          <a:prstGeom prst="rect">
            <a:avLst/>
          </a:prstGeom>
          <a:solidFill>
            <a:srgbClr val="65CBC9">
              <a:alpha val="82000"/>
            </a:srgbClr>
          </a:solidFill>
          <a:ln>
            <a:noFill/>
          </a:ln>
          <a:effectLst>
            <a:outerShdw blurRad="952500" dist="23000" dir="5400000" sx="102000" sy="102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0112" y="1020451"/>
            <a:ext cx="7811885" cy="1006134"/>
          </a:xfrm>
        </p:spPr>
        <p:txBody>
          <a:bodyPr>
            <a:noAutofit/>
          </a:bodyPr>
          <a:lstStyle/>
          <a:p>
            <a:pPr algn="l"/>
            <a:r>
              <a:rPr lang="en-US" sz="5400" b="1" dirty="0">
                <a:solidFill>
                  <a:srgbClr val="003E52"/>
                </a:solidFill>
                <a:latin typeface="Arial"/>
                <a:cs typeface="Arial"/>
              </a:rPr>
              <a:t>CAMPUS RESOURCES</a:t>
            </a:r>
          </a:p>
        </p:txBody>
      </p:sp>
      <p:sp>
        <p:nvSpPr>
          <p:cNvPr id="3" name="Subtitle 2"/>
          <p:cNvSpPr>
            <a:spLocks noGrp="1"/>
          </p:cNvSpPr>
          <p:nvPr>
            <p:ph type="subTitle" idx="1"/>
          </p:nvPr>
        </p:nvSpPr>
        <p:spPr>
          <a:xfrm>
            <a:off x="661074" y="2040593"/>
            <a:ext cx="7596440" cy="511175"/>
          </a:xfrm>
          <a:noFill/>
        </p:spPr>
        <p:txBody>
          <a:bodyPr>
            <a:noAutofit/>
          </a:bodyPr>
          <a:lstStyle/>
          <a:p>
            <a:pPr algn="l"/>
            <a:r>
              <a:rPr lang="en-US" sz="3600" dirty="0">
                <a:solidFill>
                  <a:srgbClr val="FFEFEF"/>
                </a:solidFill>
                <a:latin typeface="Arial"/>
                <a:cs typeface="Arial"/>
              </a:rPr>
              <a:t>Thompson Rivers University</a:t>
            </a:r>
          </a:p>
        </p:txBody>
      </p:sp>
      <p:sp>
        <p:nvSpPr>
          <p:cNvPr id="8" name="Footer Placeholder 6"/>
          <p:cNvSpPr>
            <a:spLocks noGrp="1"/>
          </p:cNvSpPr>
          <p:nvPr>
            <p:ph type="ftr" sz="quarter" idx="11"/>
          </p:nvPr>
        </p:nvSpPr>
        <p:spPr>
          <a:xfrm>
            <a:off x="661074" y="6161325"/>
            <a:ext cx="5664200" cy="365125"/>
          </a:xfrm>
        </p:spPr>
        <p:txBody>
          <a:bodyPr/>
          <a:lstStyle/>
          <a:p>
            <a:pPr algn="l"/>
            <a:r>
              <a:rPr lang="en-US" sz="1100" dirty="0">
                <a:solidFill>
                  <a:srgbClr val="003E52"/>
                </a:solidFill>
                <a:latin typeface="Arial"/>
                <a:cs typeface="Arial"/>
              </a:rPr>
              <a:t>THOMPSON RIVERS UNIVERSITY | SEPTEMBER 2019</a:t>
            </a:r>
          </a:p>
        </p:txBody>
      </p:sp>
      <p:cxnSp>
        <p:nvCxnSpPr>
          <p:cNvPr id="7" name="Straight Connector 6"/>
          <p:cNvCxnSpPr/>
          <p:nvPr/>
        </p:nvCxnSpPr>
        <p:spPr>
          <a:xfrm>
            <a:off x="762000" y="6159500"/>
            <a:ext cx="8382000" cy="0"/>
          </a:xfrm>
          <a:prstGeom prst="line">
            <a:avLst/>
          </a:prstGeom>
          <a:ln>
            <a:solidFill>
              <a:srgbClr val="003E52"/>
            </a:solidFill>
          </a:ln>
          <a:effectLst>
            <a:outerShdw blurRad="40000" dist="20000" dir="5400000" rotWithShape="0">
              <a:srgbClr val="000000">
                <a:alpha val="3000"/>
              </a:srgbClr>
            </a:outerShdw>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6825"/>
            <a:ext cx="1357565" cy="686683"/>
          </a:xfrm>
          <a:prstGeom prst="rect">
            <a:avLst/>
          </a:prstGeom>
        </p:spPr>
      </p:pic>
    </p:spTree>
    <p:extLst>
      <p:ext uri="{BB962C8B-B14F-4D97-AF65-F5344CB8AC3E}">
        <p14:creationId xmlns:p14="http://schemas.microsoft.com/office/powerpoint/2010/main" val="658250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800" y="-27384"/>
            <a:ext cx="9172800" cy="6912768"/>
          </a:xfrm>
          <a:prstGeom prst="rect">
            <a:avLst/>
          </a:prstGeom>
        </p:spPr>
      </p:pic>
      <p:sp>
        <p:nvSpPr>
          <p:cNvPr id="5" name="Rectangle 4"/>
          <p:cNvSpPr/>
          <p:nvPr/>
        </p:nvSpPr>
        <p:spPr>
          <a:xfrm>
            <a:off x="200419" y="189942"/>
            <a:ext cx="5784410" cy="6426757"/>
          </a:xfrm>
          <a:prstGeom prst="rect">
            <a:avLst/>
          </a:prstGeom>
          <a:solidFill>
            <a:srgbClr val="65CBC9">
              <a:alpha val="78000"/>
            </a:srgbClr>
          </a:solidFill>
          <a:ln>
            <a:noFill/>
          </a:ln>
          <a:effectLst>
            <a:outerShdw blurRad="952500" dist="23000" dir="5400000" sx="102000" sy="102000" rotWithShape="0">
              <a:srgbClr val="000000">
                <a:alpha val="1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E52"/>
              </a:solidFill>
            </a:endParaRPr>
          </a:p>
        </p:txBody>
      </p:sp>
      <p:sp>
        <p:nvSpPr>
          <p:cNvPr id="8" name="Footer Placeholder 6"/>
          <p:cNvSpPr>
            <a:spLocks noGrp="1"/>
          </p:cNvSpPr>
          <p:nvPr>
            <p:ph type="ftr" sz="quarter" idx="11"/>
          </p:nvPr>
        </p:nvSpPr>
        <p:spPr>
          <a:xfrm>
            <a:off x="434058" y="6097825"/>
            <a:ext cx="5664200" cy="365125"/>
          </a:xfrm>
        </p:spPr>
        <p:txBody>
          <a:bodyPr/>
          <a:lstStyle/>
          <a:p>
            <a:pPr algn="l"/>
            <a:r>
              <a:rPr lang="en-US" sz="1100" dirty="0">
                <a:solidFill>
                  <a:srgbClr val="003E52"/>
                </a:solidFill>
                <a:latin typeface="Arial"/>
                <a:cs typeface="Arial"/>
              </a:rPr>
              <a:t>WELLBEING SUPPORTS | SEPTEMBER 2019</a:t>
            </a:r>
          </a:p>
        </p:txBody>
      </p:sp>
      <p:pic>
        <p:nvPicPr>
          <p:cNvPr id="10" name="Picture 9" descr="Logo_Ta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
        <p:nvSpPr>
          <p:cNvPr id="11" name="Subtitle 2">
            <a:extLst>
              <a:ext uri="{FF2B5EF4-FFF2-40B4-BE49-F238E27FC236}">
                <a16:creationId xmlns:a16="http://schemas.microsoft.com/office/drawing/2014/main" id="{09493805-1A7E-4438-B31A-B732ABF2ED1F}"/>
              </a:ext>
            </a:extLst>
          </p:cNvPr>
          <p:cNvSpPr txBox="1">
            <a:spLocks/>
          </p:cNvSpPr>
          <p:nvPr/>
        </p:nvSpPr>
        <p:spPr>
          <a:xfrm>
            <a:off x="305107" y="1686172"/>
            <a:ext cx="5575033" cy="17526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800" dirty="0">
                <a:solidFill>
                  <a:srgbClr val="FFFFFF"/>
                </a:solidFill>
                <a:latin typeface="Arial"/>
                <a:cs typeface="Arial"/>
              </a:rPr>
              <a:t>Wellbeing Supports</a:t>
            </a:r>
          </a:p>
        </p:txBody>
      </p:sp>
      <p:sp>
        <p:nvSpPr>
          <p:cNvPr id="13" name="Title 1">
            <a:extLst>
              <a:ext uri="{FF2B5EF4-FFF2-40B4-BE49-F238E27FC236}">
                <a16:creationId xmlns:a16="http://schemas.microsoft.com/office/drawing/2014/main" id="{8AC8EB38-285A-40E0-8E93-98A1B00F5D66}"/>
              </a:ext>
            </a:extLst>
          </p:cNvPr>
          <p:cNvSpPr txBox="1">
            <a:spLocks/>
          </p:cNvSpPr>
          <p:nvPr/>
        </p:nvSpPr>
        <p:spPr>
          <a:xfrm>
            <a:off x="305107" y="1356913"/>
            <a:ext cx="5253008" cy="472750"/>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3E52"/>
                </a:solidFill>
                <a:latin typeface="Arial"/>
                <a:cs typeface="Arial"/>
              </a:rPr>
              <a:t>Campus Resources:</a:t>
            </a:r>
          </a:p>
        </p:txBody>
      </p:sp>
      <p:sp>
        <p:nvSpPr>
          <p:cNvPr id="15" name="Subtitle 2">
            <a:extLst>
              <a:ext uri="{FF2B5EF4-FFF2-40B4-BE49-F238E27FC236}">
                <a16:creationId xmlns:a16="http://schemas.microsoft.com/office/drawing/2014/main" id="{0683333F-80EC-493C-AE94-628534252C27}"/>
              </a:ext>
            </a:extLst>
          </p:cNvPr>
          <p:cNvSpPr txBox="1">
            <a:spLocks/>
          </p:cNvSpPr>
          <p:nvPr/>
        </p:nvSpPr>
        <p:spPr>
          <a:xfrm>
            <a:off x="434058" y="3325893"/>
            <a:ext cx="5575033" cy="211648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solidFill>
                  <a:srgbClr val="FFFFFF"/>
                </a:solidFill>
                <a:latin typeface="Arial"/>
                <a:cs typeface="Arial"/>
              </a:rPr>
              <a:t>OM</a:t>
            </a:r>
            <a:r>
              <a:rPr lang="en-US" sz="1400" dirty="0">
                <a:solidFill>
                  <a:srgbClr val="003E52"/>
                </a:solidFill>
                <a:latin typeface="Arial"/>
                <a:cs typeface="Arial"/>
              </a:rPr>
              <a:t>		Old Main</a:t>
            </a:r>
          </a:p>
          <a:p>
            <a:pPr marL="0" indent="0">
              <a:buNone/>
            </a:pPr>
            <a:r>
              <a:rPr lang="en-US" sz="1400" dirty="0">
                <a:solidFill>
                  <a:srgbClr val="FFFFFF"/>
                </a:solidFill>
                <a:latin typeface="Arial"/>
                <a:cs typeface="Arial"/>
              </a:rPr>
              <a:t>IB</a:t>
            </a:r>
            <a:r>
              <a:rPr lang="en-US" sz="1400" dirty="0">
                <a:solidFill>
                  <a:srgbClr val="003E52"/>
                </a:solidFill>
                <a:latin typeface="Arial"/>
                <a:cs typeface="Arial"/>
              </a:rPr>
              <a:t>		International Building</a:t>
            </a:r>
          </a:p>
          <a:p>
            <a:pPr marL="0" indent="0">
              <a:buNone/>
            </a:pPr>
            <a:r>
              <a:rPr lang="en-US" sz="1400" dirty="0">
                <a:solidFill>
                  <a:srgbClr val="FFFFFF"/>
                </a:solidFill>
                <a:latin typeface="Arial"/>
                <a:cs typeface="Arial"/>
              </a:rPr>
              <a:t>S</a:t>
            </a:r>
            <a:r>
              <a:rPr lang="en-US" sz="1400" dirty="0">
                <a:solidFill>
                  <a:srgbClr val="003E52"/>
                </a:solidFill>
                <a:latin typeface="Arial"/>
                <a:cs typeface="Arial"/>
              </a:rPr>
              <a:t>		Science Building</a:t>
            </a:r>
          </a:p>
          <a:p>
            <a:pPr marL="0" indent="0">
              <a:buNone/>
            </a:pPr>
            <a:r>
              <a:rPr lang="en-US" sz="1400" dirty="0">
                <a:solidFill>
                  <a:srgbClr val="FFFFFF"/>
                </a:solidFill>
                <a:latin typeface="Arial"/>
                <a:cs typeface="Arial"/>
              </a:rPr>
              <a:t>HOL</a:t>
            </a:r>
            <a:r>
              <a:rPr lang="en-US" sz="1400" dirty="0">
                <a:solidFill>
                  <a:srgbClr val="003E52"/>
                </a:solidFill>
                <a:latin typeface="Arial"/>
                <a:cs typeface="Arial"/>
              </a:rPr>
              <a:t>		House of Learning</a:t>
            </a:r>
          </a:p>
          <a:p>
            <a:pPr marL="0" indent="0">
              <a:buNone/>
            </a:pPr>
            <a:r>
              <a:rPr lang="en-US" sz="1400" dirty="0">
                <a:solidFill>
                  <a:srgbClr val="FFFFFF"/>
                </a:solidFill>
                <a:latin typeface="Arial"/>
                <a:cs typeface="Arial"/>
              </a:rPr>
              <a:t>AE</a:t>
            </a:r>
            <a:r>
              <a:rPr lang="en-US" sz="1400" dirty="0">
                <a:solidFill>
                  <a:srgbClr val="003E52"/>
                </a:solidFill>
                <a:latin typeface="Arial"/>
                <a:cs typeface="Arial"/>
              </a:rPr>
              <a:t>		Arts &amp; Education Building</a:t>
            </a:r>
          </a:p>
          <a:p>
            <a:pPr marL="0" indent="0">
              <a:buNone/>
            </a:pPr>
            <a:r>
              <a:rPr lang="en-US" sz="1400" dirty="0">
                <a:solidFill>
                  <a:srgbClr val="FFFFFF"/>
                </a:solidFill>
                <a:latin typeface="Arial"/>
                <a:cs typeface="Arial"/>
              </a:rPr>
              <a:t>OL</a:t>
            </a:r>
            <a:r>
              <a:rPr lang="en-US" sz="1400" dirty="0">
                <a:solidFill>
                  <a:srgbClr val="003E52"/>
                </a:solidFill>
                <a:latin typeface="Arial"/>
                <a:cs typeface="Arial"/>
              </a:rPr>
              <a:t>		Open Learning</a:t>
            </a:r>
          </a:p>
          <a:p>
            <a:pPr marL="0" indent="0">
              <a:buNone/>
            </a:pPr>
            <a:r>
              <a:rPr lang="en-US" sz="1400" dirty="0">
                <a:solidFill>
                  <a:srgbClr val="FFFFFF"/>
                </a:solidFill>
                <a:latin typeface="Arial"/>
                <a:cs typeface="Arial"/>
              </a:rPr>
              <a:t>TRUSU</a:t>
            </a:r>
            <a:r>
              <a:rPr lang="en-US" sz="1400" dirty="0">
                <a:solidFill>
                  <a:srgbClr val="003E52"/>
                </a:solidFill>
                <a:latin typeface="Arial"/>
                <a:cs typeface="Arial"/>
              </a:rPr>
              <a:t>	Thompson Rivers University Student’s Union</a:t>
            </a:r>
            <a:endParaRPr lang="en-US" sz="1400" dirty="0">
              <a:solidFill>
                <a:srgbClr val="FFFFFF"/>
              </a:solidFill>
              <a:latin typeface="Arial"/>
              <a:cs typeface="Arial"/>
            </a:endParaRPr>
          </a:p>
        </p:txBody>
      </p:sp>
    </p:spTree>
    <p:extLst>
      <p:ext uri="{BB962C8B-B14F-4D97-AF65-F5344CB8AC3E}">
        <p14:creationId xmlns:p14="http://schemas.microsoft.com/office/powerpoint/2010/main" val="101052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E52"/>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24587"/>
            <a:ext cx="1357565" cy="686683"/>
          </a:xfrm>
          <a:prstGeom prst="rect">
            <a:avLst/>
          </a:prstGeom>
        </p:spPr>
      </p:pic>
      <p:sp>
        <p:nvSpPr>
          <p:cNvPr id="9" name="Footer Placeholder 6"/>
          <p:cNvSpPr>
            <a:spLocks noGrp="1"/>
          </p:cNvSpPr>
          <p:nvPr>
            <p:ph type="ftr" sz="quarter" idx="11"/>
          </p:nvPr>
        </p:nvSpPr>
        <p:spPr>
          <a:xfrm>
            <a:off x="457200" y="6356350"/>
            <a:ext cx="5664200" cy="365125"/>
          </a:xfrm>
        </p:spPr>
        <p:txBody>
          <a:bodyPr/>
          <a:lstStyle/>
          <a:p>
            <a:pPr algn="l"/>
            <a:r>
              <a:rPr lang="en-US" sz="1100" dirty="0">
                <a:solidFill>
                  <a:schemeClr val="bg1"/>
                </a:solidFill>
                <a:latin typeface="Arial"/>
                <a:cs typeface="Arial"/>
              </a:rPr>
              <a:t>WELLBEING SUPPORTS | SEPTEMBER 2019</a:t>
            </a:r>
          </a:p>
        </p:txBody>
      </p:sp>
      <p:sp>
        <p:nvSpPr>
          <p:cNvPr id="14" name="TextBox 13">
            <a:extLst>
              <a:ext uri="{FF2B5EF4-FFF2-40B4-BE49-F238E27FC236}">
                <a16:creationId xmlns:a16="http://schemas.microsoft.com/office/drawing/2014/main" id="{B8B825E6-4ACC-41DB-8822-4DA9CDDA2763}"/>
              </a:ext>
            </a:extLst>
          </p:cNvPr>
          <p:cNvSpPr txBox="1"/>
          <p:nvPr/>
        </p:nvSpPr>
        <p:spPr>
          <a:xfrm>
            <a:off x="1004021" y="1020913"/>
            <a:ext cx="3351136" cy="51501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1600" b="1" dirty="0">
                <a:solidFill>
                  <a:srgbClr val="65CBC9"/>
                </a:solidFill>
                <a:latin typeface="Arial" panose="020B0604020202020204" pitchFamily="34" charset="0"/>
                <a:cs typeface="Arial" panose="020B0604020202020204" pitchFamily="34" charset="0"/>
              </a:rPr>
              <a:t>Medical Clinic</a:t>
            </a:r>
          </a:p>
          <a:p>
            <a:r>
              <a:rPr lang="en-US" sz="1200" dirty="0">
                <a:solidFill>
                  <a:srgbClr val="FFFFFF"/>
                </a:solidFill>
                <a:latin typeface="Arial" panose="020B0604020202020204" pitchFamily="34" charset="0"/>
                <a:cs typeface="Arial" panose="020B0604020202020204" pitchFamily="34" charset="0"/>
              </a:rPr>
              <a:t>OM 1461</a:t>
            </a:r>
          </a:p>
          <a:p>
            <a:r>
              <a:rPr lang="en-US" sz="1200" dirty="0">
                <a:solidFill>
                  <a:srgbClr val="FFFFFF"/>
                </a:solidFill>
                <a:latin typeface="Arial" panose="020B0604020202020204" pitchFamily="34" charset="0"/>
                <a:cs typeface="Arial" panose="020B0604020202020204" pitchFamily="34" charset="0"/>
              </a:rPr>
              <a:t>250-828-5126</a:t>
            </a:r>
          </a:p>
          <a:p>
            <a:r>
              <a:rPr lang="en-US" sz="1200" dirty="0">
                <a:solidFill>
                  <a:srgbClr val="65CBC9"/>
                </a:solidFill>
                <a:latin typeface="Arial" panose="020B0604020202020204" pitchFamily="34" charset="0"/>
                <a:cs typeface="Arial" panose="020B0604020202020204" pitchFamily="34" charset="0"/>
              </a:rPr>
              <a:t>The clinic provides a full range of medical services to students, faculty and staff. Appointments required. </a:t>
            </a:r>
          </a:p>
          <a:p>
            <a:endParaRPr lang="en-US" sz="1600" b="1" dirty="0">
              <a:solidFill>
                <a:srgbClr val="65CBC9"/>
              </a:solidFill>
              <a:latin typeface="Arial" panose="020B0604020202020204" pitchFamily="34" charset="0"/>
              <a:cs typeface="Arial" panose="020B0604020202020204" pitchFamily="34" charset="0"/>
            </a:endParaRPr>
          </a:p>
          <a:p>
            <a:endParaRPr lang="en-US" sz="1600" b="1" dirty="0">
              <a:solidFill>
                <a:srgbClr val="65CBC9"/>
              </a:solidFill>
              <a:latin typeface="Arial" panose="020B0604020202020204" pitchFamily="34" charset="0"/>
              <a:cs typeface="Arial" panose="020B0604020202020204" pitchFamily="34" charset="0"/>
            </a:endParaRPr>
          </a:p>
          <a:p>
            <a:r>
              <a:rPr lang="en-US" sz="1600" b="1" dirty="0">
                <a:solidFill>
                  <a:srgbClr val="65CBC9"/>
                </a:solidFill>
                <a:latin typeface="Arial" panose="020B0604020202020204" pitchFamily="34" charset="0"/>
                <a:cs typeface="Arial" panose="020B0604020202020204" pitchFamily="34" charset="0"/>
              </a:rPr>
              <a:t>Counselling</a:t>
            </a:r>
          </a:p>
          <a:p>
            <a:r>
              <a:rPr lang="en-US" sz="1200" dirty="0">
                <a:solidFill>
                  <a:srgbClr val="FFFFFF"/>
                </a:solidFill>
                <a:latin typeface="Arial" panose="020B0604020202020204" pitchFamily="34" charset="0"/>
                <a:cs typeface="Arial" panose="020B0604020202020204" pitchFamily="34" charset="0"/>
              </a:rPr>
              <a:t>OM 1631</a:t>
            </a:r>
          </a:p>
          <a:p>
            <a:r>
              <a:rPr lang="en-US" sz="1200" dirty="0">
                <a:solidFill>
                  <a:srgbClr val="FFFFFF"/>
                </a:solidFill>
                <a:latin typeface="Arial" panose="020B0604020202020204" pitchFamily="34" charset="0"/>
                <a:cs typeface="Arial" panose="020B0604020202020204" pitchFamily="34" charset="0"/>
              </a:rPr>
              <a:t>250-828-5023</a:t>
            </a:r>
          </a:p>
          <a:p>
            <a:r>
              <a:rPr lang="en-US" sz="1200" dirty="0">
                <a:solidFill>
                  <a:srgbClr val="65CBC9"/>
                </a:solidFill>
                <a:latin typeface="Arial" panose="020B0604020202020204" pitchFamily="34" charset="0"/>
                <a:cs typeface="Arial" panose="020B0604020202020204" pitchFamily="34" charset="0"/>
              </a:rPr>
              <a:t>The team of skilled counsellors can provide a range of assistance regarding academic, personal or career concerns. Drop by or call to make an appointment. </a:t>
            </a:r>
          </a:p>
          <a:p>
            <a:endParaRPr lang="en-US" sz="1600" b="1" dirty="0">
              <a:solidFill>
                <a:srgbClr val="65CBC9"/>
              </a:solidFill>
              <a:latin typeface="Arial" panose="020B0604020202020204" pitchFamily="34" charset="0"/>
              <a:cs typeface="Arial" panose="020B0604020202020204" pitchFamily="34" charset="0"/>
            </a:endParaRPr>
          </a:p>
          <a:p>
            <a:endParaRPr lang="en-US" sz="1600" b="1" dirty="0">
              <a:solidFill>
                <a:srgbClr val="65CBC9"/>
              </a:solidFill>
              <a:latin typeface="Arial" panose="020B0604020202020204" pitchFamily="34" charset="0"/>
              <a:cs typeface="Arial" panose="020B0604020202020204" pitchFamily="34" charset="0"/>
            </a:endParaRPr>
          </a:p>
          <a:p>
            <a:r>
              <a:rPr lang="en-US" sz="1600" b="1" dirty="0">
                <a:solidFill>
                  <a:srgbClr val="65CBC9"/>
                </a:solidFill>
                <a:latin typeface="Arial" panose="020B0604020202020204" pitchFamily="34" charset="0"/>
                <a:cs typeface="Arial" panose="020B0604020202020204" pitchFamily="34" charset="0"/>
              </a:rPr>
              <a:t>Wellness Centre</a:t>
            </a:r>
          </a:p>
          <a:p>
            <a:r>
              <a:rPr lang="en-US" sz="1200" dirty="0">
                <a:solidFill>
                  <a:srgbClr val="FFFFFF"/>
                </a:solidFill>
                <a:latin typeface="Arial" panose="020B0604020202020204" pitchFamily="34" charset="0"/>
                <a:cs typeface="Arial" panose="020B0604020202020204" pitchFamily="34" charset="0"/>
              </a:rPr>
              <a:t>OM 1479</a:t>
            </a:r>
          </a:p>
          <a:p>
            <a:r>
              <a:rPr lang="en-US" sz="1200" dirty="0">
                <a:solidFill>
                  <a:srgbClr val="FFFFFF"/>
                </a:solidFill>
                <a:latin typeface="Arial" panose="020B0604020202020204" pitchFamily="34" charset="0"/>
                <a:cs typeface="Arial" panose="020B0604020202020204" pitchFamily="34" charset="0"/>
              </a:rPr>
              <a:t>250-828-5010 (Chelsea)</a:t>
            </a:r>
          </a:p>
          <a:p>
            <a:r>
              <a:rPr lang="en-US" sz="1200" dirty="0">
                <a:solidFill>
                  <a:srgbClr val="65CBC9"/>
                </a:solidFill>
                <a:latin typeface="Arial" panose="020B0604020202020204" pitchFamily="34" charset="0"/>
                <a:cs typeface="Arial" panose="020B0604020202020204" pitchFamily="34" charset="0"/>
              </a:rPr>
              <a:t>Chelsea is the Wellness Coordinator. Make an appointment with either of them for a wellness consultation, or drop by at any time to chat with someone, enjoy free tea and snacks or just hang out.</a:t>
            </a:r>
          </a:p>
        </p:txBody>
      </p:sp>
      <p:sp>
        <p:nvSpPr>
          <p:cNvPr id="6" name="TextBox 5">
            <a:extLst>
              <a:ext uri="{FF2B5EF4-FFF2-40B4-BE49-F238E27FC236}">
                <a16:creationId xmlns:a16="http://schemas.microsoft.com/office/drawing/2014/main" id="{9B6EEECD-73B3-45EA-9C35-89A8FBB18B51}"/>
              </a:ext>
            </a:extLst>
          </p:cNvPr>
          <p:cNvSpPr txBox="1"/>
          <p:nvPr/>
        </p:nvSpPr>
        <p:spPr>
          <a:xfrm>
            <a:off x="4484536" y="1020913"/>
            <a:ext cx="4071066" cy="5334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1600" b="1" dirty="0">
                <a:solidFill>
                  <a:srgbClr val="65CBC9"/>
                </a:solidFill>
                <a:latin typeface="Arial" panose="020B0604020202020204" pitchFamily="34" charset="0"/>
                <a:cs typeface="Arial" panose="020B0604020202020204" pitchFamily="34" charset="0"/>
              </a:rPr>
              <a:t>TRU Tobacco Education Clinic</a:t>
            </a:r>
          </a:p>
          <a:p>
            <a:r>
              <a:rPr lang="en-US" sz="1200" dirty="0">
                <a:solidFill>
                  <a:srgbClr val="FFFFFF"/>
                </a:solidFill>
                <a:latin typeface="Arial" panose="020B0604020202020204" pitchFamily="34" charset="0"/>
                <a:cs typeface="Arial" panose="020B0604020202020204" pitchFamily="34" charset="0"/>
              </a:rPr>
              <a:t>tobaccoeducation@tru.ca</a:t>
            </a:r>
          </a:p>
          <a:p>
            <a:r>
              <a:rPr lang="en-US" sz="1200" dirty="0">
                <a:solidFill>
                  <a:srgbClr val="65CBC9"/>
                </a:solidFill>
                <a:latin typeface="Arial" panose="020B0604020202020204" pitchFamily="34" charset="0"/>
                <a:cs typeface="Arial" panose="020B0604020202020204" pitchFamily="34" charset="0"/>
              </a:rPr>
              <a:t>2nd year respiratory therapy students can support you in quitting tobacco by offering information, assistance and physical assessments on campus free to students. </a:t>
            </a:r>
          </a:p>
          <a:p>
            <a:endParaRPr lang="en-US" sz="1600" b="1" dirty="0">
              <a:solidFill>
                <a:srgbClr val="65CBC9"/>
              </a:solidFill>
              <a:latin typeface="Arial" panose="020B0604020202020204" pitchFamily="34" charset="0"/>
              <a:cs typeface="Arial" panose="020B0604020202020204" pitchFamily="34" charset="0"/>
            </a:endParaRPr>
          </a:p>
          <a:p>
            <a:endParaRPr lang="en-US" sz="1600" b="1" dirty="0">
              <a:solidFill>
                <a:srgbClr val="65CBC9"/>
              </a:solidFill>
              <a:latin typeface="Arial" panose="020B0604020202020204" pitchFamily="34" charset="0"/>
              <a:cs typeface="Arial" panose="020B0604020202020204" pitchFamily="34" charset="0"/>
            </a:endParaRPr>
          </a:p>
          <a:p>
            <a:r>
              <a:rPr lang="en-US" sz="1600" b="1" dirty="0">
                <a:solidFill>
                  <a:srgbClr val="65CBC9"/>
                </a:solidFill>
                <a:latin typeface="Arial" panose="020B0604020202020204" pitchFamily="34" charset="0"/>
                <a:cs typeface="Arial" panose="020B0604020202020204" pitchFamily="34" charset="0"/>
              </a:rPr>
              <a:t>Healthy Eating Initiative Nights</a:t>
            </a:r>
          </a:p>
          <a:p>
            <a:r>
              <a:rPr lang="en-US" sz="1200" dirty="0">
                <a:solidFill>
                  <a:srgbClr val="FFFFFF"/>
                </a:solidFill>
                <a:latin typeface="Arial" panose="020B0604020202020204" pitchFamily="34" charset="0"/>
                <a:cs typeface="Arial" panose="020B0604020202020204" pitchFamily="34" charset="0"/>
              </a:rPr>
              <a:t>TRU Residences</a:t>
            </a:r>
          </a:p>
          <a:p>
            <a:r>
              <a:rPr lang="en-US" sz="1200" dirty="0">
                <a:solidFill>
                  <a:srgbClr val="FFFFFF"/>
                </a:solidFill>
                <a:latin typeface="Arial" panose="020B0604020202020204" pitchFamily="34" charset="0"/>
                <a:cs typeface="Arial" panose="020B0604020202020204" pitchFamily="34" charset="0"/>
              </a:rPr>
              <a:t>250-852-6333</a:t>
            </a:r>
          </a:p>
          <a:p>
            <a:r>
              <a:rPr lang="en-US" sz="1200" dirty="0">
                <a:solidFill>
                  <a:srgbClr val="65CBC9"/>
                </a:solidFill>
                <a:latin typeface="Arial" panose="020B0604020202020204" pitchFamily="34" charset="0"/>
                <a:cs typeface="Arial" panose="020B0604020202020204" pitchFamily="34" charset="0"/>
              </a:rPr>
              <a:t>TRU Residence on Wednesdays at 7:00pm. TRU McGill Housing on Thursdays at 7:30pm. TRU Upper College Heights on Saturdays at 8:00pm. Meals are prepared and served to students by resident advisors. Free. Drop in.</a:t>
            </a:r>
          </a:p>
          <a:p>
            <a:endParaRPr lang="en-US" sz="1600" b="1" dirty="0">
              <a:solidFill>
                <a:srgbClr val="65CBC9"/>
              </a:solidFill>
              <a:latin typeface="Arial" panose="020B0604020202020204" pitchFamily="34" charset="0"/>
              <a:cs typeface="Arial" panose="020B0604020202020204" pitchFamily="34" charset="0"/>
            </a:endParaRPr>
          </a:p>
          <a:p>
            <a:endParaRPr lang="en-US" sz="1600" b="1" dirty="0">
              <a:solidFill>
                <a:srgbClr val="65CBC9"/>
              </a:solidFill>
              <a:latin typeface="Arial" panose="020B0604020202020204" pitchFamily="34" charset="0"/>
              <a:cs typeface="Arial" panose="020B0604020202020204" pitchFamily="34" charset="0"/>
            </a:endParaRPr>
          </a:p>
          <a:p>
            <a:r>
              <a:rPr lang="en-US" sz="1600" b="1" dirty="0">
                <a:solidFill>
                  <a:srgbClr val="65CBC9"/>
                </a:solidFill>
                <a:latin typeface="Arial" panose="020B0604020202020204" pitchFamily="34" charset="0"/>
                <a:cs typeface="Arial" panose="020B0604020202020204" pitchFamily="34" charset="0"/>
              </a:rPr>
              <a:t>Thompson Rivers University Produce</a:t>
            </a:r>
          </a:p>
          <a:p>
            <a:r>
              <a:rPr lang="en-US" sz="1200" dirty="0">
                <a:solidFill>
                  <a:srgbClr val="FFFFFF"/>
                </a:solidFill>
                <a:latin typeface="Arial" panose="020B0604020202020204" pitchFamily="34" charset="0"/>
                <a:cs typeface="Arial" panose="020B0604020202020204" pitchFamily="34" charset="0"/>
              </a:rPr>
              <a:t>Various locations on campus</a:t>
            </a:r>
          </a:p>
          <a:p>
            <a:r>
              <a:rPr lang="en-US" sz="1200" dirty="0">
                <a:solidFill>
                  <a:srgbClr val="65CBC9"/>
                </a:solidFill>
                <a:latin typeface="Arial" panose="020B0604020202020204" pitchFamily="34" charset="0"/>
                <a:cs typeface="Arial" panose="020B0604020202020204" pitchFamily="34" charset="0"/>
              </a:rPr>
              <a:t>A variety of produce can be found across campus. In the Horticulture gardens apricots, wild strawberries and rhubarb can be found in season. Apple trees are behind the trades building. There is a garden outside the South door of Old Main in which squash, peppers, fruit, herbs and garlic can be found in season. Available to students and staff for a quick snack - please do not harvest all of the produce. </a:t>
            </a:r>
          </a:p>
        </p:txBody>
      </p:sp>
    </p:spTree>
    <p:extLst>
      <p:ext uri="{BB962C8B-B14F-4D97-AF65-F5344CB8AC3E}">
        <p14:creationId xmlns:p14="http://schemas.microsoft.com/office/powerpoint/2010/main" val="22142662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E52"/>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24587"/>
            <a:ext cx="1357565" cy="686683"/>
          </a:xfrm>
          <a:prstGeom prst="rect">
            <a:avLst/>
          </a:prstGeom>
        </p:spPr>
      </p:pic>
      <p:sp>
        <p:nvSpPr>
          <p:cNvPr id="9" name="Footer Placeholder 6"/>
          <p:cNvSpPr>
            <a:spLocks noGrp="1"/>
          </p:cNvSpPr>
          <p:nvPr>
            <p:ph type="ftr" sz="quarter" idx="11"/>
          </p:nvPr>
        </p:nvSpPr>
        <p:spPr>
          <a:xfrm>
            <a:off x="457200" y="6356350"/>
            <a:ext cx="5664200" cy="365125"/>
          </a:xfrm>
        </p:spPr>
        <p:txBody>
          <a:bodyPr/>
          <a:lstStyle/>
          <a:p>
            <a:pPr algn="l"/>
            <a:r>
              <a:rPr lang="en-US" sz="1100" dirty="0">
                <a:solidFill>
                  <a:schemeClr val="bg1"/>
                </a:solidFill>
                <a:latin typeface="Arial"/>
                <a:cs typeface="Arial"/>
              </a:rPr>
              <a:t>WELLBEING SUPPORTS | SEPTEMBER 2019</a:t>
            </a:r>
          </a:p>
        </p:txBody>
      </p:sp>
      <p:sp>
        <p:nvSpPr>
          <p:cNvPr id="14" name="TextBox 13">
            <a:extLst>
              <a:ext uri="{FF2B5EF4-FFF2-40B4-BE49-F238E27FC236}">
                <a16:creationId xmlns:a16="http://schemas.microsoft.com/office/drawing/2014/main" id="{B8B825E6-4ACC-41DB-8822-4DA9CDDA2763}"/>
              </a:ext>
            </a:extLst>
          </p:cNvPr>
          <p:cNvSpPr txBox="1"/>
          <p:nvPr/>
        </p:nvSpPr>
        <p:spPr>
          <a:xfrm>
            <a:off x="1052492" y="1160046"/>
            <a:ext cx="7199138" cy="47807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1600" b="1" dirty="0">
                <a:solidFill>
                  <a:srgbClr val="65CBC9"/>
                </a:solidFill>
                <a:latin typeface="Arial" panose="020B0604020202020204" pitchFamily="34" charset="0"/>
                <a:cs typeface="Arial" panose="020B0604020202020204" pitchFamily="34" charset="0"/>
              </a:rPr>
              <a:t>TRU Recreation and </a:t>
            </a:r>
            <a:r>
              <a:rPr lang="en-US" sz="1600" b="1" dirty="0" err="1">
                <a:solidFill>
                  <a:srgbClr val="65CBC9"/>
                </a:solidFill>
                <a:latin typeface="Arial" panose="020B0604020202020204" pitchFamily="34" charset="0"/>
                <a:cs typeface="Arial" panose="020B0604020202020204" pitchFamily="34" charset="0"/>
              </a:rPr>
              <a:t>WolfPack</a:t>
            </a:r>
            <a:r>
              <a:rPr lang="en-US" sz="1600" b="1" dirty="0">
                <a:solidFill>
                  <a:srgbClr val="65CBC9"/>
                </a:solidFill>
                <a:latin typeface="Arial" panose="020B0604020202020204" pitchFamily="34" charset="0"/>
                <a:cs typeface="Arial" panose="020B0604020202020204" pitchFamily="34" charset="0"/>
              </a:rPr>
              <a:t> Games</a:t>
            </a:r>
          </a:p>
          <a:p>
            <a:r>
              <a:rPr lang="en-US" sz="1200" dirty="0">
                <a:solidFill>
                  <a:srgbClr val="FFFFFF"/>
                </a:solidFill>
                <a:latin typeface="Arial" panose="020B0604020202020204" pitchFamily="34" charset="0"/>
                <a:cs typeface="Arial" panose="020B0604020202020204" pitchFamily="34" charset="0"/>
              </a:rPr>
              <a:t>TRU Gym Offices 303 &amp; 308</a:t>
            </a:r>
          </a:p>
          <a:p>
            <a:r>
              <a:rPr lang="en-US" sz="1200" dirty="0">
                <a:solidFill>
                  <a:srgbClr val="FFFFFF"/>
                </a:solidFill>
                <a:latin typeface="Arial" panose="020B0604020202020204" pitchFamily="34" charset="0"/>
                <a:cs typeface="Arial" panose="020B0604020202020204" pitchFamily="34" charset="0"/>
              </a:rPr>
              <a:t>250-828-5271</a:t>
            </a:r>
          </a:p>
          <a:p>
            <a:r>
              <a:rPr lang="en-US" sz="1200" dirty="0">
                <a:solidFill>
                  <a:srgbClr val="65CBC9"/>
                </a:solidFill>
                <a:latin typeface="Arial" panose="020B0604020202020204" pitchFamily="34" charset="0"/>
                <a:cs typeface="Arial" panose="020B0604020202020204" pitchFamily="34" charset="0"/>
              </a:rPr>
              <a:t>Fitness classes, intramural sports, drop-in sports and special events are offered. Fitness classes are free and on a first-come first-served basis. Drop-in sports are free, but a student card must be produced on request. Intramural sports require registration and a small fee. Special events are free or at a discounted price for TRU students. </a:t>
            </a:r>
            <a:r>
              <a:rPr lang="en-US" sz="1200" dirty="0" err="1">
                <a:solidFill>
                  <a:srgbClr val="65CBC9"/>
                </a:solidFill>
                <a:latin typeface="Arial" panose="020B0604020202020204" pitchFamily="34" charset="0"/>
                <a:cs typeface="Arial" panose="020B0604020202020204" pitchFamily="34" charset="0"/>
              </a:rPr>
              <a:t>WolfPack</a:t>
            </a:r>
            <a:r>
              <a:rPr lang="en-US" sz="1200" dirty="0">
                <a:solidFill>
                  <a:srgbClr val="65CBC9"/>
                </a:solidFill>
                <a:latin typeface="Arial" panose="020B0604020202020204" pitchFamily="34" charset="0"/>
                <a:cs typeface="Arial" panose="020B0604020202020204" pitchFamily="34" charset="0"/>
              </a:rPr>
              <a:t> home games on campus are always free for TRU students. </a:t>
            </a:r>
          </a:p>
          <a:p>
            <a:endParaRPr lang="en-US" sz="1600" b="1" dirty="0">
              <a:solidFill>
                <a:srgbClr val="65CBC9"/>
              </a:solidFill>
              <a:latin typeface="Arial" panose="020B0604020202020204" pitchFamily="34" charset="0"/>
              <a:cs typeface="Arial" panose="020B0604020202020204" pitchFamily="34" charset="0"/>
            </a:endParaRPr>
          </a:p>
          <a:p>
            <a:endParaRPr lang="en-US" sz="1600" b="1" dirty="0">
              <a:solidFill>
                <a:srgbClr val="65CBC9"/>
              </a:solidFill>
              <a:latin typeface="Arial" panose="020B0604020202020204" pitchFamily="34" charset="0"/>
              <a:cs typeface="Arial" panose="020B0604020202020204" pitchFamily="34" charset="0"/>
            </a:endParaRPr>
          </a:p>
          <a:p>
            <a:r>
              <a:rPr lang="en-US" sz="1600" b="1" dirty="0">
                <a:solidFill>
                  <a:srgbClr val="65CBC9"/>
                </a:solidFill>
                <a:latin typeface="Arial" panose="020B0604020202020204" pitchFamily="34" charset="0"/>
                <a:cs typeface="Arial" panose="020B0604020202020204" pitchFamily="34" charset="0"/>
              </a:rPr>
              <a:t>Stress Free Zone (Exam Period Only)</a:t>
            </a:r>
          </a:p>
          <a:p>
            <a:r>
              <a:rPr lang="en-US" sz="1200" dirty="0">
                <a:solidFill>
                  <a:srgbClr val="FFFFFF"/>
                </a:solidFill>
                <a:latin typeface="Arial" panose="020B0604020202020204" pitchFamily="34" charset="0"/>
                <a:cs typeface="Arial" panose="020B0604020202020204" pitchFamily="34" charset="0"/>
              </a:rPr>
              <a:t>Main Library &amp; House of Learning 3rd floor Library </a:t>
            </a:r>
          </a:p>
          <a:p>
            <a:r>
              <a:rPr lang="en-US" sz="1200" dirty="0">
                <a:solidFill>
                  <a:srgbClr val="FFFFFF"/>
                </a:solidFill>
                <a:latin typeface="Arial" panose="020B0604020202020204" pitchFamily="34" charset="0"/>
                <a:cs typeface="Arial" panose="020B0604020202020204" pitchFamily="34" charset="0"/>
              </a:rPr>
              <a:t>250-828-7834</a:t>
            </a:r>
          </a:p>
          <a:p>
            <a:r>
              <a:rPr lang="en-US" sz="1200" dirty="0">
                <a:solidFill>
                  <a:srgbClr val="65CBC9"/>
                </a:solidFill>
                <a:latin typeface="Arial" panose="020B0604020202020204" pitchFamily="34" charset="0"/>
                <a:cs typeface="Arial" panose="020B0604020202020204" pitchFamily="34" charset="0"/>
              </a:rPr>
              <a:t>Take a break from studying and join in on some games or puzzles during exam break from 10:00am to 4:00pm. Call for more details on the next Stress Free Zone. </a:t>
            </a:r>
          </a:p>
          <a:p>
            <a:endParaRPr lang="en-US" sz="1600" dirty="0">
              <a:solidFill>
                <a:srgbClr val="65CBC9"/>
              </a:solidFill>
              <a:latin typeface="Arial" panose="020B0604020202020204" pitchFamily="34" charset="0"/>
              <a:cs typeface="Arial" panose="020B0604020202020204" pitchFamily="34" charset="0"/>
            </a:endParaRPr>
          </a:p>
          <a:p>
            <a:endParaRPr lang="en-US" sz="1600" dirty="0">
              <a:solidFill>
                <a:srgbClr val="65CBC9"/>
              </a:solidFill>
              <a:latin typeface="Arial" panose="020B0604020202020204" pitchFamily="34" charset="0"/>
              <a:cs typeface="Arial" panose="020B0604020202020204" pitchFamily="34" charset="0"/>
            </a:endParaRPr>
          </a:p>
          <a:p>
            <a:r>
              <a:rPr lang="en-US" sz="1600" b="1" dirty="0" err="1">
                <a:solidFill>
                  <a:srgbClr val="65CBC9"/>
                </a:solidFill>
                <a:latin typeface="Arial" panose="020B0604020202020204" pitchFamily="34" charset="0"/>
                <a:cs typeface="Arial" panose="020B0604020202020204" pitchFamily="34" charset="0"/>
              </a:rPr>
              <a:t>Cplul’kw’ten</a:t>
            </a:r>
            <a:r>
              <a:rPr lang="en-US" sz="1600" b="1" dirty="0">
                <a:solidFill>
                  <a:srgbClr val="65CBC9"/>
                </a:solidFill>
                <a:latin typeface="Arial" panose="020B0604020202020204" pitchFamily="34" charset="0"/>
                <a:cs typeface="Arial" panose="020B0604020202020204" pitchFamily="34" charset="0"/>
              </a:rPr>
              <a:t> (The Gathering Place)</a:t>
            </a:r>
          </a:p>
          <a:p>
            <a:r>
              <a:rPr lang="en-US" sz="1200" dirty="0">
                <a:solidFill>
                  <a:srgbClr val="FFFFFF"/>
                </a:solidFill>
                <a:latin typeface="Arial" panose="020B0604020202020204" pitchFamily="34" charset="0"/>
                <a:cs typeface="Arial" panose="020B0604020202020204" pitchFamily="34" charset="0"/>
              </a:rPr>
              <a:t>House 5 on Campus</a:t>
            </a:r>
          </a:p>
          <a:p>
            <a:r>
              <a:rPr lang="en-US" sz="1200" dirty="0">
                <a:solidFill>
                  <a:srgbClr val="FFFFFF"/>
                </a:solidFill>
                <a:latin typeface="Arial" panose="020B0604020202020204" pitchFamily="34" charset="0"/>
                <a:cs typeface="Arial" panose="020B0604020202020204" pitchFamily="34" charset="0"/>
              </a:rPr>
              <a:t>250-371-5508</a:t>
            </a:r>
          </a:p>
          <a:p>
            <a:r>
              <a:rPr lang="en-US" sz="1200" dirty="0">
                <a:solidFill>
                  <a:srgbClr val="65CBC9"/>
                </a:solidFill>
                <a:latin typeface="Arial" panose="020B0604020202020204" pitchFamily="34" charset="0"/>
                <a:cs typeface="Arial" panose="020B0604020202020204" pitchFamily="34" charset="0"/>
              </a:rPr>
              <a:t>This inviting Indigenous </a:t>
            </a:r>
            <a:r>
              <a:rPr lang="en-US" sz="1200" dirty="0" err="1">
                <a:solidFill>
                  <a:srgbClr val="65CBC9"/>
                </a:solidFill>
                <a:latin typeface="Arial" panose="020B0604020202020204" pitchFamily="34" charset="0"/>
                <a:cs typeface="Arial" panose="020B0604020202020204" pitchFamily="34" charset="0"/>
              </a:rPr>
              <a:t>centre</a:t>
            </a:r>
            <a:r>
              <a:rPr lang="en-US" sz="1200" dirty="0">
                <a:solidFill>
                  <a:srgbClr val="65CBC9"/>
                </a:solidFill>
                <a:latin typeface="Arial" panose="020B0604020202020204" pitchFamily="34" charset="0"/>
                <a:cs typeface="Arial" panose="020B0604020202020204" pitchFamily="34" charset="0"/>
              </a:rPr>
              <a:t> is a safe place for Indigenous students to connect with peer mentors and Elders, access the computer lab, and participate in social and ceremonial events. A wide variety of services are offered. Soup is provided on Wednesdays at 11:30. Drop in or call. </a:t>
            </a:r>
          </a:p>
          <a:p>
            <a:endParaRPr lang="en-US" sz="1200" dirty="0">
              <a:solidFill>
                <a:srgbClr val="65CBC9"/>
              </a:solidFill>
              <a:latin typeface="Helvetica Neue"/>
            </a:endParaRPr>
          </a:p>
        </p:txBody>
      </p:sp>
    </p:spTree>
    <p:extLst>
      <p:ext uri="{BB962C8B-B14F-4D97-AF65-F5344CB8AC3E}">
        <p14:creationId xmlns:p14="http://schemas.microsoft.com/office/powerpoint/2010/main" val="25636499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E52"/>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24587"/>
            <a:ext cx="1357565" cy="686683"/>
          </a:xfrm>
          <a:prstGeom prst="rect">
            <a:avLst/>
          </a:prstGeom>
        </p:spPr>
      </p:pic>
      <p:sp>
        <p:nvSpPr>
          <p:cNvPr id="9" name="Footer Placeholder 6"/>
          <p:cNvSpPr>
            <a:spLocks noGrp="1"/>
          </p:cNvSpPr>
          <p:nvPr>
            <p:ph type="ftr" sz="quarter" idx="11"/>
          </p:nvPr>
        </p:nvSpPr>
        <p:spPr>
          <a:xfrm>
            <a:off x="457200" y="6356350"/>
            <a:ext cx="5664200" cy="365125"/>
          </a:xfrm>
        </p:spPr>
        <p:txBody>
          <a:bodyPr/>
          <a:lstStyle/>
          <a:p>
            <a:pPr algn="l"/>
            <a:r>
              <a:rPr lang="en-US" sz="1100" dirty="0">
                <a:solidFill>
                  <a:schemeClr val="bg1"/>
                </a:solidFill>
                <a:latin typeface="Arial"/>
                <a:cs typeface="Arial"/>
              </a:rPr>
              <a:t>WELLBEING SUPPORTS | SEPTEMBER 2019</a:t>
            </a:r>
          </a:p>
        </p:txBody>
      </p:sp>
      <p:sp>
        <p:nvSpPr>
          <p:cNvPr id="4" name="TextBox 3">
            <a:extLst>
              <a:ext uri="{FF2B5EF4-FFF2-40B4-BE49-F238E27FC236}">
                <a16:creationId xmlns:a16="http://schemas.microsoft.com/office/drawing/2014/main" id="{695465CC-62B2-43EC-881E-DB535DD8584B}"/>
              </a:ext>
            </a:extLst>
          </p:cNvPr>
          <p:cNvSpPr txBox="1"/>
          <p:nvPr/>
        </p:nvSpPr>
        <p:spPr>
          <a:xfrm>
            <a:off x="997889" y="1184167"/>
            <a:ext cx="7311224" cy="42267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1600" b="1" dirty="0">
                <a:solidFill>
                  <a:srgbClr val="65CBC9"/>
                </a:solidFill>
                <a:latin typeface="Arial" panose="020B0604020202020204" pitchFamily="34" charset="0"/>
                <a:cs typeface="Arial" panose="020B0604020202020204" pitchFamily="34" charset="0"/>
              </a:rPr>
              <a:t>Sexualized Violence Prevention and Response Manager</a:t>
            </a:r>
          </a:p>
          <a:p>
            <a:r>
              <a:rPr lang="en-US" sz="1200" dirty="0">
                <a:solidFill>
                  <a:srgbClr val="FFFFFF"/>
                </a:solidFill>
                <a:latin typeface="Arial" panose="020B0604020202020204" pitchFamily="34" charset="0"/>
                <a:cs typeface="Arial" panose="020B0604020202020204" pitchFamily="34" charset="0"/>
              </a:rPr>
              <a:t>OM 1631</a:t>
            </a:r>
          </a:p>
          <a:p>
            <a:r>
              <a:rPr lang="en-US" sz="1200" dirty="0">
                <a:solidFill>
                  <a:srgbClr val="FFFFFF"/>
                </a:solidFill>
                <a:latin typeface="Arial" panose="020B0604020202020204" pitchFamily="34" charset="0"/>
                <a:cs typeface="Arial" panose="020B0604020202020204" pitchFamily="34" charset="0"/>
              </a:rPr>
              <a:t>250-828-5023</a:t>
            </a:r>
          </a:p>
          <a:p>
            <a:r>
              <a:rPr lang="en-US" sz="1200" dirty="0">
                <a:solidFill>
                  <a:srgbClr val="65CBC9"/>
                </a:solidFill>
                <a:latin typeface="Arial" panose="020B0604020202020204" pitchFamily="34" charset="0"/>
                <a:cs typeface="Arial" panose="020B0604020202020204" pitchFamily="34" charset="0"/>
              </a:rPr>
              <a:t>Meaghan Hagerty can provide safety planning, emotional support, information about available resources among other services to individuals with any concerns regarding sexualized violence.</a:t>
            </a:r>
          </a:p>
          <a:p>
            <a:endParaRPr lang="en-US" sz="1600" b="1" dirty="0">
              <a:solidFill>
                <a:srgbClr val="65CBC9"/>
              </a:solidFill>
              <a:latin typeface="Arial" panose="020B0604020202020204" pitchFamily="34" charset="0"/>
              <a:cs typeface="Arial" panose="020B0604020202020204" pitchFamily="34" charset="0"/>
            </a:endParaRPr>
          </a:p>
          <a:p>
            <a:endParaRPr lang="en-US" sz="1600" b="1" dirty="0">
              <a:solidFill>
                <a:srgbClr val="65CBC9"/>
              </a:solidFill>
              <a:latin typeface="Arial" panose="020B0604020202020204" pitchFamily="34" charset="0"/>
              <a:cs typeface="Arial" panose="020B0604020202020204" pitchFamily="34" charset="0"/>
            </a:endParaRPr>
          </a:p>
          <a:p>
            <a:r>
              <a:rPr lang="en-US" sz="1600" b="1" dirty="0">
                <a:solidFill>
                  <a:srgbClr val="65CBC9"/>
                </a:solidFill>
                <a:latin typeface="Arial" panose="020B0604020202020204" pitchFamily="34" charset="0"/>
                <a:cs typeface="Arial" panose="020B0604020202020204" pitchFamily="34" charset="0"/>
              </a:rPr>
              <a:t>Multi-Faith Chaplaincy </a:t>
            </a:r>
          </a:p>
          <a:p>
            <a:r>
              <a:rPr lang="en-US" sz="1200" dirty="0">
                <a:solidFill>
                  <a:srgbClr val="FFFFFF"/>
                </a:solidFill>
                <a:latin typeface="Arial" panose="020B0604020202020204" pitchFamily="34" charset="0"/>
                <a:cs typeface="Arial" panose="020B0604020202020204" pitchFamily="34" charset="0"/>
              </a:rPr>
              <a:t>OM 1421</a:t>
            </a:r>
          </a:p>
          <a:p>
            <a:r>
              <a:rPr lang="en-US" sz="1200" dirty="0">
                <a:solidFill>
                  <a:srgbClr val="FFFFFF"/>
                </a:solidFill>
                <a:latin typeface="Arial" panose="020B0604020202020204" pitchFamily="34" charset="0"/>
                <a:cs typeface="Arial" panose="020B0604020202020204" pitchFamily="34" charset="0"/>
              </a:rPr>
              <a:t>250-371-5940</a:t>
            </a:r>
          </a:p>
          <a:p>
            <a:r>
              <a:rPr lang="en-US" sz="1200" dirty="0">
                <a:solidFill>
                  <a:srgbClr val="65CBC9"/>
                </a:solidFill>
                <a:latin typeface="Arial" panose="020B0604020202020204" pitchFamily="34" charset="0"/>
                <a:cs typeface="Arial" panose="020B0604020202020204" pitchFamily="34" charset="0"/>
              </a:rPr>
              <a:t>Connect with a chaplain or community member for spiritual or religious guidance or assistance. Drop in or call. Multi-faith prayer rooms are also offered at OM 2496 (North room) and OM2494 (South room). Book a multi-faith prayer room by calling 250-828-5014 or stop by Student Services at OM 1631.</a:t>
            </a:r>
          </a:p>
          <a:p>
            <a:endParaRPr lang="en-US" sz="1600" dirty="0">
              <a:solidFill>
                <a:srgbClr val="65CBC9"/>
              </a:solidFill>
              <a:latin typeface="Arial" panose="020B0604020202020204" pitchFamily="34" charset="0"/>
              <a:cs typeface="Arial" panose="020B0604020202020204" pitchFamily="34" charset="0"/>
            </a:endParaRPr>
          </a:p>
          <a:p>
            <a:endParaRPr lang="en-US" sz="1600" dirty="0">
              <a:solidFill>
                <a:srgbClr val="65CBC9"/>
              </a:solidFill>
              <a:latin typeface="Arial" panose="020B0604020202020204" pitchFamily="34" charset="0"/>
              <a:cs typeface="Arial" panose="020B0604020202020204" pitchFamily="34" charset="0"/>
            </a:endParaRPr>
          </a:p>
          <a:p>
            <a:r>
              <a:rPr lang="en-US" sz="1600" b="1" dirty="0">
                <a:solidFill>
                  <a:srgbClr val="65CBC9"/>
                </a:solidFill>
                <a:latin typeface="Arial" panose="020B0604020202020204" pitchFamily="34" charset="0"/>
                <a:cs typeface="Arial" panose="020B0604020202020204" pitchFamily="34" charset="0"/>
              </a:rPr>
              <a:t>Breastfeeding and Parenting Room </a:t>
            </a:r>
          </a:p>
          <a:p>
            <a:r>
              <a:rPr lang="en-US" sz="1200" dirty="0">
                <a:solidFill>
                  <a:srgbClr val="FFFFFF"/>
                </a:solidFill>
                <a:latin typeface="Arial" panose="020B0604020202020204" pitchFamily="34" charset="0"/>
                <a:cs typeface="Arial" panose="020B0604020202020204" pitchFamily="34" charset="0"/>
              </a:rPr>
              <a:t>OM Adjacent to Student Street Washroom</a:t>
            </a:r>
          </a:p>
          <a:p>
            <a:r>
              <a:rPr lang="en-US" sz="1200" dirty="0">
                <a:solidFill>
                  <a:srgbClr val="65CBC9"/>
                </a:solidFill>
                <a:latin typeface="Arial" panose="020B0604020202020204" pitchFamily="34" charset="0"/>
                <a:cs typeface="Arial" panose="020B0604020202020204" pitchFamily="34" charset="0"/>
              </a:rPr>
              <a:t>A clean and safe environment for breastfeeding and parenting and is equipped with a comfortable chair, changing table and sink. Stop by OM 1631 to register and gain access to the room.</a:t>
            </a:r>
          </a:p>
          <a:p>
            <a:endParaRPr lang="en-US" sz="1200" dirty="0">
              <a:solidFill>
                <a:srgbClr val="65CBC9"/>
              </a:solidFill>
              <a:latin typeface="Helvetica Neue"/>
            </a:endParaRPr>
          </a:p>
        </p:txBody>
      </p:sp>
    </p:spTree>
    <p:extLst>
      <p:ext uri="{BB962C8B-B14F-4D97-AF65-F5344CB8AC3E}">
        <p14:creationId xmlns:p14="http://schemas.microsoft.com/office/powerpoint/2010/main" val="1424718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3"/>
          <a:stretch/>
        </p:blipFill>
        <p:spPr>
          <a:xfrm>
            <a:off x="0" y="-27384"/>
            <a:ext cx="9180000" cy="6912768"/>
          </a:xfrm>
          <a:prstGeom prst="rect">
            <a:avLst/>
          </a:prstGeom>
        </p:spPr>
      </p:pic>
      <p:pic>
        <p:nvPicPr>
          <p:cNvPr id="6" name="Picture 5" descr="Logo_Ta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
        <p:nvSpPr>
          <p:cNvPr id="15" name="Rectangle 14">
            <a:extLst>
              <a:ext uri="{FF2B5EF4-FFF2-40B4-BE49-F238E27FC236}">
                <a16:creationId xmlns:a16="http://schemas.microsoft.com/office/drawing/2014/main" id="{221DAAA9-221A-46EC-8B94-FFE479B149D4}"/>
              </a:ext>
            </a:extLst>
          </p:cNvPr>
          <p:cNvSpPr/>
          <p:nvPr/>
        </p:nvSpPr>
        <p:spPr>
          <a:xfrm>
            <a:off x="200419" y="189942"/>
            <a:ext cx="5784410" cy="6426757"/>
          </a:xfrm>
          <a:prstGeom prst="rect">
            <a:avLst/>
          </a:prstGeom>
          <a:solidFill>
            <a:srgbClr val="65CBC9">
              <a:alpha val="78000"/>
            </a:srgbClr>
          </a:solidFill>
          <a:ln>
            <a:noFill/>
          </a:ln>
          <a:effectLst>
            <a:outerShdw blurRad="952500" dist="23000" dir="5400000" sx="102000" sy="102000" rotWithShape="0">
              <a:srgbClr val="000000">
                <a:alpha val="1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E52"/>
              </a:solidFill>
            </a:endParaRPr>
          </a:p>
        </p:txBody>
      </p:sp>
      <p:sp>
        <p:nvSpPr>
          <p:cNvPr id="16" name="Footer Placeholder 6">
            <a:extLst>
              <a:ext uri="{FF2B5EF4-FFF2-40B4-BE49-F238E27FC236}">
                <a16:creationId xmlns:a16="http://schemas.microsoft.com/office/drawing/2014/main" id="{C1766177-BE79-4F96-AEFA-022EBDE93C64}"/>
              </a:ext>
            </a:extLst>
          </p:cNvPr>
          <p:cNvSpPr>
            <a:spLocks noGrp="1"/>
          </p:cNvSpPr>
          <p:nvPr>
            <p:ph type="ftr" sz="quarter" idx="11"/>
          </p:nvPr>
        </p:nvSpPr>
        <p:spPr>
          <a:xfrm>
            <a:off x="434058" y="6097825"/>
            <a:ext cx="5664200" cy="365125"/>
          </a:xfrm>
        </p:spPr>
        <p:txBody>
          <a:bodyPr/>
          <a:lstStyle/>
          <a:p>
            <a:pPr algn="l"/>
            <a:r>
              <a:rPr lang="en-US" sz="1100" dirty="0">
                <a:solidFill>
                  <a:srgbClr val="003E52"/>
                </a:solidFill>
                <a:latin typeface="Arial"/>
                <a:cs typeface="Arial"/>
              </a:rPr>
              <a:t>CAREER SUPPORTS | SEPTEMBER 2019</a:t>
            </a:r>
          </a:p>
        </p:txBody>
      </p:sp>
      <p:sp>
        <p:nvSpPr>
          <p:cNvPr id="18" name="Subtitle 2">
            <a:extLst>
              <a:ext uri="{FF2B5EF4-FFF2-40B4-BE49-F238E27FC236}">
                <a16:creationId xmlns:a16="http://schemas.microsoft.com/office/drawing/2014/main" id="{63043986-7CEA-491E-B477-AA7EE7E3786E}"/>
              </a:ext>
            </a:extLst>
          </p:cNvPr>
          <p:cNvSpPr txBox="1">
            <a:spLocks/>
          </p:cNvSpPr>
          <p:nvPr/>
        </p:nvSpPr>
        <p:spPr>
          <a:xfrm>
            <a:off x="462140" y="3220440"/>
            <a:ext cx="5575033" cy="211648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solidFill>
                  <a:srgbClr val="FFFFFF"/>
                </a:solidFill>
                <a:latin typeface="Arial"/>
                <a:cs typeface="Arial"/>
              </a:rPr>
              <a:t>OM</a:t>
            </a:r>
            <a:r>
              <a:rPr lang="en-US" sz="1400" dirty="0">
                <a:solidFill>
                  <a:srgbClr val="003E52"/>
                </a:solidFill>
                <a:latin typeface="Arial"/>
                <a:cs typeface="Arial"/>
              </a:rPr>
              <a:t>		Old Main</a:t>
            </a:r>
          </a:p>
          <a:p>
            <a:pPr marL="0" indent="0">
              <a:buNone/>
            </a:pPr>
            <a:r>
              <a:rPr lang="en-US" sz="1400" dirty="0">
                <a:solidFill>
                  <a:srgbClr val="FFFFFF"/>
                </a:solidFill>
                <a:latin typeface="Arial"/>
                <a:cs typeface="Arial"/>
              </a:rPr>
              <a:t>IB</a:t>
            </a:r>
            <a:r>
              <a:rPr lang="en-US" sz="1400" dirty="0">
                <a:solidFill>
                  <a:srgbClr val="003E52"/>
                </a:solidFill>
                <a:latin typeface="Arial"/>
                <a:cs typeface="Arial"/>
              </a:rPr>
              <a:t>		International Building</a:t>
            </a:r>
          </a:p>
          <a:p>
            <a:pPr marL="0" indent="0">
              <a:buNone/>
            </a:pPr>
            <a:r>
              <a:rPr lang="en-US" sz="1400" dirty="0">
                <a:solidFill>
                  <a:srgbClr val="FFFFFF"/>
                </a:solidFill>
                <a:latin typeface="Arial"/>
                <a:cs typeface="Arial"/>
              </a:rPr>
              <a:t>S</a:t>
            </a:r>
            <a:r>
              <a:rPr lang="en-US" sz="1400" dirty="0">
                <a:solidFill>
                  <a:srgbClr val="003E52"/>
                </a:solidFill>
                <a:latin typeface="Arial"/>
                <a:cs typeface="Arial"/>
              </a:rPr>
              <a:t>		Science Building</a:t>
            </a:r>
          </a:p>
          <a:p>
            <a:pPr marL="0" indent="0">
              <a:buNone/>
            </a:pPr>
            <a:r>
              <a:rPr lang="en-US" sz="1400" dirty="0">
                <a:solidFill>
                  <a:srgbClr val="FFFFFF"/>
                </a:solidFill>
                <a:latin typeface="Arial"/>
                <a:cs typeface="Arial"/>
              </a:rPr>
              <a:t>HOL</a:t>
            </a:r>
            <a:r>
              <a:rPr lang="en-US" sz="1400" dirty="0">
                <a:solidFill>
                  <a:srgbClr val="003E52"/>
                </a:solidFill>
                <a:latin typeface="Arial"/>
                <a:cs typeface="Arial"/>
              </a:rPr>
              <a:t>		House of Learning</a:t>
            </a:r>
          </a:p>
          <a:p>
            <a:pPr marL="0" indent="0">
              <a:buNone/>
            </a:pPr>
            <a:r>
              <a:rPr lang="en-US" sz="1400" dirty="0">
                <a:solidFill>
                  <a:srgbClr val="FFFFFF"/>
                </a:solidFill>
                <a:latin typeface="Arial"/>
                <a:cs typeface="Arial"/>
              </a:rPr>
              <a:t>AE</a:t>
            </a:r>
            <a:r>
              <a:rPr lang="en-US" sz="1400" dirty="0">
                <a:solidFill>
                  <a:srgbClr val="003E52"/>
                </a:solidFill>
                <a:latin typeface="Arial"/>
                <a:cs typeface="Arial"/>
              </a:rPr>
              <a:t>		Arts &amp; Education Building</a:t>
            </a:r>
          </a:p>
          <a:p>
            <a:pPr marL="0" indent="0">
              <a:buNone/>
            </a:pPr>
            <a:r>
              <a:rPr lang="en-US" sz="1400" dirty="0">
                <a:solidFill>
                  <a:srgbClr val="FFFFFF"/>
                </a:solidFill>
                <a:latin typeface="Arial"/>
                <a:cs typeface="Arial"/>
              </a:rPr>
              <a:t>OL</a:t>
            </a:r>
            <a:r>
              <a:rPr lang="en-US" sz="1400" dirty="0">
                <a:solidFill>
                  <a:srgbClr val="003E52"/>
                </a:solidFill>
                <a:latin typeface="Arial"/>
                <a:cs typeface="Arial"/>
              </a:rPr>
              <a:t>		Open Learning</a:t>
            </a:r>
          </a:p>
          <a:p>
            <a:pPr marL="0" indent="0">
              <a:buNone/>
            </a:pPr>
            <a:r>
              <a:rPr lang="en-US" sz="1400" dirty="0">
                <a:solidFill>
                  <a:srgbClr val="FFFFFF"/>
                </a:solidFill>
                <a:latin typeface="Arial"/>
                <a:cs typeface="Arial"/>
              </a:rPr>
              <a:t>TRUSU</a:t>
            </a:r>
            <a:r>
              <a:rPr lang="en-US" sz="1400" dirty="0">
                <a:solidFill>
                  <a:srgbClr val="003E52"/>
                </a:solidFill>
                <a:latin typeface="Arial"/>
                <a:cs typeface="Arial"/>
              </a:rPr>
              <a:t>	Thompson Rivers University Student’s Union</a:t>
            </a:r>
            <a:endParaRPr lang="en-US" sz="1400" dirty="0">
              <a:solidFill>
                <a:srgbClr val="FFFFFF"/>
              </a:solidFill>
              <a:latin typeface="Arial"/>
              <a:cs typeface="Arial"/>
            </a:endParaRPr>
          </a:p>
        </p:txBody>
      </p:sp>
      <p:sp>
        <p:nvSpPr>
          <p:cNvPr id="19" name="Subtitle 2">
            <a:extLst>
              <a:ext uri="{FF2B5EF4-FFF2-40B4-BE49-F238E27FC236}">
                <a16:creationId xmlns:a16="http://schemas.microsoft.com/office/drawing/2014/main" id="{30CD8122-5098-4390-9992-DFA6889392AC}"/>
              </a:ext>
            </a:extLst>
          </p:cNvPr>
          <p:cNvSpPr txBox="1">
            <a:spLocks/>
          </p:cNvSpPr>
          <p:nvPr/>
        </p:nvSpPr>
        <p:spPr>
          <a:xfrm>
            <a:off x="305107" y="1686172"/>
            <a:ext cx="5575033" cy="17526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800" dirty="0">
                <a:solidFill>
                  <a:srgbClr val="FFFFFF"/>
                </a:solidFill>
                <a:latin typeface="Arial"/>
                <a:cs typeface="Arial"/>
              </a:rPr>
              <a:t>Career Supports</a:t>
            </a:r>
          </a:p>
        </p:txBody>
      </p:sp>
      <p:sp>
        <p:nvSpPr>
          <p:cNvPr id="20" name="Title 1">
            <a:extLst>
              <a:ext uri="{FF2B5EF4-FFF2-40B4-BE49-F238E27FC236}">
                <a16:creationId xmlns:a16="http://schemas.microsoft.com/office/drawing/2014/main" id="{087FEC11-4722-4F1D-AD5B-7F2FE5C171D6}"/>
              </a:ext>
            </a:extLst>
          </p:cNvPr>
          <p:cNvSpPr txBox="1">
            <a:spLocks/>
          </p:cNvSpPr>
          <p:nvPr/>
        </p:nvSpPr>
        <p:spPr>
          <a:xfrm>
            <a:off x="305107" y="1316489"/>
            <a:ext cx="5253008" cy="472750"/>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3E52"/>
                </a:solidFill>
                <a:latin typeface="Arial"/>
                <a:cs typeface="Arial"/>
              </a:rPr>
              <a:t>Campus Resources:</a:t>
            </a:r>
          </a:p>
        </p:txBody>
      </p:sp>
    </p:spTree>
    <p:extLst>
      <p:ext uri="{BB962C8B-B14F-4D97-AF65-F5344CB8AC3E}">
        <p14:creationId xmlns:p14="http://schemas.microsoft.com/office/powerpoint/2010/main" val="1800169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E52"/>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24587"/>
            <a:ext cx="1357565" cy="686683"/>
          </a:xfrm>
          <a:prstGeom prst="rect">
            <a:avLst/>
          </a:prstGeom>
        </p:spPr>
      </p:pic>
      <p:sp>
        <p:nvSpPr>
          <p:cNvPr id="9" name="Footer Placeholder 6"/>
          <p:cNvSpPr>
            <a:spLocks noGrp="1"/>
          </p:cNvSpPr>
          <p:nvPr>
            <p:ph type="ftr" sz="quarter" idx="11"/>
          </p:nvPr>
        </p:nvSpPr>
        <p:spPr>
          <a:xfrm>
            <a:off x="457200" y="6356350"/>
            <a:ext cx="5664200" cy="365125"/>
          </a:xfrm>
        </p:spPr>
        <p:txBody>
          <a:bodyPr/>
          <a:lstStyle/>
          <a:p>
            <a:pPr algn="l"/>
            <a:r>
              <a:rPr lang="en-US" sz="1100" dirty="0">
                <a:solidFill>
                  <a:schemeClr val="bg1"/>
                </a:solidFill>
                <a:latin typeface="Arial"/>
                <a:cs typeface="Arial"/>
              </a:rPr>
              <a:t>CAREER SUPPORTS | SEPTEMBER 2019</a:t>
            </a:r>
          </a:p>
        </p:txBody>
      </p:sp>
      <p:sp>
        <p:nvSpPr>
          <p:cNvPr id="14" name="TextBox 13">
            <a:extLst>
              <a:ext uri="{FF2B5EF4-FFF2-40B4-BE49-F238E27FC236}">
                <a16:creationId xmlns:a16="http://schemas.microsoft.com/office/drawing/2014/main" id="{B8B825E6-4ACC-41DB-8822-4DA9CDDA2763}"/>
              </a:ext>
            </a:extLst>
          </p:cNvPr>
          <p:cNvSpPr txBox="1"/>
          <p:nvPr/>
        </p:nvSpPr>
        <p:spPr>
          <a:xfrm>
            <a:off x="1389659" y="1038602"/>
            <a:ext cx="6364681" cy="45961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1600" b="1" dirty="0">
                <a:solidFill>
                  <a:srgbClr val="65CBC9"/>
                </a:solidFill>
                <a:latin typeface="Arial" panose="020B0604020202020204" pitchFamily="34" charset="0"/>
                <a:cs typeface="Arial" panose="020B0604020202020204" pitchFamily="34" charset="0"/>
              </a:rPr>
              <a:t>Career and Experiential Learning </a:t>
            </a:r>
          </a:p>
          <a:p>
            <a:r>
              <a:rPr lang="en-US" sz="1200" dirty="0">
                <a:solidFill>
                  <a:srgbClr val="FFFFFF"/>
                </a:solidFill>
                <a:latin typeface="Arial" panose="020B0604020202020204" pitchFamily="34" charset="0"/>
                <a:cs typeface="Arial" panose="020B0604020202020204" pitchFamily="34" charset="0"/>
              </a:rPr>
              <a:t>Old Main 1712 </a:t>
            </a:r>
          </a:p>
          <a:p>
            <a:r>
              <a:rPr lang="en-US" sz="1200" dirty="0">
                <a:solidFill>
                  <a:srgbClr val="FFFFFF"/>
                </a:solidFill>
                <a:latin typeface="Arial" panose="020B0604020202020204" pitchFamily="34" charset="0"/>
                <a:cs typeface="Arial" panose="020B0604020202020204" pitchFamily="34" charset="0"/>
              </a:rPr>
              <a:t>250-371-5627</a:t>
            </a:r>
          </a:p>
          <a:p>
            <a:r>
              <a:rPr lang="en-US" sz="1200" dirty="0">
                <a:solidFill>
                  <a:srgbClr val="65CBC9"/>
                </a:solidFill>
                <a:latin typeface="Arial" panose="020B0604020202020204" pitchFamily="34" charset="0"/>
                <a:cs typeface="Arial" panose="020B0604020202020204" pitchFamily="34" charset="0"/>
              </a:rPr>
              <a:t>careereducation@tru.ca </a:t>
            </a:r>
          </a:p>
          <a:p>
            <a:r>
              <a:rPr lang="en-US" sz="1200" dirty="0">
                <a:solidFill>
                  <a:srgbClr val="65CBC9"/>
                </a:solidFill>
                <a:latin typeface="Arial" panose="020B0604020202020204" pitchFamily="34" charset="0"/>
                <a:cs typeface="Arial" panose="020B0604020202020204" pitchFamily="34" charset="0"/>
              </a:rPr>
              <a:t>Gain valuable experience and connections for career transition through Coop Programs, Volunteering &amp; Internship, Career Mentoring &amp; Planning, and Work Study Programs.</a:t>
            </a:r>
          </a:p>
          <a:p>
            <a:endParaRPr lang="en-US" sz="1600" b="1" dirty="0">
              <a:solidFill>
                <a:srgbClr val="65CBC9"/>
              </a:solidFill>
              <a:latin typeface="Arial" panose="020B0604020202020204" pitchFamily="34" charset="0"/>
              <a:cs typeface="Arial" panose="020B0604020202020204" pitchFamily="34" charset="0"/>
            </a:endParaRPr>
          </a:p>
          <a:p>
            <a:endParaRPr lang="en-US" sz="1600" b="1" dirty="0">
              <a:solidFill>
                <a:srgbClr val="65CBC9"/>
              </a:solidFill>
              <a:latin typeface="Arial" panose="020B0604020202020204" pitchFamily="34" charset="0"/>
              <a:cs typeface="Arial" panose="020B0604020202020204" pitchFamily="34" charset="0"/>
            </a:endParaRPr>
          </a:p>
          <a:p>
            <a:r>
              <a:rPr lang="en-US" sz="1600" b="1" dirty="0">
                <a:solidFill>
                  <a:srgbClr val="65CBC9"/>
                </a:solidFill>
                <a:latin typeface="Arial" panose="020B0604020202020204" pitchFamily="34" charset="0"/>
                <a:cs typeface="Arial" panose="020B0604020202020204" pitchFamily="34" charset="0"/>
              </a:rPr>
              <a:t>Mentorship and Leadership </a:t>
            </a:r>
          </a:p>
          <a:p>
            <a:r>
              <a:rPr lang="en-US" sz="1200" dirty="0">
                <a:solidFill>
                  <a:srgbClr val="FFFFFF"/>
                </a:solidFill>
                <a:latin typeface="Arial" panose="020B0604020202020204" pitchFamily="34" charset="0"/>
                <a:cs typeface="Arial" panose="020B0604020202020204" pitchFamily="34" charset="0"/>
              </a:rPr>
              <a:t>OM 1486 </a:t>
            </a:r>
          </a:p>
          <a:p>
            <a:r>
              <a:rPr lang="en-US" sz="1200" dirty="0">
                <a:solidFill>
                  <a:srgbClr val="FFFFFF"/>
                </a:solidFill>
                <a:latin typeface="Arial" panose="020B0604020202020204" pitchFamily="34" charset="0"/>
                <a:cs typeface="Arial" panose="020B0604020202020204" pitchFamily="34" charset="0"/>
              </a:rPr>
              <a:t>250-371-5996</a:t>
            </a:r>
          </a:p>
          <a:p>
            <a:r>
              <a:rPr lang="en-US" sz="1200" dirty="0">
                <a:solidFill>
                  <a:srgbClr val="FFFFFF"/>
                </a:solidFill>
                <a:latin typeface="Arial" panose="020B0604020202020204" pitchFamily="34" charset="0"/>
                <a:cs typeface="Arial" panose="020B0604020202020204" pitchFamily="34" charset="0"/>
              </a:rPr>
              <a:t>tru.ca/mentorship</a:t>
            </a:r>
          </a:p>
          <a:p>
            <a:r>
              <a:rPr lang="en-US" sz="1200" dirty="0">
                <a:solidFill>
                  <a:srgbClr val="FFFFFF"/>
                </a:solidFill>
                <a:latin typeface="Arial" panose="020B0604020202020204" pitchFamily="34" charset="0"/>
                <a:cs typeface="Arial" panose="020B0604020202020204" pitchFamily="34" charset="0"/>
              </a:rPr>
              <a:t>tru.ca/leadership</a:t>
            </a:r>
          </a:p>
          <a:p>
            <a:r>
              <a:rPr lang="en-US" sz="1200" dirty="0">
                <a:solidFill>
                  <a:srgbClr val="65CBC9"/>
                </a:solidFill>
                <a:latin typeface="Arial" panose="020B0604020202020204" pitchFamily="34" charset="0"/>
                <a:cs typeface="Arial" panose="020B0604020202020204" pitchFamily="34" charset="0"/>
              </a:rPr>
              <a:t>Become a mentor or leader to your peers on campus and gain valuable training and skills for your career. </a:t>
            </a:r>
          </a:p>
          <a:p>
            <a:endParaRPr lang="en-US" sz="1600" b="1" dirty="0">
              <a:solidFill>
                <a:srgbClr val="65CBC9"/>
              </a:solidFill>
              <a:latin typeface="Arial" panose="020B0604020202020204" pitchFamily="34" charset="0"/>
              <a:cs typeface="Arial" panose="020B0604020202020204" pitchFamily="34" charset="0"/>
            </a:endParaRPr>
          </a:p>
          <a:p>
            <a:endParaRPr lang="en-US" sz="1600" b="1" dirty="0">
              <a:solidFill>
                <a:srgbClr val="65CBC9"/>
              </a:solidFill>
              <a:latin typeface="Arial" panose="020B0604020202020204" pitchFamily="34" charset="0"/>
              <a:cs typeface="Arial" panose="020B0604020202020204" pitchFamily="34" charset="0"/>
            </a:endParaRPr>
          </a:p>
          <a:p>
            <a:r>
              <a:rPr lang="en-US" sz="1600" b="1" dirty="0">
                <a:solidFill>
                  <a:srgbClr val="65CBC9"/>
                </a:solidFill>
                <a:latin typeface="Arial" panose="020B0604020202020204" pitchFamily="34" charset="0"/>
                <a:cs typeface="Arial" panose="020B0604020202020204" pitchFamily="34" charset="0"/>
              </a:rPr>
              <a:t>TRU Generator</a:t>
            </a:r>
          </a:p>
          <a:p>
            <a:r>
              <a:rPr lang="en-US" sz="1200" dirty="0">
                <a:solidFill>
                  <a:srgbClr val="FFFFFF"/>
                </a:solidFill>
                <a:latin typeface="Arial" panose="020B0604020202020204" pitchFamily="34" charset="0"/>
                <a:cs typeface="Arial" panose="020B0604020202020204" pitchFamily="34" charset="0"/>
              </a:rPr>
              <a:t>HOL Basement </a:t>
            </a:r>
          </a:p>
          <a:p>
            <a:r>
              <a:rPr lang="en-US" sz="1200" dirty="0">
                <a:solidFill>
                  <a:srgbClr val="FFFFFF"/>
                </a:solidFill>
                <a:latin typeface="Arial" panose="020B0604020202020204" pitchFamily="34" charset="0"/>
                <a:cs typeface="Arial" panose="020B0604020202020204" pitchFamily="34" charset="0"/>
              </a:rPr>
              <a:t>generator@tru.ca </a:t>
            </a:r>
          </a:p>
          <a:p>
            <a:r>
              <a:rPr lang="en-US" sz="1200" dirty="0">
                <a:solidFill>
                  <a:srgbClr val="65CBC9"/>
                </a:solidFill>
                <a:latin typeface="Arial" panose="020B0604020202020204" pitchFamily="34" charset="0"/>
                <a:cs typeface="Arial" panose="020B0604020202020204" pitchFamily="34" charset="0"/>
              </a:rPr>
              <a:t>Develop your skills and learn how to take an entrepreneurial approach to building your business or career.</a:t>
            </a:r>
          </a:p>
        </p:txBody>
      </p:sp>
    </p:spTree>
    <p:extLst>
      <p:ext uri="{BB962C8B-B14F-4D97-AF65-F5344CB8AC3E}">
        <p14:creationId xmlns:p14="http://schemas.microsoft.com/office/powerpoint/2010/main" val="199206847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819"/>
            <a:ext cx="9144000" cy="688884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2848" y="-15706"/>
            <a:ext cx="1357565" cy="686683"/>
          </a:xfrm>
          <a:prstGeom prst="rect">
            <a:avLst/>
          </a:prstGeom>
        </p:spPr>
      </p:pic>
      <p:sp>
        <p:nvSpPr>
          <p:cNvPr id="14" name="Rectangle 13">
            <a:extLst>
              <a:ext uri="{FF2B5EF4-FFF2-40B4-BE49-F238E27FC236}">
                <a16:creationId xmlns:a16="http://schemas.microsoft.com/office/drawing/2014/main" id="{F31683F9-489A-414C-BDA0-976721BF2115}"/>
              </a:ext>
            </a:extLst>
          </p:cNvPr>
          <p:cNvSpPr/>
          <p:nvPr/>
        </p:nvSpPr>
        <p:spPr>
          <a:xfrm>
            <a:off x="200419" y="189942"/>
            <a:ext cx="5784410" cy="6426757"/>
          </a:xfrm>
          <a:prstGeom prst="rect">
            <a:avLst/>
          </a:prstGeom>
          <a:solidFill>
            <a:srgbClr val="65CBC9">
              <a:alpha val="78000"/>
            </a:srgbClr>
          </a:solidFill>
          <a:ln>
            <a:noFill/>
          </a:ln>
          <a:effectLst>
            <a:outerShdw blurRad="952500" dist="23000" dir="5400000" sx="102000" sy="102000" rotWithShape="0">
              <a:srgbClr val="000000">
                <a:alpha val="1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E52"/>
              </a:solidFill>
            </a:endParaRPr>
          </a:p>
        </p:txBody>
      </p:sp>
      <p:sp>
        <p:nvSpPr>
          <p:cNvPr id="15" name="Footer Placeholder 6">
            <a:extLst>
              <a:ext uri="{FF2B5EF4-FFF2-40B4-BE49-F238E27FC236}">
                <a16:creationId xmlns:a16="http://schemas.microsoft.com/office/drawing/2014/main" id="{D1E8A7F3-B340-4F09-95A9-23F81C00D9E7}"/>
              </a:ext>
            </a:extLst>
          </p:cNvPr>
          <p:cNvSpPr>
            <a:spLocks noGrp="1"/>
          </p:cNvSpPr>
          <p:nvPr>
            <p:ph type="ftr" sz="quarter" idx="11"/>
          </p:nvPr>
        </p:nvSpPr>
        <p:spPr>
          <a:xfrm>
            <a:off x="434058" y="6097825"/>
            <a:ext cx="5664200" cy="365125"/>
          </a:xfrm>
        </p:spPr>
        <p:txBody>
          <a:bodyPr/>
          <a:lstStyle/>
          <a:p>
            <a:pPr algn="l"/>
            <a:r>
              <a:rPr lang="en-US" sz="1100" dirty="0">
                <a:solidFill>
                  <a:srgbClr val="003E52"/>
                </a:solidFill>
                <a:latin typeface="Arial"/>
                <a:cs typeface="Arial"/>
              </a:rPr>
              <a:t>OTHER SUPPORTS | SEPTEMBER 2019</a:t>
            </a:r>
          </a:p>
        </p:txBody>
      </p:sp>
      <p:sp>
        <p:nvSpPr>
          <p:cNvPr id="16" name="Subtitle 2">
            <a:extLst>
              <a:ext uri="{FF2B5EF4-FFF2-40B4-BE49-F238E27FC236}">
                <a16:creationId xmlns:a16="http://schemas.microsoft.com/office/drawing/2014/main" id="{2AAE6C28-41CB-40B6-9738-DE8D614FAEB4}"/>
              </a:ext>
            </a:extLst>
          </p:cNvPr>
          <p:cNvSpPr txBox="1">
            <a:spLocks/>
          </p:cNvSpPr>
          <p:nvPr/>
        </p:nvSpPr>
        <p:spPr>
          <a:xfrm>
            <a:off x="466120" y="3275697"/>
            <a:ext cx="5575033" cy="211648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solidFill>
                  <a:srgbClr val="FFFFFF"/>
                </a:solidFill>
                <a:latin typeface="Arial"/>
                <a:cs typeface="Arial"/>
              </a:rPr>
              <a:t>OM</a:t>
            </a:r>
            <a:r>
              <a:rPr lang="en-US" sz="1400" dirty="0">
                <a:solidFill>
                  <a:srgbClr val="003E52"/>
                </a:solidFill>
                <a:latin typeface="Arial"/>
                <a:cs typeface="Arial"/>
              </a:rPr>
              <a:t>		Old Main</a:t>
            </a:r>
          </a:p>
          <a:p>
            <a:pPr marL="0" indent="0">
              <a:buNone/>
            </a:pPr>
            <a:r>
              <a:rPr lang="en-US" sz="1400" dirty="0">
                <a:solidFill>
                  <a:srgbClr val="FFFFFF"/>
                </a:solidFill>
                <a:latin typeface="Arial"/>
                <a:cs typeface="Arial"/>
              </a:rPr>
              <a:t>IB</a:t>
            </a:r>
            <a:r>
              <a:rPr lang="en-US" sz="1400" dirty="0">
                <a:solidFill>
                  <a:srgbClr val="003E52"/>
                </a:solidFill>
                <a:latin typeface="Arial"/>
                <a:cs typeface="Arial"/>
              </a:rPr>
              <a:t>		International Building</a:t>
            </a:r>
          </a:p>
          <a:p>
            <a:pPr marL="0" indent="0">
              <a:buNone/>
            </a:pPr>
            <a:r>
              <a:rPr lang="en-US" sz="1400" dirty="0">
                <a:solidFill>
                  <a:srgbClr val="FFFFFF"/>
                </a:solidFill>
                <a:latin typeface="Arial"/>
                <a:cs typeface="Arial"/>
              </a:rPr>
              <a:t>S</a:t>
            </a:r>
            <a:r>
              <a:rPr lang="en-US" sz="1400" dirty="0">
                <a:solidFill>
                  <a:srgbClr val="003E52"/>
                </a:solidFill>
                <a:latin typeface="Arial"/>
                <a:cs typeface="Arial"/>
              </a:rPr>
              <a:t>		Science Building</a:t>
            </a:r>
          </a:p>
          <a:p>
            <a:pPr marL="0" indent="0">
              <a:buNone/>
            </a:pPr>
            <a:r>
              <a:rPr lang="en-US" sz="1400" dirty="0">
                <a:solidFill>
                  <a:srgbClr val="FFFFFF"/>
                </a:solidFill>
                <a:latin typeface="Arial"/>
                <a:cs typeface="Arial"/>
              </a:rPr>
              <a:t>HOL</a:t>
            </a:r>
            <a:r>
              <a:rPr lang="en-US" sz="1400" dirty="0">
                <a:solidFill>
                  <a:srgbClr val="003E52"/>
                </a:solidFill>
                <a:latin typeface="Arial"/>
                <a:cs typeface="Arial"/>
              </a:rPr>
              <a:t>		House of Learning</a:t>
            </a:r>
          </a:p>
          <a:p>
            <a:pPr marL="0" indent="0">
              <a:buNone/>
            </a:pPr>
            <a:r>
              <a:rPr lang="en-US" sz="1400" dirty="0">
                <a:solidFill>
                  <a:srgbClr val="FFFFFF"/>
                </a:solidFill>
                <a:latin typeface="Arial"/>
                <a:cs typeface="Arial"/>
              </a:rPr>
              <a:t>AE</a:t>
            </a:r>
            <a:r>
              <a:rPr lang="en-US" sz="1400" dirty="0">
                <a:solidFill>
                  <a:srgbClr val="003E52"/>
                </a:solidFill>
                <a:latin typeface="Arial"/>
                <a:cs typeface="Arial"/>
              </a:rPr>
              <a:t>		Arts &amp; Education Building</a:t>
            </a:r>
          </a:p>
          <a:p>
            <a:pPr marL="0" indent="0">
              <a:buNone/>
            </a:pPr>
            <a:r>
              <a:rPr lang="en-US" sz="1400" dirty="0">
                <a:solidFill>
                  <a:srgbClr val="FFFFFF"/>
                </a:solidFill>
                <a:latin typeface="Arial"/>
                <a:cs typeface="Arial"/>
              </a:rPr>
              <a:t>OL</a:t>
            </a:r>
            <a:r>
              <a:rPr lang="en-US" sz="1400" dirty="0">
                <a:solidFill>
                  <a:srgbClr val="003E52"/>
                </a:solidFill>
                <a:latin typeface="Arial"/>
                <a:cs typeface="Arial"/>
              </a:rPr>
              <a:t>		Open Learning</a:t>
            </a:r>
          </a:p>
          <a:p>
            <a:pPr marL="0" indent="0">
              <a:buNone/>
            </a:pPr>
            <a:r>
              <a:rPr lang="en-US" sz="1400" dirty="0">
                <a:solidFill>
                  <a:srgbClr val="FFFFFF"/>
                </a:solidFill>
                <a:latin typeface="Arial"/>
                <a:cs typeface="Arial"/>
              </a:rPr>
              <a:t>CAC		</a:t>
            </a:r>
            <a:r>
              <a:rPr lang="en-US" sz="1400" dirty="0">
                <a:solidFill>
                  <a:srgbClr val="003E52"/>
                </a:solidFill>
                <a:latin typeface="Arial"/>
                <a:cs typeface="Arial"/>
              </a:rPr>
              <a:t>Campus Activity Centre</a:t>
            </a:r>
          </a:p>
          <a:p>
            <a:pPr marL="0" indent="0">
              <a:buNone/>
            </a:pPr>
            <a:r>
              <a:rPr lang="en-US" sz="1400" dirty="0">
                <a:solidFill>
                  <a:srgbClr val="FFFFFF"/>
                </a:solidFill>
                <a:latin typeface="Arial"/>
                <a:cs typeface="Arial"/>
              </a:rPr>
              <a:t>TRUSU</a:t>
            </a:r>
            <a:r>
              <a:rPr lang="en-US" sz="1400" dirty="0">
                <a:solidFill>
                  <a:srgbClr val="003E52"/>
                </a:solidFill>
                <a:latin typeface="Arial"/>
                <a:cs typeface="Arial"/>
              </a:rPr>
              <a:t>	Thompson Rivers University Student’s Union</a:t>
            </a:r>
            <a:endParaRPr lang="en-US" sz="1400" dirty="0">
              <a:solidFill>
                <a:srgbClr val="FFFFFF"/>
              </a:solidFill>
              <a:latin typeface="Arial"/>
              <a:cs typeface="Arial"/>
            </a:endParaRPr>
          </a:p>
        </p:txBody>
      </p:sp>
      <p:sp>
        <p:nvSpPr>
          <p:cNvPr id="17" name="Subtitle 2">
            <a:extLst>
              <a:ext uri="{FF2B5EF4-FFF2-40B4-BE49-F238E27FC236}">
                <a16:creationId xmlns:a16="http://schemas.microsoft.com/office/drawing/2014/main" id="{1B226BED-3B83-4498-9C7F-7AA97FB269F6}"/>
              </a:ext>
            </a:extLst>
          </p:cNvPr>
          <p:cNvSpPr txBox="1">
            <a:spLocks/>
          </p:cNvSpPr>
          <p:nvPr/>
        </p:nvSpPr>
        <p:spPr>
          <a:xfrm>
            <a:off x="305107" y="1676400"/>
            <a:ext cx="5575033" cy="17526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800" dirty="0">
                <a:solidFill>
                  <a:srgbClr val="FFFFFF"/>
                </a:solidFill>
                <a:latin typeface="Arial"/>
                <a:cs typeface="Arial"/>
              </a:rPr>
              <a:t>Other Supports</a:t>
            </a:r>
          </a:p>
        </p:txBody>
      </p:sp>
      <p:sp>
        <p:nvSpPr>
          <p:cNvPr id="18" name="Title 1">
            <a:extLst>
              <a:ext uri="{FF2B5EF4-FFF2-40B4-BE49-F238E27FC236}">
                <a16:creationId xmlns:a16="http://schemas.microsoft.com/office/drawing/2014/main" id="{82B7F9F5-A414-4420-8E57-82B1180B3C7B}"/>
              </a:ext>
            </a:extLst>
          </p:cNvPr>
          <p:cNvSpPr txBox="1">
            <a:spLocks/>
          </p:cNvSpPr>
          <p:nvPr/>
        </p:nvSpPr>
        <p:spPr>
          <a:xfrm>
            <a:off x="305107" y="1316489"/>
            <a:ext cx="5253008" cy="472750"/>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3E52"/>
                </a:solidFill>
                <a:latin typeface="Arial"/>
                <a:cs typeface="Arial"/>
              </a:rPr>
              <a:t>Campus Resources:</a:t>
            </a:r>
          </a:p>
        </p:txBody>
      </p:sp>
    </p:spTree>
    <p:extLst>
      <p:ext uri="{BB962C8B-B14F-4D97-AF65-F5344CB8AC3E}">
        <p14:creationId xmlns:p14="http://schemas.microsoft.com/office/powerpoint/2010/main" val="267287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E52"/>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24587"/>
            <a:ext cx="1357565" cy="686683"/>
          </a:xfrm>
          <a:prstGeom prst="rect">
            <a:avLst/>
          </a:prstGeom>
        </p:spPr>
      </p:pic>
      <p:sp>
        <p:nvSpPr>
          <p:cNvPr id="9" name="Footer Placeholder 6"/>
          <p:cNvSpPr>
            <a:spLocks noGrp="1"/>
          </p:cNvSpPr>
          <p:nvPr>
            <p:ph type="ftr" sz="quarter" idx="11"/>
          </p:nvPr>
        </p:nvSpPr>
        <p:spPr>
          <a:xfrm>
            <a:off x="457200" y="6356350"/>
            <a:ext cx="5664200" cy="365125"/>
          </a:xfrm>
        </p:spPr>
        <p:txBody>
          <a:bodyPr/>
          <a:lstStyle/>
          <a:p>
            <a:pPr algn="l"/>
            <a:r>
              <a:rPr lang="en-US" sz="1100" dirty="0">
                <a:solidFill>
                  <a:schemeClr val="bg1"/>
                </a:solidFill>
                <a:latin typeface="Arial"/>
                <a:cs typeface="Arial"/>
              </a:rPr>
              <a:t>OTHER SUPPORTS | SEPTEMBER 2019</a:t>
            </a:r>
          </a:p>
        </p:txBody>
      </p:sp>
      <p:sp>
        <p:nvSpPr>
          <p:cNvPr id="4" name="TextBox 3">
            <a:extLst>
              <a:ext uri="{FF2B5EF4-FFF2-40B4-BE49-F238E27FC236}">
                <a16:creationId xmlns:a16="http://schemas.microsoft.com/office/drawing/2014/main" id="{B56423CD-5B95-4A22-BF28-1E02CD5CF747}"/>
              </a:ext>
            </a:extLst>
          </p:cNvPr>
          <p:cNvSpPr txBox="1"/>
          <p:nvPr/>
        </p:nvSpPr>
        <p:spPr>
          <a:xfrm>
            <a:off x="1249430" y="1188219"/>
            <a:ext cx="2917053" cy="43499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lvl="0"/>
            <a:r>
              <a:rPr lang="en-US" sz="1600" b="1" dirty="0">
                <a:solidFill>
                  <a:srgbClr val="65CBC9"/>
                </a:solidFill>
                <a:latin typeface="Arial" panose="020B0604020202020204" pitchFamily="34" charset="0"/>
                <a:cs typeface="Arial" panose="020B0604020202020204" pitchFamily="34" charset="0"/>
              </a:rPr>
              <a:t>Financial Aid &amp; Student Awards</a:t>
            </a:r>
          </a:p>
          <a:p>
            <a:pPr lvl="0"/>
            <a:r>
              <a:rPr lang="en-US" sz="1200" dirty="0">
                <a:solidFill>
                  <a:srgbClr val="FFFFFF"/>
                </a:solidFill>
                <a:latin typeface="Arial" panose="020B0604020202020204" pitchFamily="34" charset="0"/>
                <a:cs typeface="Arial" panose="020B0604020202020204" pitchFamily="34" charset="0"/>
              </a:rPr>
              <a:t>OM 1629</a:t>
            </a:r>
          </a:p>
          <a:p>
            <a:pPr lvl="0"/>
            <a:r>
              <a:rPr lang="en-US" sz="1200" dirty="0">
                <a:solidFill>
                  <a:srgbClr val="FFFFFF"/>
                </a:solidFill>
                <a:latin typeface="Arial" panose="020B0604020202020204" pitchFamily="34" charset="0"/>
                <a:cs typeface="Arial" panose="020B0604020202020204" pitchFamily="34" charset="0"/>
              </a:rPr>
              <a:t>250-828-5024</a:t>
            </a:r>
          </a:p>
          <a:p>
            <a:pPr lvl="0"/>
            <a:r>
              <a:rPr lang="en-US" sz="1200" dirty="0">
                <a:solidFill>
                  <a:srgbClr val="65CBC9"/>
                </a:solidFill>
                <a:latin typeface="Arial" panose="020B0604020202020204" pitchFamily="34" charset="0"/>
                <a:cs typeface="Arial" panose="020B0604020202020204" pitchFamily="34" charset="0"/>
              </a:rPr>
              <a:t>A range of programs to both assist students in financing their educational and living costs and to recognize academic excellence. Financial support can be a combination of bursaries, scholarships, awards, work-study, loans and grants.</a:t>
            </a:r>
          </a:p>
          <a:p>
            <a:endParaRPr lang="en-US" sz="1600" b="1" dirty="0">
              <a:solidFill>
                <a:srgbClr val="65CBC9"/>
              </a:solidFill>
              <a:latin typeface="Arial" panose="020B0604020202020204" pitchFamily="34" charset="0"/>
              <a:cs typeface="Arial" panose="020B0604020202020204" pitchFamily="34" charset="0"/>
            </a:endParaRPr>
          </a:p>
          <a:p>
            <a:endParaRPr lang="en-US" sz="1600" b="1" dirty="0">
              <a:solidFill>
                <a:srgbClr val="65CBC9"/>
              </a:solidFill>
              <a:latin typeface="Arial" panose="020B0604020202020204" pitchFamily="34" charset="0"/>
              <a:cs typeface="Arial" panose="020B0604020202020204" pitchFamily="34" charset="0"/>
            </a:endParaRPr>
          </a:p>
          <a:p>
            <a:r>
              <a:rPr lang="en-US" sz="1600" b="1" dirty="0">
                <a:solidFill>
                  <a:srgbClr val="65CBC9"/>
                </a:solidFill>
                <a:latin typeface="Arial" panose="020B0604020202020204" pitchFamily="34" charset="0"/>
                <a:cs typeface="Arial" panose="020B0604020202020204" pitchFamily="34" charset="0"/>
              </a:rPr>
              <a:t>Taxation Club – Free Tax Clinic </a:t>
            </a:r>
          </a:p>
          <a:p>
            <a:r>
              <a:rPr lang="en-US" sz="1200" dirty="0">
                <a:solidFill>
                  <a:srgbClr val="FFFFFF"/>
                </a:solidFill>
                <a:latin typeface="Arial" panose="020B0604020202020204" pitchFamily="34" charset="0"/>
                <a:cs typeface="Arial" panose="020B0604020202020204" pitchFamily="34" charset="0"/>
              </a:rPr>
              <a:t>TRUSU Boardroom – CAC lower level</a:t>
            </a:r>
          </a:p>
          <a:p>
            <a:r>
              <a:rPr lang="en-US" sz="1200" dirty="0">
                <a:solidFill>
                  <a:srgbClr val="FFFFFF"/>
                </a:solidFill>
                <a:latin typeface="Arial" panose="020B0604020202020204" pitchFamily="34" charset="0"/>
                <a:cs typeface="Arial" panose="020B0604020202020204" pitchFamily="34" charset="0"/>
              </a:rPr>
              <a:t>trusutac@gmail.com</a:t>
            </a:r>
          </a:p>
          <a:p>
            <a:r>
              <a:rPr lang="en-US" sz="1200" dirty="0">
                <a:solidFill>
                  <a:srgbClr val="65CBC9"/>
                </a:solidFill>
                <a:latin typeface="Arial" panose="020B0604020202020204" pitchFamily="34" charset="0"/>
                <a:cs typeface="Arial" panose="020B0604020202020204" pitchFamily="34" charset="0"/>
              </a:rPr>
              <a:t>Get free tax filing services from accounting students, in partnership with KPMG and CIBC, whose staff assist club volunteers.</a:t>
            </a:r>
          </a:p>
        </p:txBody>
      </p:sp>
      <p:sp>
        <p:nvSpPr>
          <p:cNvPr id="5" name="TextBox 4">
            <a:extLst>
              <a:ext uri="{FF2B5EF4-FFF2-40B4-BE49-F238E27FC236}">
                <a16:creationId xmlns:a16="http://schemas.microsoft.com/office/drawing/2014/main" id="{6F9C3F7E-F1FB-4800-A761-76F70642FA46}"/>
              </a:ext>
            </a:extLst>
          </p:cNvPr>
          <p:cNvSpPr txBox="1"/>
          <p:nvPr/>
        </p:nvSpPr>
        <p:spPr>
          <a:xfrm>
            <a:off x="4884501" y="1188219"/>
            <a:ext cx="2756701" cy="41652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1600" b="1" dirty="0">
                <a:solidFill>
                  <a:srgbClr val="65CBC9"/>
                </a:solidFill>
                <a:latin typeface="Arial" panose="020B0604020202020204" pitchFamily="34" charset="0"/>
                <a:cs typeface="Arial" panose="020B0604020202020204" pitchFamily="34" charset="0"/>
              </a:rPr>
              <a:t>TRU Community Legal Clinic (CLC)</a:t>
            </a:r>
          </a:p>
          <a:p>
            <a:r>
              <a:rPr lang="en-US" sz="1200" dirty="0">
                <a:solidFill>
                  <a:srgbClr val="FFFFFF"/>
                </a:solidFill>
                <a:latin typeface="Arial" panose="020B0604020202020204" pitchFamily="34" charset="0"/>
                <a:cs typeface="Arial" panose="020B0604020202020204" pitchFamily="34" charset="0"/>
              </a:rPr>
              <a:t>Located downtown at: 623 Victoria St.</a:t>
            </a:r>
          </a:p>
          <a:p>
            <a:r>
              <a:rPr lang="en-US" sz="1200" dirty="0">
                <a:solidFill>
                  <a:srgbClr val="FFFFFF"/>
                </a:solidFill>
                <a:latin typeface="Arial" panose="020B0604020202020204" pitchFamily="34" charset="0"/>
                <a:cs typeface="Arial" panose="020B0604020202020204" pitchFamily="34" charset="0"/>
              </a:rPr>
              <a:t>778-471-8490 </a:t>
            </a:r>
          </a:p>
          <a:p>
            <a:r>
              <a:rPr lang="en-US" sz="1200" dirty="0">
                <a:solidFill>
                  <a:srgbClr val="65CBC9"/>
                </a:solidFill>
                <a:latin typeface="Arial" panose="020B0604020202020204" pitchFamily="34" charset="0"/>
                <a:cs typeface="Arial" panose="020B0604020202020204" pitchFamily="34" charset="0"/>
              </a:rPr>
              <a:t>Access free legal assistance at this student-staffed off campus legal clinic. Call to book an appointment.</a:t>
            </a:r>
          </a:p>
          <a:p>
            <a:endParaRPr lang="en-US" sz="1600" b="1" dirty="0">
              <a:solidFill>
                <a:srgbClr val="65CBC9"/>
              </a:solidFill>
              <a:latin typeface="Arial" panose="020B0604020202020204" pitchFamily="34" charset="0"/>
              <a:cs typeface="Arial" panose="020B0604020202020204" pitchFamily="34" charset="0"/>
            </a:endParaRPr>
          </a:p>
          <a:p>
            <a:endParaRPr lang="en-US" sz="1600" b="1" dirty="0">
              <a:solidFill>
                <a:srgbClr val="65CBC9"/>
              </a:solidFill>
              <a:latin typeface="Arial" panose="020B0604020202020204" pitchFamily="34" charset="0"/>
              <a:cs typeface="Arial" panose="020B0604020202020204" pitchFamily="34" charset="0"/>
            </a:endParaRPr>
          </a:p>
          <a:p>
            <a:r>
              <a:rPr lang="en-US" sz="1600" b="1" dirty="0">
                <a:solidFill>
                  <a:srgbClr val="65CBC9"/>
                </a:solidFill>
                <a:latin typeface="Arial" panose="020B0604020202020204" pitchFamily="34" charset="0"/>
                <a:cs typeface="Arial" panose="020B0604020202020204" pitchFamily="34" charset="0"/>
              </a:rPr>
              <a:t>On Campus Parking Assistance – Parker Pete</a:t>
            </a:r>
          </a:p>
          <a:p>
            <a:r>
              <a:rPr lang="en-US" sz="1200" dirty="0">
                <a:solidFill>
                  <a:srgbClr val="65CBC9"/>
                </a:solidFill>
                <a:latin typeface="Arial" panose="020B0604020202020204" pitchFamily="34" charset="0"/>
                <a:cs typeface="Arial" panose="020B0604020202020204" pitchFamily="34" charset="0"/>
              </a:rPr>
              <a:t> </a:t>
            </a:r>
            <a:r>
              <a:rPr lang="en-US" sz="1200" dirty="0">
                <a:solidFill>
                  <a:srgbClr val="FFFFFF"/>
                </a:solidFill>
                <a:latin typeface="Arial" panose="020B0604020202020204" pitchFamily="34" charset="0"/>
                <a:cs typeface="Arial" panose="020B0604020202020204" pitchFamily="34" charset="0"/>
              </a:rPr>
              <a:t>1-877-771-PETE (7383)</a:t>
            </a:r>
          </a:p>
          <a:p>
            <a:r>
              <a:rPr lang="en-US" sz="1200" dirty="0">
                <a:solidFill>
                  <a:srgbClr val="65CBC9"/>
                </a:solidFill>
                <a:latin typeface="Arial" panose="020B0604020202020204" pitchFamily="34" charset="0"/>
                <a:cs typeface="Arial" panose="020B0604020202020204" pitchFamily="34" charset="0"/>
              </a:rPr>
              <a:t>Get free vehicle assistance for certain fixes through the Parker Pete – Motorist Assistance Program, offered to Impark customers (need fuel, locked your keys in the vehicle, dead battery, flat tire etc.). Please note if a tow is required, student is responsible for the cost. </a:t>
            </a:r>
          </a:p>
        </p:txBody>
      </p:sp>
    </p:spTree>
    <p:extLst>
      <p:ext uri="{BB962C8B-B14F-4D97-AF65-F5344CB8AC3E}">
        <p14:creationId xmlns:p14="http://schemas.microsoft.com/office/powerpoint/2010/main" val="366369711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E52"/>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24587"/>
            <a:ext cx="1357565" cy="686683"/>
          </a:xfrm>
          <a:prstGeom prst="rect">
            <a:avLst/>
          </a:prstGeom>
        </p:spPr>
      </p:pic>
      <p:sp>
        <p:nvSpPr>
          <p:cNvPr id="9" name="Footer Placeholder 6"/>
          <p:cNvSpPr>
            <a:spLocks noGrp="1"/>
          </p:cNvSpPr>
          <p:nvPr>
            <p:ph type="ftr" sz="quarter" idx="11"/>
          </p:nvPr>
        </p:nvSpPr>
        <p:spPr>
          <a:xfrm>
            <a:off x="457200" y="6356350"/>
            <a:ext cx="5664200" cy="365125"/>
          </a:xfrm>
        </p:spPr>
        <p:txBody>
          <a:bodyPr/>
          <a:lstStyle/>
          <a:p>
            <a:pPr algn="l"/>
            <a:r>
              <a:rPr lang="en-US" sz="1100" dirty="0">
                <a:solidFill>
                  <a:schemeClr val="bg1"/>
                </a:solidFill>
                <a:latin typeface="Arial"/>
                <a:cs typeface="Arial"/>
              </a:rPr>
              <a:t>OTHER SUPPORTS | SEPTEMBER 2019</a:t>
            </a:r>
          </a:p>
        </p:txBody>
      </p:sp>
      <p:sp>
        <p:nvSpPr>
          <p:cNvPr id="14" name="TextBox 13">
            <a:extLst>
              <a:ext uri="{FF2B5EF4-FFF2-40B4-BE49-F238E27FC236}">
                <a16:creationId xmlns:a16="http://schemas.microsoft.com/office/drawing/2014/main" id="{B8B825E6-4ACC-41DB-8822-4DA9CDDA2763}"/>
              </a:ext>
            </a:extLst>
          </p:cNvPr>
          <p:cNvSpPr txBox="1"/>
          <p:nvPr/>
        </p:nvSpPr>
        <p:spPr>
          <a:xfrm>
            <a:off x="1207689" y="978181"/>
            <a:ext cx="6426472" cy="52732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1600" b="1" dirty="0">
                <a:solidFill>
                  <a:srgbClr val="65CBC9"/>
                </a:solidFill>
                <a:latin typeface="Arial" panose="020B0604020202020204" pitchFamily="34" charset="0"/>
                <a:cs typeface="Arial" panose="020B0604020202020204" pitchFamily="34" charset="0"/>
              </a:rPr>
              <a:t>Thompson Rivers University Students' Union (TRUSU)</a:t>
            </a:r>
          </a:p>
          <a:p>
            <a:r>
              <a:rPr lang="en-US" sz="1200" dirty="0">
                <a:solidFill>
                  <a:srgbClr val="FFFFFF"/>
                </a:solidFill>
                <a:latin typeface="Arial" panose="020B0604020202020204" pitchFamily="34" charset="0"/>
                <a:cs typeface="Arial" panose="020B0604020202020204" pitchFamily="34" charset="0"/>
              </a:rPr>
              <a:t>250-828-5289</a:t>
            </a:r>
          </a:p>
          <a:p>
            <a:r>
              <a:rPr lang="en-US" sz="1200" dirty="0">
                <a:solidFill>
                  <a:srgbClr val="FFFFFF"/>
                </a:solidFill>
                <a:latin typeface="Arial" panose="020B0604020202020204" pitchFamily="34" charset="0"/>
                <a:cs typeface="Arial" panose="020B0604020202020204" pitchFamily="34" charset="0"/>
              </a:rPr>
              <a:t>t.gilbert@trusu.ca </a:t>
            </a:r>
          </a:p>
          <a:p>
            <a:r>
              <a:rPr lang="en-US" sz="1200" dirty="0">
                <a:solidFill>
                  <a:srgbClr val="65CBC9"/>
                </a:solidFill>
                <a:latin typeface="Arial" panose="020B0604020202020204" pitchFamily="34" charset="0"/>
                <a:cs typeface="Arial" panose="020B0604020202020204" pitchFamily="34" charset="0"/>
              </a:rPr>
              <a:t>Advocates for students, provides services, organizes events and administers grants.</a:t>
            </a:r>
          </a:p>
          <a:p>
            <a:endParaRPr lang="en-US" sz="1600" b="1" dirty="0">
              <a:solidFill>
                <a:srgbClr val="65CBC9"/>
              </a:solidFill>
              <a:latin typeface="Arial" panose="020B0604020202020204" pitchFamily="34" charset="0"/>
              <a:cs typeface="Arial" panose="020B0604020202020204" pitchFamily="34" charset="0"/>
            </a:endParaRPr>
          </a:p>
          <a:p>
            <a:endParaRPr lang="en-US" sz="1600" b="1" dirty="0">
              <a:solidFill>
                <a:srgbClr val="65CBC9"/>
              </a:solidFill>
              <a:latin typeface="Arial" panose="020B0604020202020204" pitchFamily="34" charset="0"/>
              <a:cs typeface="Arial" panose="020B0604020202020204" pitchFamily="34" charset="0"/>
            </a:endParaRPr>
          </a:p>
          <a:p>
            <a:r>
              <a:rPr lang="en-US" sz="1600" b="1" dirty="0">
                <a:solidFill>
                  <a:srgbClr val="65CBC9"/>
                </a:solidFill>
                <a:latin typeface="Arial" panose="020B0604020202020204" pitchFamily="34" charset="0"/>
                <a:cs typeface="Arial" panose="020B0604020202020204" pitchFamily="34" charset="0"/>
              </a:rPr>
              <a:t>Leisure Exploration Activity Program (LEAP)</a:t>
            </a:r>
          </a:p>
          <a:p>
            <a:r>
              <a:rPr lang="en-US" sz="1200" dirty="0">
                <a:solidFill>
                  <a:srgbClr val="FFFFFF"/>
                </a:solidFill>
                <a:latin typeface="Arial" panose="020B0604020202020204" pitchFamily="34" charset="0"/>
                <a:cs typeface="Arial" panose="020B0604020202020204" pitchFamily="34" charset="0"/>
              </a:rPr>
              <a:t>IB 1004 (beside the elevator)</a:t>
            </a:r>
          </a:p>
          <a:p>
            <a:r>
              <a:rPr lang="en-US" sz="1200" dirty="0">
                <a:solidFill>
                  <a:srgbClr val="FFFFFF"/>
                </a:solidFill>
                <a:latin typeface="Arial" panose="020B0604020202020204" pitchFamily="34" charset="0"/>
                <a:cs typeface="Arial" panose="020B0604020202020204" pitchFamily="34" charset="0"/>
              </a:rPr>
              <a:t>TRULeap@gmail.com </a:t>
            </a:r>
          </a:p>
          <a:p>
            <a:r>
              <a:rPr lang="en-US" sz="1200" dirty="0">
                <a:solidFill>
                  <a:srgbClr val="65CBC9"/>
                </a:solidFill>
                <a:latin typeface="Arial" panose="020B0604020202020204" pitchFamily="34" charset="0"/>
                <a:cs typeface="Arial" panose="020B0604020202020204" pitchFamily="34" charset="0"/>
              </a:rPr>
              <a:t>Participate in or help plan year round events such as snowboarding, skiing, seasonal parties, hockey games, shopping trips, wine tours, whitewater rafting, and more. </a:t>
            </a:r>
          </a:p>
          <a:p>
            <a:endParaRPr lang="en-US" sz="1600" b="1" dirty="0">
              <a:solidFill>
                <a:srgbClr val="65CBC9"/>
              </a:solidFill>
              <a:latin typeface="Arial" panose="020B0604020202020204" pitchFamily="34" charset="0"/>
              <a:cs typeface="Arial" panose="020B0604020202020204" pitchFamily="34" charset="0"/>
            </a:endParaRPr>
          </a:p>
          <a:p>
            <a:endParaRPr lang="en-US" sz="1600" b="1" dirty="0">
              <a:solidFill>
                <a:srgbClr val="65CBC9"/>
              </a:solidFill>
              <a:latin typeface="Arial" panose="020B0604020202020204" pitchFamily="34" charset="0"/>
              <a:cs typeface="Arial" panose="020B0604020202020204" pitchFamily="34" charset="0"/>
            </a:endParaRPr>
          </a:p>
          <a:p>
            <a:r>
              <a:rPr lang="en-US" sz="1600" b="1" dirty="0">
                <a:solidFill>
                  <a:srgbClr val="65CBC9"/>
                </a:solidFill>
                <a:latin typeface="Arial" panose="020B0604020202020204" pitchFamily="34" charset="0"/>
                <a:cs typeface="Arial" panose="020B0604020202020204" pitchFamily="34" charset="0"/>
              </a:rPr>
              <a:t>TRU Adventure U Outdoor Club</a:t>
            </a:r>
          </a:p>
          <a:p>
            <a:r>
              <a:rPr lang="en-US" sz="1200" dirty="0">
                <a:solidFill>
                  <a:srgbClr val="FFFFFF"/>
                </a:solidFill>
                <a:latin typeface="Arial" panose="020B0604020202020204" pitchFamily="34" charset="0"/>
                <a:cs typeface="Arial" panose="020B0604020202020204" pitchFamily="34" charset="0"/>
              </a:rPr>
              <a:t>truadventureu@gmail.com</a:t>
            </a:r>
          </a:p>
          <a:p>
            <a:r>
              <a:rPr lang="en-US" sz="1200" dirty="0">
                <a:solidFill>
                  <a:srgbClr val="65CBC9"/>
                </a:solidFill>
                <a:latin typeface="Arial" panose="020B0604020202020204" pitchFamily="34" charset="0"/>
                <a:cs typeface="Arial" panose="020B0604020202020204" pitchFamily="34" charset="0"/>
              </a:rPr>
              <a:t>Enjoy variety of novice, beginner, intermediate, or expert adventurer outdoor adventure activities on single and multi-day weekend trips (some weekdays).</a:t>
            </a:r>
          </a:p>
          <a:p>
            <a:endParaRPr lang="en-US" sz="1200" dirty="0">
              <a:solidFill>
                <a:srgbClr val="65CBC9"/>
              </a:solidFill>
              <a:latin typeface="Arial" panose="020B0604020202020204" pitchFamily="34" charset="0"/>
              <a:cs typeface="Arial" panose="020B0604020202020204" pitchFamily="34" charset="0"/>
            </a:endParaRPr>
          </a:p>
          <a:p>
            <a:pPr lvl="0"/>
            <a:endParaRPr lang="en-US" sz="1600" b="1" dirty="0">
              <a:solidFill>
                <a:srgbClr val="65CBC9"/>
              </a:solidFill>
              <a:latin typeface="Arial" panose="020B0604020202020204" pitchFamily="34" charset="0"/>
              <a:cs typeface="Arial" panose="020B0604020202020204" pitchFamily="34" charset="0"/>
            </a:endParaRPr>
          </a:p>
          <a:p>
            <a:pPr lvl="0"/>
            <a:r>
              <a:rPr lang="en-US" sz="1600" b="1" dirty="0">
                <a:solidFill>
                  <a:srgbClr val="65CBC9"/>
                </a:solidFill>
                <a:latin typeface="Arial" panose="020B0604020202020204" pitchFamily="34" charset="0"/>
                <a:cs typeface="Arial" panose="020B0604020202020204" pitchFamily="34" charset="0"/>
              </a:rPr>
              <a:t>Cariboo Child Care Society</a:t>
            </a:r>
          </a:p>
          <a:p>
            <a:pPr lvl="0"/>
            <a:r>
              <a:rPr lang="en-US" sz="1200" dirty="0">
                <a:solidFill>
                  <a:srgbClr val="FFFFFF"/>
                </a:solidFill>
                <a:latin typeface="Arial" panose="020B0604020202020204" pitchFamily="34" charset="0"/>
                <a:cs typeface="Arial" panose="020B0604020202020204" pitchFamily="34" charset="0"/>
              </a:rPr>
              <a:t>250-828-5160</a:t>
            </a:r>
          </a:p>
          <a:p>
            <a:pPr lvl="0"/>
            <a:r>
              <a:rPr lang="en-US" sz="1200" dirty="0">
                <a:solidFill>
                  <a:srgbClr val="FFFFFF"/>
                </a:solidFill>
                <a:latin typeface="Arial" panose="020B0604020202020204" pitchFamily="34" charset="0"/>
                <a:cs typeface="Arial" panose="020B0604020202020204" pitchFamily="34" charset="0"/>
              </a:rPr>
              <a:t>daycare@tru.ca </a:t>
            </a:r>
          </a:p>
          <a:p>
            <a:pPr lvl="0"/>
            <a:r>
              <a:rPr lang="en-US" sz="1200" dirty="0">
                <a:solidFill>
                  <a:srgbClr val="65CBC9"/>
                </a:solidFill>
                <a:latin typeface="Arial" panose="020B0604020202020204" pitchFamily="34" charset="0"/>
                <a:cs typeface="Arial" panose="020B0604020202020204" pitchFamily="34" charset="0"/>
              </a:rPr>
              <a:t>On campus childcare service to meet the needs of students, faculty/staff and off campus families. </a:t>
            </a:r>
          </a:p>
        </p:txBody>
      </p:sp>
    </p:spTree>
    <p:extLst>
      <p:ext uri="{BB962C8B-B14F-4D97-AF65-F5344CB8AC3E}">
        <p14:creationId xmlns:p14="http://schemas.microsoft.com/office/powerpoint/2010/main" val="19950607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304A-EFC9-4AE7-B902-989E9370660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9C3D1E2-6E42-4C63-A709-963EA098A40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09E53E2-20A9-4EEE-A8ED-56CE54B9662F}"/>
              </a:ext>
            </a:extLst>
          </p:cNvPr>
          <p:cNvSpPr>
            <a:spLocks noGrp="1"/>
          </p:cNvSpPr>
          <p:nvPr>
            <p:ph type="sldNum" sz="quarter" idx="12"/>
          </p:nvPr>
        </p:nvSpPr>
        <p:spPr/>
        <p:txBody>
          <a:bodyPr/>
          <a:lstStyle/>
          <a:p>
            <a:fld id="{6C83AD24-A14A-414C-827F-9358C22D8708}" type="slidenum">
              <a:rPr lang="en-US" smtClean="0"/>
              <a:t>19</a:t>
            </a:fld>
            <a:endParaRPr lang="en-US"/>
          </a:p>
        </p:txBody>
      </p:sp>
      <p:pic>
        <p:nvPicPr>
          <p:cNvPr id="5" name="Picture 4">
            <a:extLst>
              <a:ext uri="{FF2B5EF4-FFF2-40B4-BE49-F238E27FC236}">
                <a16:creationId xmlns:a16="http://schemas.microsoft.com/office/drawing/2014/main" id="{827B88EA-051E-424E-8BCD-82D2ABCCD9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0237"/>
            <a:ext cx="9157649" cy="6878471"/>
          </a:xfrm>
          <a:prstGeom prst="rect">
            <a:avLst/>
          </a:prstGeom>
        </p:spPr>
      </p:pic>
      <p:sp>
        <p:nvSpPr>
          <p:cNvPr id="6" name="Rectangle 5">
            <a:extLst>
              <a:ext uri="{FF2B5EF4-FFF2-40B4-BE49-F238E27FC236}">
                <a16:creationId xmlns:a16="http://schemas.microsoft.com/office/drawing/2014/main" id="{420DFA45-A0F6-438A-9CF3-8D95626CF241}"/>
              </a:ext>
            </a:extLst>
          </p:cNvPr>
          <p:cNvSpPr/>
          <p:nvPr/>
        </p:nvSpPr>
        <p:spPr>
          <a:xfrm>
            <a:off x="200419" y="189942"/>
            <a:ext cx="5784410" cy="6426757"/>
          </a:xfrm>
          <a:prstGeom prst="rect">
            <a:avLst/>
          </a:prstGeom>
          <a:solidFill>
            <a:srgbClr val="65CBC9">
              <a:alpha val="78000"/>
            </a:srgbClr>
          </a:solidFill>
          <a:ln>
            <a:noFill/>
          </a:ln>
          <a:effectLst>
            <a:outerShdw blurRad="952500" dist="23000" dir="5400000" sx="102000" sy="102000" rotWithShape="0">
              <a:srgbClr val="000000">
                <a:alpha val="1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E52"/>
              </a:solidFill>
            </a:endParaRPr>
          </a:p>
        </p:txBody>
      </p:sp>
      <p:sp>
        <p:nvSpPr>
          <p:cNvPr id="8" name="Footer Placeholder 6">
            <a:extLst>
              <a:ext uri="{FF2B5EF4-FFF2-40B4-BE49-F238E27FC236}">
                <a16:creationId xmlns:a16="http://schemas.microsoft.com/office/drawing/2014/main" id="{A2859C79-F4F2-4B4C-ADDF-4C44FCE100A9}"/>
              </a:ext>
            </a:extLst>
          </p:cNvPr>
          <p:cNvSpPr>
            <a:spLocks noGrp="1"/>
          </p:cNvSpPr>
          <p:nvPr>
            <p:ph type="ftr" sz="quarter" idx="11"/>
          </p:nvPr>
        </p:nvSpPr>
        <p:spPr>
          <a:xfrm>
            <a:off x="434058" y="6097825"/>
            <a:ext cx="5664200" cy="365125"/>
          </a:xfrm>
        </p:spPr>
        <p:txBody>
          <a:bodyPr/>
          <a:lstStyle/>
          <a:p>
            <a:pPr algn="l"/>
            <a:r>
              <a:rPr lang="en-US" sz="1100" dirty="0">
                <a:solidFill>
                  <a:srgbClr val="003E52"/>
                </a:solidFill>
                <a:latin typeface="Arial"/>
                <a:cs typeface="Arial"/>
              </a:rPr>
              <a:t>GETTING INVOLVED | SEPTEMBER 2019</a:t>
            </a:r>
          </a:p>
        </p:txBody>
      </p:sp>
      <p:sp>
        <p:nvSpPr>
          <p:cNvPr id="9" name="Subtitle 2">
            <a:extLst>
              <a:ext uri="{FF2B5EF4-FFF2-40B4-BE49-F238E27FC236}">
                <a16:creationId xmlns:a16="http://schemas.microsoft.com/office/drawing/2014/main" id="{2ED980EE-C4BE-41EF-BA8D-E99F0EC6CDCB}"/>
              </a:ext>
            </a:extLst>
          </p:cNvPr>
          <p:cNvSpPr txBox="1">
            <a:spLocks/>
          </p:cNvSpPr>
          <p:nvPr/>
        </p:nvSpPr>
        <p:spPr>
          <a:xfrm>
            <a:off x="305107" y="1676400"/>
            <a:ext cx="5575033" cy="17526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800" dirty="0">
                <a:solidFill>
                  <a:srgbClr val="FFFFFF"/>
                </a:solidFill>
                <a:latin typeface="Arial"/>
                <a:cs typeface="Arial"/>
              </a:rPr>
              <a:t>Getting Involved</a:t>
            </a:r>
          </a:p>
        </p:txBody>
      </p:sp>
      <p:sp>
        <p:nvSpPr>
          <p:cNvPr id="10" name="Title 1">
            <a:extLst>
              <a:ext uri="{FF2B5EF4-FFF2-40B4-BE49-F238E27FC236}">
                <a16:creationId xmlns:a16="http://schemas.microsoft.com/office/drawing/2014/main" id="{90249BB2-D372-4392-ADB7-BC0297CFF188}"/>
              </a:ext>
            </a:extLst>
          </p:cNvPr>
          <p:cNvSpPr txBox="1">
            <a:spLocks/>
          </p:cNvSpPr>
          <p:nvPr/>
        </p:nvSpPr>
        <p:spPr>
          <a:xfrm>
            <a:off x="305107" y="1316489"/>
            <a:ext cx="5253008" cy="472750"/>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3E52"/>
                </a:solidFill>
                <a:latin typeface="Arial"/>
                <a:cs typeface="Arial"/>
              </a:rPr>
              <a:t>Campus Resources:</a:t>
            </a:r>
          </a:p>
        </p:txBody>
      </p:sp>
    </p:spTree>
    <p:extLst>
      <p:ext uri="{BB962C8B-B14F-4D97-AF65-F5344CB8AC3E}">
        <p14:creationId xmlns:p14="http://schemas.microsoft.com/office/powerpoint/2010/main" val="4290900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Logo_Ta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Tree>
    <p:extLst>
      <p:ext uri="{BB962C8B-B14F-4D97-AF65-F5344CB8AC3E}">
        <p14:creationId xmlns:p14="http://schemas.microsoft.com/office/powerpoint/2010/main" val="820419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E52"/>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24587"/>
            <a:ext cx="1357565" cy="686683"/>
          </a:xfrm>
          <a:prstGeom prst="rect">
            <a:avLst/>
          </a:prstGeom>
        </p:spPr>
      </p:pic>
      <p:sp>
        <p:nvSpPr>
          <p:cNvPr id="9" name="Footer Placeholder 6"/>
          <p:cNvSpPr>
            <a:spLocks noGrp="1"/>
          </p:cNvSpPr>
          <p:nvPr>
            <p:ph type="ftr" sz="quarter" idx="11"/>
          </p:nvPr>
        </p:nvSpPr>
        <p:spPr>
          <a:xfrm>
            <a:off x="457200" y="6356350"/>
            <a:ext cx="5664200" cy="365125"/>
          </a:xfrm>
        </p:spPr>
        <p:txBody>
          <a:bodyPr/>
          <a:lstStyle/>
          <a:p>
            <a:pPr algn="l"/>
            <a:r>
              <a:rPr lang="en-US" sz="1100" dirty="0">
                <a:solidFill>
                  <a:schemeClr val="bg1"/>
                </a:solidFill>
                <a:latin typeface="Arial"/>
                <a:cs typeface="Arial"/>
              </a:rPr>
              <a:t>GETTING INVOLVED | SEPTEMBER 2019</a:t>
            </a:r>
          </a:p>
        </p:txBody>
      </p:sp>
      <p:sp>
        <p:nvSpPr>
          <p:cNvPr id="14" name="TextBox 13">
            <a:extLst>
              <a:ext uri="{FF2B5EF4-FFF2-40B4-BE49-F238E27FC236}">
                <a16:creationId xmlns:a16="http://schemas.microsoft.com/office/drawing/2014/main" id="{B8B825E6-4ACC-41DB-8822-4DA9CDDA2763}"/>
              </a:ext>
            </a:extLst>
          </p:cNvPr>
          <p:cNvSpPr txBox="1"/>
          <p:nvPr/>
        </p:nvSpPr>
        <p:spPr>
          <a:xfrm>
            <a:off x="1215183" y="883057"/>
            <a:ext cx="6713634" cy="52886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lvl="0"/>
            <a:r>
              <a:rPr lang="en-US" sz="1600" b="1" dirty="0">
                <a:solidFill>
                  <a:srgbClr val="65CBC9"/>
                </a:solidFill>
                <a:latin typeface="Arial" panose="020B0604020202020204" pitchFamily="34" charset="0"/>
                <a:cs typeface="Arial" panose="020B0604020202020204" pitchFamily="34" charset="0"/>
              </a:rPr>
              <a:t>TRU Events Calendar</a:t>
            </a:r>
          </a:p>
          <a:p>
            <a:pPr lvl="0"/>
            <a:r>
              <a:rPr lang="en-US" sz="1200" dirty="0">
                <a:solidFill>
                  <a:srgbClr val="FFFFFF"/>
                </a:solidFill>
                <a:latin typeface="Arial" panose="020B0604020202020204" pitchFamily="34" charset="0"/>
                <a:cs typeface="Arial" panose="020B0604020202020204" pitchFamily="34" charset="0"/>
              </a:rPr>
              <a:t>https://inside.tru.ca/events</a:t>
            </a:r>
            <a:endParaRPr lang="en-US" sz="1200" dirty="0">
              <a:solidFill>
                <a:srgbClr val="65CBC9"/>
              </a:solidFill>
              <a:latin typeface="Arial" panose="020B0604020202020204" pitchFamily="34" charset="0"/>
              <a:cs typeface="Arial" panose="020B0604020202020204" pitchFamily="34" charset="0"/>
            </a:endParaRPr>
          </a:p>
          <a:p>
            <a:pPr lvl="0"/>
            <a:r>
              <a:rPr lang="en-US" sz="1200" dirty="0">
                <a:solidFill>
                  <a:srgbClr val="65CBC9"/>
                </a:solidFill>
                <a:latin typeface="Arial" panose="020B0604020202020204" pitchFamily="34" charset="0"/>
                <a:cs typeface="Arial" panose="020B0604020202020204" pitchFamily="34" charset="0"/>
              </a:rPr>
              <a:t>Find out what’s taking place on and off campus! </a:t>
            </a:r>
            <a:endParaRPr lang="en-US" sz="1600" b="1" dirty="0">
              <a:solidFill>
                <a:srgbClr val="65CBC9"/>
              </a:solidFill>
              <a:latin typeface="Arial" panose="020B0604020202020204" pitchFamily="34" charset="0"/>
              <a:cs typeface="Arial" panose="020B0604020202020204" pitchFamily="34" charset="0"/>
            </a:endParaRPr>
          </a:p>
          <a:p>
            <a:pPr lvl="1"/>
            <a:endParaRPr lang="en-US" sz="1100" b="1" dirty="0">
              <a:solidFill>
                <a:srgbClr val="65CBC9"/>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Ø"/>
            </a:pPr>
            <a:r>
              <a:rPr lang="en-US" sz="1100" b="1" dirty="0">
                <a:solidFill>
                  <a:srgbClr val="65CBC9"/>
                </a:solidFill>
                <a:latin typeface="Arial" panose="020B0604020202020204" pitchFamily="34" charset="0"/>
                <a:cs typeface="Arial" panose="020B0604020202020204" pitchFamily="34" charset="0"/>
              </a:rPr>
              <a:t>Aug. 28</a:t>
            </a:r>
            <a:r>
              <a:rPr lang="en-US" sz="1100" b="1" baseline="30000" dirty="0">
                <a:solidFill>
                  <a:srgbClr val="65CBC9"/>
                </a:solidFill>
                <a:latin typeface="Arial" panose="020B0604020202020204" pitchFamily="34" charset="0"/>
                <a:cs typeface="Arial" panose="020B0604020202020204" pitchFamily="34" charset="0"/>
              </a:rPr>
              <a:t>th</a:t>
            </a:r>
            <a:r>
              <a:rPr lang="en-US" sz="1100" b="1" dirty="0">
                <a:solidFill>
                  <a:srgbClr val="65CBC9"/>
                </a:solidFill>
                <a:latin typeface="Arial" panose="020B0604020202020204" pitchFamily="34" charset="0"/>
                <a:cs typeface="Arial" panose="020B0604020202020204" pitchFamily="34" charset="0"/>
              </a:rPr>
              <a:t> | Mature &amp; Transfer Student Orientation</a:t>
            </a:r>
            <a:br>
              <a:rPr lang="en-US" sz="1100" b="1" dirty="0">
                <a:solidFill>
                  <a:srgbClr val="FFFFFF"/>
                </a:solidFill>
                <a:latin typeface="Arial" panose="020B0604020202020204" pitchFamily="34" charset="0"/>
                <a:cs typeface="Arial" panose="020B0604020202020204" pitchFamily="34" charset="0"/>
              </a:rPr>
            </a:br>
            <a:r>
              <a:rPr lang="en-US" sz="1100" dirty="0">
                <a:solidFill>
                  <a:srgbClr val="FFFFFF"/>
                </a:solidFill>
                <a:latin typeface="Arial" panose="020B0604020202020204" pitchFamily="34" charset="0"/>
                <a:cs typeface="Arial" panose="020B0604020202020204" pitchFamily="34" charset="0"/>
              </a:rPr>
              <a:t>6:00pm – 7:30pm | Student Street in Old Main</a:t>
            </a:r>
          </a:p>
          <a:p>
            <a:pPr marL="1200150" lvl="2" indent="-285750">
              <a:buFont typeface="Wingdings" panose="05000000000000000000" pitchFamily="2" charset="2"/>
              <a:buChar char="Ø"/>
            </a:pPr>
            <a:endParaRPr lang="en-US" sz="1100" b="1" dirty="0">
              <a:solidFill>
                <a:srgbClr val="65CBC9"/>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Ø"/>
            </a:pPr>
            <a:r>
              <a:rPr lang="en-US" sz="1100" b="1" dirty="0">
                <a:solidFill>
                  <a:srgbClr val="65CBC9"/>
                </a:solidFill>
                <a:latin typeface="Arial" panose="020B0604020202020204" pitchFamily="34" charset="0"/>
                <a:cs typeface="Arial" panose="020B0604020202020204" pitchFamily="34" charset="0"/>
              </a:rPr>
              <a:t>Sep. 3rd | TRU Orientation</a:t>
            </a:r>
            <a:br>
              <a:rPr lang="en-US" sz="1100" b="1" dirty="0">
                <a:solidFill>
                  <a:srgbClr val="FFFFFF"/>
                </a:solidFill>
                <a:latin typeface="Arial" panose="020B0604020202020204" pitchFamily="34" charset="0"/>
                <a:cs typeface="Arial" panose="020B0604020202020204" pitchFamily="34" charset="0"/>
              </a:rPr>
            </a:br>
            <a:r>
              <a:rPr lang="en-US" sz="1100" dirty="0">
                <a:solidFill>
                  <a:srgbClr val="FFFFFF"/>
                </a:solidFill>
                <a:latin typeface="Arial" panose="020B0604020202020204" pitchFamily="34" charset="0"/>
                <a:cs typeface="Arial" panose="020B0604020202020204" pitchFamily="34" charset="0"/>
              </a:rPr>
              <a:t>9:00am – 3:00pm | Various locations on Campus</a:t>
            </a:r>
          </a:p>
          <a:p>
            <a:pPr lvl="2"/>
            <a:r>
              <a:rPr lang="en-US" sz="1100" dirty="0">
                <a:solidFill>
                  <a:srgbClr val="65CBC9"/>
                </a:solidFill>
                <a:latin typeface="Arial" panose="020B0604020202020204" pitchFamily="34" charset="0"/>
                <a:cs typeface="Arial" panose="020B0604020202020204" pitchFamily="34" charset="0"/>
              </a:rPr>
              <a:t>	</a:t>
            </a:r>
          </a:p>
          <a:p>
            <a:pPr marL="1200150" lvl="2" indent="-285750">
              <a:buFont typeface="Wingdings" panose="05000000000000000000" pitchFamily="2" charset="2"/>
              <a:buChar char="Ø"/>
            </a:pPr>
            <a:r>
              <a:rPr lang="en-US" sz="1100" b="1" dirty="0">
                <a:solidFill>
                  <a:srgbClr val="65CBC9"/>
                </a:solidFill>
                <a:latin typeface="Arial" panose="020B0604020202020204" pitchFamily="34" charset="0"/>
                <a:cs typeface="Arial" panose="020B0604020202020204" pitchFamily="34" charset="0"/>
              </a:rPr>
              <a:t>Sep. 3rd | Graduate Orientation</a:t>
            </a:r>
            <a:br>
              <a:rPr lang="en-US" sz="1100" b="1" dirty="0">
                <a:solidFill>
                  <a:srgbClr val="FFFFFF"/>
                </a:solidFill>
                <a:latin typeface="Arial" panose="020B0604020202020204" pitchFamily="34" charset="0"/>
                <a:cs typeface="Arial" panose="020B0604020202020204" pitchFamily="34" charset="0"/>
              </a:rPr>
            </a:br>
            <a:r>
              <a:rPr lang="en-US" sz="1100" dirty="0">
                <a:solidFill>
                  <a:srgbClr val="FFFFFF"/>
                </a:solidFill>
                <a:latin typeface="Arial" panose="020B0604020202020204" pitchFamily="34" charset="0"/>
                <a:cs typeface="Arial" panose="020B0604020202020204" pitchFamily="34" charset="0"/>
              </a:rPr>
              <a:t>10:30am – 11:30am | Graduate Commons (east side of the Main Library)</a:t>
            </a:r>
          </a:p>
          <a:p>
            <a:pPr lvl="3"/>
            <a:endParaRPr lang="en-US" sz="1100" b="1" dirty="0">
              <a:solidFill>
                <a:srgbClr val="65CBC9"/>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Ø"/>
            </a:pPr>
            <a:r>
              <a:rPr lang="en-US" sz="1100" b="1" dirty="0">
                <a:solidFill>
                  <a:srgbClr val="65CBC9"/>
                </a:solidFill>
                <a:latin typeface="Arial" panose="020B0604020202020204" pitchFamily="34" charset="0"/>
                <a:cs typeface="Arial" panose="020B0604020202020204" pitchFamily="34" charset="0"/>
              </a:rPr>
              <a:t>Sep. 6</a:t>
            </a:r>
            <a:r>
              <a:rPr lang="en-US" sz="1100" b="1" baseline="30000" dirty="0">
                <a:solidFill>
                  <a:srgbClr val="65CBC9"/>
                </a:solidFill>
                <a:latin typeface="Arial" panose="020B0604020202020204" pitchFamily="34" charset="0"/>
                <a:cs typeface="Arial" panose="020B0604020202020204" pitchFamily="34" charset="0"/>
              </a:rPr>
              <a:t>th</a:t>
            </a:r>
            <a:r>
              <a:rPr lang="en-US" sz="1100" b="1" dirty="0">
                <a:solidFill>
                  <a:srgbClr val="65CBC9"/>
                </a:solidFill>
                <a:latin typeface="Arial" panose="020B0604020202020204" pitchFamily="34" charset="0"/>
                <a:cs typeface="Arial" panose="020B0604020202020204" pitchFamily="34" charset="0"/>
              </a:rPr>
              <a:t> | TRUSU Back to School BBQ</a:t>
            </a:r>
            <a:br>
              <a:rPr lang="en-US" sz="1100" b="1" dirty="0">
                <a:solidFill>
                  <a:srgbClr val="65CBC9"/>
                </a:solidFill>
                <a:latin typeface="Arial" panose="020B0604020202020204" pitchFamily="34" charset="0"/>
                <a:cs typeface="Arial" panose="020B0604020202020204" pitchFamily="34" charset="0"/>
              </a:rPr>
            </a:br>
            <a:r>
              <a:rPr lang="en-US" sz="1100" dirty="0">
                <a:solidFill>
                  <a:srgbClr val="FFFFFF"/>
                </a:solidFill>
                <a:latin typeface="Arial" panose="020B0604020202020204" pitchFamily="34" charset="0"/>
                <a:cs typeface="Arial" panose="020B0604020202020204" pitchFamily="34" charset="0"/>
              </a:rPr>
              <a:t>10:00am – 3:00pm | Campus Commons </a:t>
            </a:r>
          </a:p>
          <a:p>
            <a:pPr lvl="2"/>
            <a:r>
              <a:rPr lang="en-US" sz="1100" dirty="0">
                <a:solidFill>
                  <a:srgbClr val="65CBC9"/>
                </a:solidFill>
                <a:latin typeface="Arial" panose="020B0604020202020204" pitchFamily="34" charset="0"/>
                <a:cs typeface="Arial" panose="020B0604020202020204" pitchFamily="34" charset="0"/>
              </a:rPr>
              <a:t>	</a:t>
            </a:r>
            <a:endParaRPr lang="en-US" sz="1100" b="1" dirty="0">
              <a:solidFill>
                <a:srgbClr val="65CBC9"/>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Ø"/>
            </a:pPr>
            <a:r>
              <a:rPr lang="en-US" sz="1100" b="1" dirty="0">
                <a:solidFill>
                  <a:srgbClr val="65CBC9"/>
                </a:solidFill>
                <a:latin typeface="Arial" panose="020B0604020202020204" pitchFamily="34" charset="0"/>
                <a:cs typeface="Arial" panose="020B0604020202020204" pitchFamily="34" charset="0"/>
              </a:rPr>
              <a:t>Oct. 19</a:t>
            </a:r>
            <a:r>
              <a:rPr lang="en-US" sz="1100" b="1" baseline="30000" dirty="0">
                <a:solidFill>
                  <a:srgbClr val="65CBC9"/>
                </a:solidFill>
                <a:latin typeface="Arial" panose="020B0604020202020204" pitchFamily="34" charset="0"/>
                <a:cs typeface="Arial" panose="020B0604020202020204" pitchFamily="34" charset="0"/>
              </a:rPr>
              <a:t>th</a:t>
            </a:r>
            <a:r>
              <a:rPr lang="en-US" sz="1100" b="1" dirty="0">
                <a:solidFill>
                  <a:srgbClr val="65CBC9"/>
                </a:solidFill>
                <a:latin typeface="Arial" panose="020B0604020202020204" pitchFamily="34" charset="0"/>
                <a:cs typeface="Arial" panose="020B0604020202020204" pitchFamily="34" charset="0"/>
              </a:rPr>
              <a:t> | TRU Open House Fall 2019</a:t>
            </a:r>
            <a:br>
              <a:rPr lang="en-US" sz="1100" b="1" dirty="0">
                <a:solidFill>
                  <a:srgbClr val="65CBC9"/>
                </a:solidFill>
                <a:latin typeface="Arial" panose="020B0604020202020204" pitchFamily="34" charset="0"/>
                <a:cs typeface="Arial" panose="020B0604020202020204" pitchFamily="34" charset="0"/>
              </a:rPr>
            </a:br>
            <a:r>
              <a:rPr lang="en-US" sz="1100" dirty="0">
                <a:solidFill>
                  <a:srgbClr val="FFFFFF"/>
                </a:solidFill>
                <a:latin typeface="Arial" panose="020B0604020202020204" pitchFamily="34" charset="0"/>
                <a:cs typeface="Arial" panose="020B0604020202020204" pitchFamily="34" charset="0"/>
              </a:rPr>
              <a:t>9:30am – 3:00pm | Various locations on Campus</a:t>
            </a:r>
          </a:p>
          <a:p>
            <a:pPr lvl="1"/>
            <a:r>
              <a:rPr lang="en-US" sz="1200" dirty="0">
                <a:solidFill>
                  <a:srgbClr val="65CBC9"/>
                </a:solidFill>
                <a:latin typeface="Arial" panose="020B0604020202020204" pitchFamily="34" charset="0"/>
                <a:cs typeface="Arial" panose="020B0604020202020204" pitchFamily="34" charset="0"/>
              </a:rPr>
              <a:t>	</a:t>
            </a:r>
            <a:endParaRPr lang="en-US" sz="1600" dirty="0">
              <a:solidFill>
                <a:srgbClr val="65CBC9"/>
              </a:solidFill>
              <a:latin typeface="Arial" panose="020B0604020202020204" pitchFamily="34" charset="0"/>
              <a:cs typeface="Arial" panose="020B0604020202020204" pitchFamily="34" charset="0"/>
            </a:endParaRPr>
          </a:p>
          <a:p>
            <a:pPr lvl="0"/>
            <a:r>
              <a:rPr lang="en-US" sz="1600" b="1" dirty="0">
                <a:solidFill>
                  <a:srgbClr val="65CBC9"/>
                </a:solidFill>
                <a:latin typeface="Arial" panose="020B0604020202020204" pitchFamily="34" charset="0"/>
                <a:cs typeface="Arial" panose="020B0604020202020204" pitchFamily="34" charset="0"/>
              </a:rPr>
              <a:t>Campus Clubs</a:t>
            </a:r>
          </a:p>
          <a:p>
            <a:pPr lvl="0"/>
            <a:r>
              <a:rPr lang="en-US" sz="1200" dirty="0">
                <a:solidFill>
                  <a:srgbClr val="FFFFFF"/>
                </a:solidFill>
                <a:latin typeface="Arial" panose="020B0604020202020204" pitchFamily="34" charset="0"/>
                <a:cs typeface="Arial" panose="020B0604020202020204" pitchFamily="34" charset="0"/>
              </a:rPr>
              <a:t>trusu.ca/campus-life/clubs/directory/</a:t>
            </a:r>
          </a:p>
          <a:p>
            <a:pPr lvl="0"/>
            <a:r>
              <a:rPr lang="en-US" sz="1200" dirty="0">
                <a:solidFill>
                  <a:srgbClr val="65CBC9"/>
                </a:solidFill>
                <a:latin typeface="Arial" panose="020B0604020202020204" pitchFamily="34" charset="0"/>
                <a:cs typeface="Arial" panose="020B0604020202020204" pitchFamily="34" charset="0"/>
              </a:rPr>
              <a:t>Meet new people via student clubs and associations, coordinated by the TRU Students' Union.</a:t>
            </a:r>
          </a:p>
          <a:p>
            <a:pPr lvl="0"/>
            <a:endParaRPr lang="en-US" sz="1600" dirty="0">
              <a:solidFill>
                <a:srgbClr val="65CBC9"/>
              </a:solidFill>
              <a:latin typeface="Arial" panose="020B0604020202020204" pitchFamily="34" charset="0"/>
              <a:cs typeface="Arial" panose="020B0604020202020204" pitchFamily="34" charset="0"/>
            </a:endParaRPr>
          </a:p>
          <a:p>
            <a:pPr lvl="0"/>
            <a:r>
              <a:rPr lang="en-US" sz="1600" b="1" dirty="0">
                <a:solidFill>
                  <a:srgbClr val="65CBC9"/>
                </a:solidFill>
                <a:latin typeface="Arial" panose="020B0604020202020204" pitchFamily="34" charset="0"/>
                <a:cs typeface="Arial" panose="020B0604020202020204" pitchFamily="34" charset="0"/>
              </a:rPr>
              <a:t>Parents and Families</a:t>
            </a:r>
          </a:p>
          <a:p>
            <a:pPr lvl="0"/>
            <a:r>
              <a:rPr lang="en-US" sz="1200" dirty="0">
                <a:solidFill>
                  <a:srgbClr val="FFFFFF"/>
                </a:solidFill>
                <a:latin typeface="Arial" panose="020B0604020202020204" pitchFamily="34" charset="0"/>
                <a:cs typeface="Arial" panose="020B0604020202020204" pitchFamily="34" charset="0"/>
              </a:rPr>
              <a:t>orientation@tru.ca</a:t>
            </a:r>
          </a:p>
          <a:p>
            <a:pPr lvl="0"/>
            <a:r>
              <a:rPr lang="en-US" sz="1200" dirty="0">
                <a:solidFill>
                  <a:srgbClr val="FFFFFF"/>
                </a:solidFill>
                <a:latin typeface="Arial" panose="020B0604020202020204" pitchFamily="34" charset="0"/>
                <a:cs typeface="Arial" panose="020B0604020202020204" pitchFamily="34" charset="0"/>
              </a:rPr>
              <a:t>www.tru.ca/current/student-life/parents.html</a:t>
            </a:r>
          </a:p>
          <a:p>
            <a:pPr lvl="0"/>
            <a:r>
              <a:rPr lang="en-US" sz="1200" dirty="0">
                <a:solidFill>
                  <a:srgbClr val="65CBC9"/>
                </a:solidFill>
                <a:latin typeface="Arial" panose="020B0604020202020204" pitchFamily="34" charset="0"/>
                <a:cs typeface="Arial" panose="020B0604020202020204" pitchFamily="34" charset="0"/>
              </a:rPr>
              <a:t>Ease into the transition of university life by staying informed about key resources, events and activities.</a:t>
            </a:r>
          </a:p>
        </p:txBody>
      </p:sp>
    </p:spTree>
    <p:extLst>
      <p:ext uri="{BB962C8B-B14F-4D97-AF65-F5344CB8AC3E}">
        <p14:creationId xmlns:p14="http://schemas.microsoft.com/office/powerpoint/2010/main" val="364618512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5CBC9"/>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1244496" y="2244500"/>
            <a:ext cx="6655007" cy="806568"/>
          </a:xfrm>
          <a:prstGeom prst="rect">
            <a:avLst/>
          </a:prstGeom>
        </p:spPr>
        <p:txBody>
          <a:bodyP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3E52"/>
                </a:solidFill>
                <a:latin typeface="Arial"/>
                <a:cs typeface="Arial"/>
              </a:rPr>
              <a:t>Have an awesome first year at TRU!</a:t>
            </a:r>
          </a:p>
        </p:txBody>
      </p:sp>
      <p:sp>
        <p:nvSpPr>
          <p:cNvPr id="4" name="Subtitle 2"/>
          <p:cNvSpPr txBox="1">
            <a:spLocks/>
          </p:cNvSpPr>
          <p:nvPr/>
        </p:nvSpPr>
        <p:spPr>
          <a:xfrm>
            <a:off x="1487130" y="2791572"/>
            <a:ext cx="5575033" cy="1752600"/>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7200" dirty="0">
                <a:solidFill>
                  <a:srgbClr val="FFFFFF"/>
                </a:solidFill>
                <a:latin typeface="Arial"/>
                <a:cs typeface="Arial"/>
              </a:rPr>
              <a:t>Good Luck </a:t>
            </a:r>
            <a:r>
              <a:rPr lang="en-US" sz="7200" dirty="0">
                <a:solidFill>
                  <a:srgbClr val="FFFFFF"/>
                </a:solidFill>
                <a:latin typeface="Arial"/>
                <a:cs typeface="Arial"/>
                <a:sym typeface="Wingdings" panose="05000000000000000000" pitchFamily="2" charset="2"/>
              </a:rPr>
              <a:t></a:t>
            </a:r>
            <a:endParaRPr lang="en-US" sz="7200" dirty="0">
              <a:solidFill>
                <a:srgbClr val="FFFFFF"/>
              </a:solidFill>
              <a:latin typeface="Arial"/>
              <a:cs typeface="Arial"/>
            </a:endParaRPr>
          </a:p>
        </p:txBody>
      </p:sp>
      <p:sp>
        <p:nvSpPr>
          <p:cNvPr id="7" name="Footer Placeholder 6"/>
          <p:cNvSpPr>
            <a:spLocks noGrp="1"/>
          </p:cNvSpPr>
          <p:nvPr>
            <p:ph type="ftr" sz="quarter" idx="11"/>
          </p:nvPr>
        </p:nvSpPr>
        <p:spPr>
          <a:xfrm>
            <a:off x="457200" y="6356350"/>
            <a:ext cx="5664200" cy="365125"/>
          </a:xfrm>
        </p:spPr>
        <p:txBody>
          <a:bodyPr/>
          <a:lstStyle/>
          <a:p>
            <a:pPr algn="l"/>
            <a:r>
              <a:rPr lang="en-US" sz="1100" dirty="0">
                <a:solidFill>
                  <a:srgbClr val="003E52"/>
                </a:solidFill>
                <a:latin typeface="Arial"/>
                <a:cs typeface="Arial"/>
              </a:rPr>
              <a:t>THOMPSON RIVERS UNIVERSITY | SEPTEMBER 2019</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2848" y="-15706"/>
            <a:ext cx="1357565" cy="686683"/>
          </a:xfrm>
          <a:prstGeom prst="rect">
            <a:avLst/>
          </a:prstGeom>
        </p:spPr>
      </p:pic>
    </p:spTree>
    <p:extLst>
      <p:ext uri="{BB962C8B-B14F-4D97-AF65-F5344CB8AC3E}">
        <p14:creationId xmlns:p14="http://schemas.microsoft.com/office/powerpoint/2010/main" val="3711008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E52"/>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24587"/>
            <a:ext cx="1357565" cy="686683"/>
          </a:xfrm>
          <a:prstGeom prst="rect">
            <a:avLst/>
          </a:prstGeom>
        </p:spPr>
      </p:pic>
      <p:sp>
        <p:nvSpPr>
          <p:cNvPr id="2" name="Title 1">
            <a:extLst>
              <a:ext uri="{FF2B5EF4-FFF2-40B4-BE49-F238E27FC236}">
                <a16:creationId xmlns:a16="http://schemas.microsoft.com/office/drawing/2014/main" id="{0D371A38-02A4-4523-9723-87F70BB64699}"/>
              </a:ext>
            </a:extLst>
          </p:cNvPr>
          <p:cNvSpPr>
            <a:spLocks noGrp="1"/>
          </p:cNvSpPr>
          <p:nvPr>
            <p:ph type="title"/>
          </p:nvPr>
        </p:nvSpPr>
        <p:spPr>
          <a:xfrm>
            <a:off x="997889" y="662096"/>
            <a:ext cx="8229600" cy="1143000"/>
          </a:xfrm>
        </p:spPr>
        <p:txBody>
          <a:bodyPr>
            <a:normAutofit/>
          </a:bodyPr>
          <a:lstStyle/>
          <a:p>
            <a:pPr algn="l"/>
            <a:r>
              <a:rPr lang="en-US" sz="2800" b="1" dirty="0">
                <a:solidFill>
                  <a:srgbClr val="FFFFFF"/>
                </a:solidFill>
                <a:latin typeface="Arial" panose="020B0604020202020204" pitchFamily="34" charset="0"/>
                <a:cs typeface="Arial" panose="020B0604020202020204" pitchFamily="34" charset="0"/>
              </a:rPr>
              <a:t>CAMPUS RESOURCES OVERVIEW</a:t>
            </a:r>
          </a:p>
        </p:txBody>
      </p:sp>
      <p:sp>
        <p:nvSpPr>
          <p:cNvPr id="3" name="Content Placeholder 2">
            <a:extLst>
              <a:ext uri="{FF2B5EF4-FFF2-40B4-BE49-F238E27FC236}">
                <a16:creationId xmlns:a16="http://schemas.microsoft.com/office/drawing/2014/main" id="{97C22843-A69C-4750-AC48-404E4A842D99}"/>
              </a:ext>
            </a:extLst>
          </p:cNvPr>
          <p:cNvSpPr>
            <a:spLocks noGrp="1"/>
          </p:cNvSpPr>
          <p:nvPr>
            <p:ph idx="1"/>
          </p:nvPr>
        </p:nvSpPr>
        <p:spPr>
          <a:xfrm>
            <a:off x="1445150" y="2057930"/>
            <a:ext cx="5760720" cy="3918365"/>
          </a:xfrm>
        </p:spPr>
        <p:txBody>
          <a:bodyPr>
            <a:noAutofit/>
          </a:bodyPr>
          <a:lstStyle/>
          <a:p>
            <a:pPr lvl="0">
              <a:spcBef>
                <a:spcPts val="0"/>
              </a:spcBef>
              <a:buFont typeface="Wingdings" panose="05000000000000000000" pitchFamily="2" charset="2"/>
              <a:buChar char="Ø"/>
            </a:pPr>
            <a:r>
              <a:rPr lang="en-US" sz="2000" b="1" dirty="0">
                <a:solidFill>
                  <a:srgbClr val="FFFFFF"/>
                </a:solidFill>
                <a:latin typeface="Helvetica Neue"/>
              </a:rPr>
              <a:t>Campus Map</a:t>
            </a:r>
          </a:p>
          <a:p>
            <a:pPr lvl="0">
              <a:spcBef>
                <a:spcPts val="0"/>
              </a:spcBef>
              <a:buFont typeface="Wingdings" panose="05000000000000000000" pitchFamily="2" charset="2"/>
              <a:buChar char="Ø"/>
            </a:pPr>
            <a:endParaRPr lang="en-US" sz="2000" b="1" dirty="0">
              <a:solidFill>
                <a:srgbClr val="FFFFFF"/>
              </a:solidFill>
              <a:latin typeface="Helvetica Neue"/>
            </a:endParaRPr>
          </a:p>
          <a:p>
            <a:pPr lvl="0">
              <a:spcBef>
                <a:spcPts val="0"/>
              </a:spcBef>
              <a:buFont typeface="Wingdings" panose="05000000000000000000" pitchFamily="2" charset="2"/>
              <a:buChar char="Ø"/>
            </a:pPr>
            <a:r>
              <a:rPr lang="en-US" sz="2000" b="1" dirty="0">
                <a:solidFill>
                  <a:srgbClr val="FFFFFF"/>
                </a:solidFill>
                <a:latin typeface="Helvetica Neue"/>
              </a:rPr>
              <a:t>Academic Supports</a:t>
            </a:r>
          </a:p>
          <a:p>
            <a:pPr lvl="0">
              <a:spcBef>
                <a:spcPts val="0"/>
              </a:spcBef>
              <a:buFont typeface="Wingdings" panose="05000000000000000000" pitchFamily="2" charset="2"/>
              <a:buChar char="Ø"/>
            </a:pPr>
            <a:endParaRPr lang="en-US" sz="2000" dirty="0">
              <a:solidFill>
                <a:srgbClr val="FFFFFF"/>
              </a:solidFill>
              <a:latin typeface="Helvetica Neue"/>
            </a:endParaRPr>
          </a:p>
          <a:p>
            <a:pPr lvl="0">
              <a:spcBef>
                <a:spcPts val="0"/>
              </a:spcBef>
              <a:buFont typeface="Wingdings" panose="05000000000000000000" pitchFamily="2" charset="2"/>
              <a:buChar char="Ø"/>
            </a:pPr>
            <a:r>
              <a:rPr lang="en-US" sz="2000" b="1" dirty="0">
                <a:solidFill>
                  <a:srgbClr val="FFFFFF"/>
                </a:solidFill>
                <a:latin typeface="Helvetica Neue"/>
              </a:rPr>
              <a:t>Wellbeing Supports</a:t>
            </a:r>
          </a:p>
          <a:p>
            <a:pPr lvl="0">
              <a:spcBef>
                <a:spcPts val="0"/>
              </a:spcBef>
              <a:buFont typeface="Wingdings" panose="05000000000000000000" pitchFamily="2" charset="2"/>
              <a:buChar char="Ø"/>
            </a:pPr>
            <a:endParaRPr lang="en-US" sz="2000" b="1" dirty="0">
              <a:solidFill>
                <a:srgbClr val="FFFFFF"/>
              </a:solidFill>
              <a:latin typeface="Helvetica Neue"/>
            </a:endParaRPr>
          </a:p>
          <a:p>
            <a:pPr lvl="0">
              <a:spcBef>
                <a:spcPts val="0"/>
              </a:spcBef>
              <a:buFont typeface="Wingdings" panose="05000000000000000000" pitchFamily="2" charset="2"/>
              <a:buChar char="Ø"/>
            </a:pPr>
            <a:r>
              <a:rPr lang="en-US" sz="2000" b="1" dirty="0">
                <a:solidFill>
                  <a:srgbClr val="FFFFFF"/>
                </a:solidFill>
                <a:latin typeface="Helvetica Neue"/>
              </a:rPr>
              <a:t>Career Supports</a:t>
            </a:r>
          </a:p>
          <a:p>
            <a:pPr lvl="0">
              <a:spcBef>
                <a:spcPts val="0"/>
              </a:spcBef>
              <a:buFont typeface="Wingdings" panose="05000000000000000000" pitchFamily="2" charset="2"/>
              <a:buChar char="Ø"/>
            </a:pPr>
            <a:endParaRPr lang="en-US" sz="2000" b="1" dirty="0">
              <a:solidFill>
                <a:srgbClr val="FFFFFF"/>
              </a:solidFill>
              <a:latin typeface="Helvetica Neue"/>
            </a:endParaRPr>
          </a:p>
          <a:p>
            <a:pPr lvl="0">
              <a:spcBef>
                <a:spcPts val="0"/>
              </a:spcBef>
              <a:buFont typeface="Wingdings" panose="05000000000000000000" pitchFamily="2" charset="2"/>
              <a:buChar char="Ø"/>
            </a:pPr>
            <a:r>
              <a:rPr lang="en-US" sz="2000" b="1" dirty="0">
                <a:solidFill>
                  <a:srgbClr val="FFFFFF"/>
                </a:solidFill>
                <a:latin typeface="Helvetica Neue"/>
              </a:rPr>
              <a:t>Other </a:t>
            </a:r>
            <a:r>
              <a:rPr lang="en-US" sz="2000" b="1" dirty="0">
                <a:solidFill>
                  <a:srgbClr val="FFFFFF"/>
                </a:solidFill>
                <a:latin typeface="Arial" panose="020B0604020202020204" pitchFamily="34" charset="0"/>
                <a:cs typeface="Arial" panose="020B0604020202020204" pitchFamily="34" charset="0"/>
              </a:rPr>
              <a:t>Supports</a:t>
            </a:r>
          </a:p>
          <a:p>
            <a:pPr marL="0" lvl="0" indent="0">
              <a:spcBef>
                <a:spcPts val="0"/>
              </a:spcBef>
              <a:buNone/>
            </a:pPr>
            <a:endParaRPr lang="en-US" sz="2000" b="1" dirty="0">
              <a:solidFill>
                <a:srgbClr val="FFFFFF"/>
              </a:solidFill>
              <a:latin typeface="Helvetica Neue"/>
            </a:endParaRPr>
          </a:p>
          <a:p>
            <a:pPr lvl="0">
              <a:spcBef>
                <a:spcPts val="0"/>
              </a:spcBef>
              <a:buFont typeface="Wingdings" panose="05000000000000000000" pitchFamily="2" charset="2"/>
              <a:buChar char="Ø"/>
            </a:pPr>
            <a:r>
              <a:rPr lang="en-US" sz="2000" b="1" dirty="0">
                <a:solidFill>
                  <a:srgbClr val="FFFFFF"/>
                </a:solidFill>
                <a:latin typeface="Helvetica Neue"/>
              </a:rPr>
              <a:t>Getting Involved</a:t>
            </a:r>
          </a:p>
        </p:txBody>
      </p:sp>
      <p:sp>
        <p:nvSpPr>
          <p:cNvPr id="5" name="Footer Placeholder 6">
            <a:extLst>
              <a:ext uri="{FF2B5EF4-FFF2-40B4-BE49-F238E27FC236}">
                <a16:creationId xmlns:a16="http://schemas.microsoft.com/office/drawing/2014/main" id="{02238099-54F8-443B-BE74-694E955B5E35}"/>
              </a:ext>
            </a:extLst>
          </p:cNvPr>
          <p:cNvSpPr>
            <a:spLocks noGrp="1"/>
          </p:cNvSpPr>
          <p:nvPr>
            <p:ph type="ftr" sz="quarter" idx="11"/>
          </p:nvPr>
        </p:nvSpPr>
        <p:spPr>
          <a:xfrm>
            <a:off x="457200" y="6356350"/>
            <a:ext cx="5664200" cy="365125"/>
          </a:xfrm>
        </p:spPr>
        <p:txBody>
          <a:bodyPr/>
          <a:lstStyle/>
          <a:p>
            <a:pPr algn="l"/>
            <a:r>
              <a:rPr lang="en-US" sz="1100" dirty="0">
                <a:solidFill>
                  <a:schemeClr val="bg1"/>
                </a:solidFill>
                <a:latin typeface="Arial"/>
                <a:cs typeface="Arial"/>
              </a:rPr>
              <a:t>THOMPSON RIVERS UNIVERSITY | SEPTEMBER 2019</a:t>
            </a:r>
          </a:p>
        </p:txBody>
      </p:sp>
    </p:spTree>
    <p:extLst>
      <p:ext uri="{BB962C8B-B14F-4D97-AF65-F5344CB8AC3E}">
        <p14:creationId xmlns:p14="http://schemas.microsoft.com/office/powerpoint/2010/main" val="254088948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397FFE-D19B-4BB1-8ED3-101770E5E28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91925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5874"/>
            <a:ext cx="9171295" cy="6883398"/>
          </a:xfrm>
          <a:prstGeom prst="rect">
            <a:avLst/>
          </a:prstGeom>
        </p:spPr>
      </p:pic>
      <p:sp>
        <p:nvSpPr>
          <p:cNvPr id="5" name="Rectangle 4"/>
          <p:cNvSpPr/>
          <p:nvPr/>
        </p:nvSpPr>
        <p:spPr>
          <a:xfrm>
            <a:off x="271382" y="202642"/>
            <a:ext cx="5784410" cy="6426757"/>
          </a:xfrm>
          <a:prstGeom prst="rect">
            <a:avLst/>
          </a:prstGeom>
          <a:solidFill>
            <a:srgbClr val="65CBC9">
              <a:alpha val="78000"/>
            </a:srgbClr>
          </a:solidFill>
          <a:ln>
            <a:noFill/>
          </a:ln>
          <a:effectLst>
            <a:outerShdw blurRad="952500" dist="23000" dir="5400000" sx="102000" sy="102000" rotWithShape="0">
              <a:srgbClr val="000000">
                <a:alpha val="1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E52"/>
              </a:solidFill>
            </a:endParaRPr>
          </a:p>
        </p:txBody>
      </p:sp>
      <p:sp>
        <p:nvSpPr>
          <p:cNvPr id="8" name="Footer Placeholder 6"/>
          <p:cNvSpPr>
            <a:spLocks noGrp="1"/>
          </p:cNvSpPr>
          <p:nvPr>
            <p:ph type="ftr" sz="quarter" idx="11"/>
          </p:nvPr>
        </p:nvSpPr>
        <p:spPr>
          <a:xfrm>
            <a:off x="512265" y="6097825"/>
            <a:ext cx="5664200" cy="365125"/>
          </a:xfrm>
        </p:spPr>
        <p:txBody>
          <a:bodyPr/>
          <a:lstStyle/>
          <a:p>
            <a:pPr algn="l"/>
            <a:r>
              <a:rPr lang="en-US" sz="1100" dirty="0">
                <a:solidFill>
                  <a:srgbClr val="003E52"/>
                </a:solidFill>
                <a:latin typeface="Arial"/>
                <a:cs typeface="Arial"/>
              </a:rPr>
              <a:t>ACADEMIC SUPPORTS | SEPTEMBER 2019</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2848" y="-15706"/>
            <a:ext cx="1357565" cy="686683"/>
          </a:xfrm>
          <a:prstGeom prst="rect">
            <a:avLst/>
          </a:prstGeom>
        </p:spPr>
      </p:pic>
      <p:sp>
        <p:nvSpPr>
          <p:cNvPr id="10" name="Subtitle 2">
            <a:extLst>
              <a:ext uri="{FF2B5EF4-FFF2-40B4-BE49-F238E27FC236}">
                <a16:creationId xmlns:a16="http://schemas.microsoft.com/office/drawing/2014/main" id="{22D6CAD2-B46B-4AF0-B340-9849CB24EBBC}"/>
              </a:ext>
            </a:extLst>
          </p:cNvPr>
          <p:cNvSpPr txBox="1">
            <a:spLocks/>
          </p:cNvSpPr>
          <p:nvPr/>
        </p:nvSpPr>
        <p:spPr>
          <a:xfrm>
            <a:off x="376070" y="1676984"/>
            <a:ext cx="5575033" cy="17526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800" dirty="0">
                <a:solidFill>
                  <a:srgbClr val="FFFFFF"/>
                </a:solidFill>
                <a:latin typeface="Arial"/>
                <a:cs typeface="Arial"/>
              </a:rPr>
              <a:t>Academic Supports</a:t>
            </a:r>
          </a:p>
        </p:txBody>
      </p:sp>
      <p:sp>
        <p:nvSpPr>
          <p:cNvPr id="11" name="Title 1">
            <a:extLst>
              <a:ext uri="{FF2B5EF4-FFF2-40B4-BE49-F238E27FC236}">
                <a16:creationId xmlns:a16="http://schemas.microsoft.com/office/drawing/2014/main" id="{331D4D01-2C6A-4858-8F1E-472629C3C6FB}"/>
              </a:ext>
            </a:extLst>
          </p:cNvPr>
          <p:cNvSpPr txBox="1">
            <a:spLocks/>
          </p:cNvSpPr>
          <p:nvPr/>
        </p:nvSpPr>
        <p:spPr>
          <a:xfrm>
            <a:off x="376070" y="1378289"/>
            <a:ext cx="5253008" cy="472750"/>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3E52"/>
                </a:solidFill>
                <a:latin typeface="Arial"/>
                <a:cs typeface="Arial"/>
              </a:rPr>
              <a:t>Campus Resources:</a:t>
            </a:r>
          </a:p>
        </p:txBody>
      </p:sp>
      <p:sp>
        <p:nvSpPr>
          <p:cNvPr id="15" name="Subtitle 2">
            <a:extLst>
              <a:ext uri="{FF2B5EF4-FFF2-40B4-BE49-F238E27FC236}">
                <a16:creationId xmlns:a16="http://schemas.microsoft.com/office/drawing/2014/main" id="{A08CB036-4E2E-4181-8CA8-BC6122740C0C}"/>
              </a:ext>
            </a:extLst>
          </p:cNvPr>
          <p:cNvSpPr txBox="1">
            <a:spLocks/>
          </p:cNvSpPr>
          <p:nvPr/>
        </p:nvSpPr>
        <p:spPr>
          <a:xfrm>
            <a:off x="533103" y="3257154"/>
            <a:ext cx="5575033" cy="211648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solidFill>
                  <a:srgbClr val="FFFFFF"/>
                </a:solidFill>
                <a:latin typeface="Arial"/>
                <a:cs typeface="Arial"/>
              </a:rPr>
              <a:t>OM</a:t>
            </a:r>
            <a:r>
              <a:rPr lang="en-US" sz="1400" dirty="0">
                <a:solidFill>
                  <a:srgbClr val="003E52"/>
                </a:solidFill>
                <a:latin typeface="Arial"/>
                <a:cs typeface="Arial"/>
              </a:rPr>
              <a:t>		Old Main</a:t>
            </a:r>
          </a:p>
          <a:p>
            <a:pPr marL="0" indent="0">
              <a:buNone/>
            </a:pPr>
            <a:r>
              <a:rPr lang="en-US" sz="1400" dirty="0">
                <a:solidFill>
                  <a:srgbClr val="FFFFFF"/>
                </a:solidFill>
                <a:latin typeface="Arial"/>
                <a:cs typeface="Arial"/>
              </a:rPr>
              <a:t>IB</a:t>
            </a:r>
            <a:r>
              <a:rPr lang="en-US" sz="1400" dirty="0">
                <a:solidFill>
                  <a:srgbClr val="003E52"/>
                </a:solidFill>
                <a:latin typeface="Arial"/>
                <a:cs typeface="Arial"/>
              </a:rPr>
              <a:t>		International Building</a:t>
            </a:r>
          </a:p>
          <a:p>
            <a:pPr marL="0" indent="0">
              <a:buNone/>
            </a:pPr>
            <a:r>
              <a:rPr lang="en-US" sz="1400" dirty="0">
                <a:solidFill>
                  <a:srgbClr val="FFFFFF"/>
                </a:solidFill>
                <a:latin typeface="Arial"/>
                <a:cs typeface="Arial"/>
              </a:rPr>
              <a:t>S</a:t>
            </a:r>
            <a:r>
              <a:rPr lang="en-US" sz="1400" dirty="0">
                <a:solidFill>
                  <a:srgbClr val="003E52"/>
                </a:solidFill>
                <a:latin typeface="Arial"/>
                <a:cs typeface="Arial"/>
              </a:rPr>
              <a:t>		Science Building</a:t>
            </a:r>
          </a:p>
          <a:p>
            <a:pPr marL="0" indent="0">
              <a:buNone/>
            </a:pPr>
            <a:r>
              <a:rPr lang="en-US" sz="1400" dirty="0">
                <a:solidFill>
                  <a:srgbClr val="FFFFFF"/>
                </a:solidFill>
                <a:latin typeface="Arial"/>
                <a:cs typeface="Arial"/>
              </a:rPr>
              <a:t>HOL</a:t>
            </a:r>
            <a:r>
              <a:rPr lang="en-US" sz="1400" dirty="0">
                <a:solidFill>
                  <a:srgbClr val="003E52"/>
                </a:solidFill>
                <a:latin typeface="Arial"/>
                <a:cs typeface="Arial"/>
              </a:rPr>
              <a:t>		House of Learning</a:t>
            </a:r>
          </a:p>
          <a:p>
            <a:pPr marL="0" indent="0">
              <a:buNone/>
            </a:pPr>
            <a:r>
              <a:rPr lang="en-US" sz="1400" dirty="0">
                <a:solidFill>
                  <a:srgbClr val="FFFFFF"/>
                </a:solidFill>
                <a:latin typeface="Arial"/>
                <a:cs typeface="Arial"/>
              </a:rPr>
              <a:t>AE</a:t>
            </a:r>
            <a:r>
              <a:rPr lang="en-US" sz="1400" dirty="0">
                <a:solidFill>
                  <a:srgbClr val="003E52"/>
                </a:solidFill>
                <a:latin typeface="Arial"/>
                <a:cs typeface="Arial"/>
              </a:rPr>
              <a:t>		Arts &amp; Education Building</a:t>
            </a:r>
          </a:p>
          <a:p>
            <a:pPr marL="0" indent="0">
              <a:buNone/>
            </a:pPr>
            <a:r>
              <a:rPr lang="en-US" sz="1400" dirty="0">
                <a:solidFill>
                  <a:srgbClr val="FFFFFF"/>
                </a:solidFill>
                <a:latin typeface="Arial"/>
                <a:cs typeface="Arial"/>
              </a:rPr>
              <a:t>OL</a:t>
            </a:r>
            <a:r>
              <a:rPr lang="en-US" sz="1400" dirty="0">
                <a:solidFill>
                  <a:srgbClr val="003E52"/>
                </a:solidFill>
                <a:latin typeface="Arial"/>
                <a:cs typeface="Arial"/>
              </a:rPr>
              <a:t>		Open Learning</a:t>
            </a:r>
          </a:p>
          <a:p>
            <a:pPr marL="0" indent="0">
              <a:buNone/>
            </a:pPr>
            <a:r>
              <a:rPr lang="en-US" sz="1400" dirty="0">
                <a:solidFill>
                  <a:srgbClr val="FFFFFF"/>
                </a:solidFill>
                <a:latin typeface="Arial"/>
                <a:cs typeface="Arial"/>
              </a:rPr>
              <a:t>TRUSU</a:t>
            </a:r>
            <a:r>
              <a:rPr lang="en-US" sz="1400" dirty="0">
                <a:solidFill>
                  <a:srgbClr val="003E52"/>
                </a:solidFill>
                <a:latin typeface="Arial"/>
                <a:cs typeface="Arial"/>
              </a:rPr>
              <a:t>	Thompson Rivers University Student’s Union</a:t>
            </a:r>
            <a:endParaRPr lang="en-US" sz="1400" dirty="0">
              <a:solidFill>
                <a:srgbClr val="FFFFFF"/>
              </a:solidFill>
              <a:latin typeface="Arial"/>
              <a:cs typeface="Arial"/>
            </a:endParaRPr>
          </a:p>
        </p:txBody>
      </p:sp>
    </p:spTree>
    <p:extLst>
      <p:ext uri="{BB962C8B-B14F-4D97-AF65-F5344CB8AC3E}">
        <p14:creationId xmlns:p14="http://schemas.microsoft.com/office/powerpoint/2010/main" val="170484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E52"/>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24587"/>
            <a:ext cx="1357565" cy="686683"/>
          </a:xfrm>
          <a:prstGeom prst="rect">
            <a:avLst/>
          </a:prstGeom>
        </p:spPr>
      </p:pic>
      <p:sp>
        <p:nvSpPr>
          <p:cNvPr id="9" name="Footer Placeholder 6"/>
          <p:cNvSpPr>
            <a:spLocks noGrp="1"/>
          </p:cNvSpPr>
          <p:nvPr>
            <p:ph type="ftr" sz="quarter" idx="11"/>
          </p:nvPr>
        </p:nvSpPr>
        <p:spPr>
          <a:xfrm>
            <a:off x="457200" y="6356350"/>
            <a:ext cx="5664200" cy="365125"/>
          </a:xfrm>
        </p:spPr>
        <p:txBody>
          <a:bodyPr/>
          <a:lstStyle/>
          <a:p>
            <a:pPr algn="l"/>
            <a:r>
              <a:rPr lang="en-US" sz="1100" dirty="0">
                <a:solidFill>
                  <a:schemeClr val="bg1"/>
                </a:solidFill>
                <a:latin typeface="Arial"/>
                <a:cs typeface="Arial"/>
              </a:rPr>
              <a:t>ACADEMIC SUPPORTS | SEPTEMBER 2019</a:t>
            </a:r>
          </a:p>
        </p:txBody>
      </p:sp>
      <p:sp>
        <p:nvSpPr>
          <p:cNvPr id="14" name="TextBox 13">
            <a:extLst>
              <a:ext uri="{FF2B5EF4-FFF2-40B4-BE49-F238E27FC236}">
                <a16:creationId xmlns:a16="http://schemas.microsoft.com/office/drawing/2014/main" id="{B8B825E6-4ACC-41DB-8822-4DA9CDDA2763}"/>
              </a:ext>
            </a:extLst>
          </p:cNvPr>
          <p:cNvSpPr txBox="1"/>
          <p:nvPr/>
        </p:nvSpPr>
        <p:spPr>
          <a:xfrm>
            <a:off x="4873710" y="1111950"/>
            <a:ext cx="3467207"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a:r>
              <a:rPr lang="en-US" sz="1600" b="1" dirty="0">
                <a:solidFill>
                  <a:srgbClr val="65CBC9"/>
                </a:solidFill>
                <a:latin typeface="Arial" panose="020B0604020202020204" pitchFamily="34" charset="0"/>
                <a:cs typeface="Arial" panose="020B0604020202020204" pitchFamily="34" charset="0"/>
              </a:rPr>
              <a:t>TRU Library</a:t>
            </a:r>
          </a:p>
          <a:p>
            <a:pPr algn="l"/>
            <a:r>
              <a:rPr lang="en-US" sz="1200" dirty="0">
                <a:solidFill>
                  <a:srgbClr val="FFFFFF"/>
                </a:solidFill>
                <a:latin typeface="Arial" panose="020B0604020202020204" pitchFamily="34" charset="0"/>
                <a:cs typeface="Arial" panose="020B0604020202020204" pitchFamily="34" charset="0"/>
              </a:rPr>
              <a:t>250-828-5306</a:t>
            </a:r>
          </a:p>
          <a:p>
            <a:pPr algn="l"/>
            <a:r>
              <a:rPr lang="en-US" sz="1200" dirty="0">
                <a:solidFill>
                  <a:srgbClr val="FFFFFF"/>
                </a:solidFill>
                <a:latin typeface="Arial" panose="020B0604020202020204" pitchFamily="34" charset="0"/>
                <a:cs typeface="Arial" panose="020B0604020202020204" pitchFamily="34" charset="0"/>
              </a:rPr>
              <a:t>tru.ca/library</a:t>
            </a:r>
          </a:p>
          <a:p>
            <a:pPr algn="l"/>
            <a:r>
              <a:rPr lang="en-US" sz="1200" dirty="0">
                <a:solidFill>
                  <a:srgbClr val="65CBC9"/>
                </a:solidFill>
                <a:latin typeface="Arial" panose="020B0604020202020204" pitchFamily="34" charset="0"/>
                <a:cs typeface="Arial" panose="020B0604020202020204" pitchFamily="34" charset="0"/>
              </a:rPr>
              <a:t>Get research help, attend workshops, and access study space at one of three TRU Libraries.</a:t>
            </a:r>
          </a:p>
          <a:p>
            <a:pPr algn="l"/>
            <a:endParaRPr lang="en-US" sz="1200" dirty="0">
              <a:solidFill>
                <a:srgbClr val="65CBC9"/>
              </a:solidFill>
              <a:latin typeface="Arial" panose="020B0604020202020204" pitchFamily="34" charset="0"/>
              <a:cs typeface="Arial" panose="020B0604020202020204" pitchFamily="34" charset="0"/>
            </a:endParaRPr>
          </a:p>
          <a:p>
            <a:pPr algn="l"/>
            <a:endParaRPr lang="en-US" sz="1800" b="1" dirty="0">
              <a:solidFill>
                <a:srgbClr val="000000"/>
              </a:solidFill>
              <a:latin typeface="Arial" panose="020B0604020202020204" pitchFamily="34" charset="0"/>
              <a:cs typeface="Arial" panose="020B0604020202020204" pitchFamily="34" charset="0"/>
            </a:endParaRPr>
          </a:p>
          <a:p>
            <a:pPr algn="l"/>
            <a:r>
              <a:rPr lang="en-US" sz="1600" b="1" dirty="0">
                <a:solidFill>
                  <a:srgbClr val="65CBC9"/>
                </a:solidFill>
                <a:latin typeface="Arial" panose="020B0604020202020204" pitchFamily="34" charset="0"/>
                <a:cs typeface="Arial" panose="020B0604020202020204" pitchFamily="34" charset="0"/>
              </a:rPr>
              <a:t>Orientation and Transition </a:t>
            </a:r>
          </a:p>
          <a:p>
            <a:pPr algn="l"/>
            <a:r>
              <a:rPr lang="en-US" sz="1200" dirty="0">
                <a:solidFill>
                  <a:srgbClr val="FFFFFF"/>
                </a:solidFill>
                <a:latin typeface="Arial" panose="020B0604020202020204" pitchFamily="34" charset="0"/>
                <a:cs typeface="Arial" panose="020B0604020202020204" pitchFamily="34" charset="0"/>
              </a:rPr>
              <a:t>OM 1486</a:t>
            </a:r>
          </a:p>
          <a:p>
            <a:pPr algn="l"/>
            <a:r>
              <a:rPr lang="en-US" sz="1200" dirty="0">
                <a:solidFill>
                  <a:srgbClr val="FFFFFF"/>
                </a:solidFill>
                <a:latin typeface="Arial" panose="020B0604020202020204" pitchFamily="34" charset="0"/>
                <a:cs typeface="Arial" panose="020B0604020202020204" pitchFamily="34" charset="0"/>
              </a:rPr>
              <a:t>250-371-5942</a:t>
            </a:r>
          </a:p>
          <a:p>
            <a:pPr algn="l"/>
            <a:r>
              <a:rPr lang="en-US" sz="1200" dirty="0">
                <a:solidFill>
                  <a:srgbClr val="65CBC9"/>
                </a:solidFill>
                <a:latin typeface="Arial" panose="020B0604020202020204" pitchFamily="34" charset="0"/>
                <a:cs typeface="Arial" panose="020B0604020202020204" pitchFamily="34" charset="0"/>
              </a:rPr>
              <a:t>Participate in monthly Study Skills Café workshops and meet with peer mentors for support.</a:t>
            </a:r>
          </a:p>
          <a:p>
            <a:pPr algn="l"/>
            <a:endParaRPr lang="en-US" sz="1200" dirty="0">
              <a:solidFill>
                <a:srgbClr val="65CBC9"/>
              </a:solidFill>
              <a:latin typeface="Arial" panose="020B0604020202020204" pitchFamily="34" charset="0"/>
              <a:cs typeface="Arial" panose="020B0604020202020204" pitchFamily="34" charset="0"/>
            </a:endParaRPr>
          </a:p>
          <a:p>
            <a:pPr algn="l"/>
            <a:r>
              <a:rPr lang="en-US" sz="1800" dirty="0">
                <a:solidFill>
                  <a:srgbClr val="000000"/>
                </a:solidFill>
                <a:latin typeface="Arial" panose="020B0604020202020204" pitchFamily="34" charset="0"/>
                <a:cs typeface="Arial" panose="020B0604020202020204" pitchFamily="34" charset="0"/>
              </a:rPr>
              <a:t>  </a:t>
            </a:r>
          </a:p>
          <a:p>
            <a:pPr algn="l"/>
            <a:r>
              <a:rPr lang="en-US" sz="1600" b="1" dirty="0">
                <a:solidFill>
                  <a:srgbClr val="65CBC9"/>
                </a:solidFill>
                <a:latin typeface="Arial" panose="020B0604020202020204" pitchFamily="34" charset="0"/>
                <a:cs typeface="Arial" panose="020B0604020202020204" pitchFamily="34" charset="0"/>
              </a:rPr>
              <a:t>Pack </a:t>
            </a:r>
            <a:r>
              <a:rPr lang="en-US" sz="1600" b="1" dirty="0" err="1">
                <a:solidFill>
                  <a:srgbClr val="65CBC9"/>
                </a:solidFill>
                <a:latin typeface="Arial" panose="020B0604020202020204" pitchFamily="34" charset="0"/>
                <a:cs typeface="Arial" panose="020B0604020202020204" pitchFamily="34" charset="0"/>
              </a:rPr>
              <a:t>ACademic</a:t>
            </a:r>
            <a:r>
              <a:rPr lang="en-US" sz="1600" b="1" dirty="0">
                <a:solidFill>
                  <a:srgbClr val="65CBC9"/>
                </a:solidFill>
                <a:latin typeface="Arial" panose="020B0604020202020204" pitchFamily="34" charset="0"/>
                <a:cs typeface="Arial" panose="020B0604020202020204" pitchFamily="34" charset="0"/>
              </a:rPr>
              <a:t> Edge (PACE)</a:t>
            </a:r>
          </a:p>
          <a:p>
            <a:pPr algn="l"/>
            <a:r>
              <a:rPr lang="en-US" sz="1200" dirty="0">
                <a:solidFill>
                  <a:srgbClr val="FFFFFF"/>
                </a:solidFill>
                <a:latin typeface="Arial" panose="020B0604020202020204" pitchFamily="34" charset="0"/>
                <a:cs typeface="Arial" panose="020B0604020202020204" pitchFamily="34" charset="0"/>
              </a:rPr>
              <a:t>OM 1244</a:t>
            </a:r>
          </a:p>
          <a:p>
            <a:pPr algn="l"/>
            <a:r>
              <a:rPr lang="en-US" sz="1200" dirty="0">
                <a:solidFill>
                  <a:srgbClr val="FFFFFF"/>
                </a:solidFill>
                <a:latin typeface="Arial" panose="020B0604020202020204" pitchFamily="34" charset="0"/>
                <a:cs typeface="Arial" panose="020B0604020202020204" pitchFamily="34" charset="0"/>
              </a:rPr>
              <a:t>250-852-6255</a:t>
            </a:r>
          </a:p>
          <a:p>
            <a:pPr algn="l"/>
            <a:r>
              <a:rPr lang="en-US" sz="1200" dirty="0">
                <a:solidFill>
                  <a:srgbClr val="FFFFFF"/>
                </a:solidFill>
                <a:latin typeface="Arial" panose="020B0604020202020204" pitchFamily="34" charset="0"/>
                <a:cs typeface="Arial" panose="020B0604020202020204" pitchFamily="34" charset="0"/>
              </a:rPr>
              <a:t>tru.ca/pace</a:t>
            </a:r>
          </a:p>
          <a:p>
            <a:pPr algn="l"/>
            <a:r>
              <a:rPr lang="en-US" sz="1200" dirty="0">
                <a:solidFill>
                  <a:srgbClr val="65CBC9"/>
                </a:solidFill>
                <a:latin typeface="Arial" panose="020B0604020202020204" pitchFamily="34" charset="0"/>
                <a:cs typeface="Arial" panose="020B0604020202020204" pitchFamily="34" charset="0"/>
              </a:rPr>
              <a:t>Pack </a:t>
            </a:r>
            <a:r>
              <a:rPr lang="en-US" sz="1200" dirty="0" err="1">
                <a:solidFill>
                  <a:srgbClr val="65CBC9"/>
                </a:solidFill>
                <a:latin typeface="Arial" panose="020B0604020202020204" pitchFamily="34" charset="0"/>
                <a:cs typeface="Arial" panose="020B0604020202020204" pitchFamily="34" charset="0"/>
              </a:rPr>
              <a:t>ACademic</a:t>
            </a:r>
            <a:r>
              <a:rPr lang="en-US" sz="1200" dirty="0">
                <a:solidFill>
                  <a:srgbClr val="65CBC9"/>
                </a:solidFill>
                <a:latin typeface="Arial" panose="020B0604020202020204" pitchFamily="34" charset="0"/>
                <a:cs typeface="Arial" panose="020B0604020202020204" pitchFamily="34" charset="0"/>
              </a:rPr>
              <a:t> Edge provides TRU </a:t>
            </a:r>
            <a:r>
              <a:rPr lang="en-US" sz="1200" dirty="0" err="1">
                <a:solidFill>
                  <a:srgbClr val="65CBC9"/>
                </a:solidFill>
                <a:latin typeface="Arial" panose="020B0604020202020204" pitchFamily="34" charset="0"/>
                <a:cs typeface="Arial" panose="020B0604020202020204" pitchFamily="34" charset="0"/>
              </a:rPr>
              <a:t>WolfPack</a:t>
            </a:r>
            <a:r>
              <a:rPr lang="en-US" sz="1200" dirty="0">
                <a:solidFill>
                  <a:srgbClr val="65CBC9"/>
                </a:solidFill>
                <a:latin typeface="Arial" panose="020B0604020202020204" pitchFamily="34" charset="0"/>
                <a:cs typeface="Arial" panose="020B0604020202020204" pitchFamily="34" charset="0"/>
              </a:rPr>
              <a:t> athletes with a weekly study hall and additional support in achieving academic goals. </a:t>
            </a:r>
          </a:p>
        </p:txBody>
      </p:sp>
      <p:sp>
        <p:nvSpPr>
          <p:cNvPr id="15" name="TextBox 14">
            <a:extLst>
              <a:ext uri="{FF2B5EF4-FFF2-40B4-BE49-F238E27FC236}">
                <a16:creationId xmlns:a16="http://schemas.microsoft.com/office/drawing/2014/main" id="{452BA573-07CA-4CE4-AA35-F7F22D1A16C8}"/>
              </a:ext>
            </a:extLst>
          </p:cNvPr>
          <p:cNvSpPr txBox="1"/>
          <p:nvPr/>
        </p:nvSpPr>
        <p:spPr>
          <a:xfrm>
            <a:off x="993919" y="1111950"/>
            <a:ext cx="3673497" cy="48423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1600" b="1" dirty="0">
                <a:solidFill>
                  <a:srgbClr val="65CBC9"/>
                </a:solidFill>
                <a:latin typeface="Arial" panose="020B0604020202020204" pitchFamily="34" charset="0"/>
                <a:cs typeface="Arial" panose="020B0604020202020204" pitchFamily="34" charset="0"/>
              </a:rPr>
              <a:t>Academic Advising </a:t>
            </a:r>
          </a:p>
          <a:p>
            <a:r>
              <a:rPr lang="en-US" sz="1200" dirty="0">
                <a:solidFill>
                  <a:srgbClr val="FFFFFF"/>
                </a:solidFill>
                <a:latin typeface="Arial" panose="020B0604020202020204" pitchFamily="34" charset="0"/>
                <a:cs typeface="Arial" panose="020B0604020202020204" pitchFamily="34" charset="0"/>
              </a:rPr>
              <a:t>OM 1100</a:t>
            </a:r>
          </a:p>
          <a:p>
            <a:r>
              <a:rPr lang="en-US" sz="1200" dirty="0">
                <a:solidFill>
                  <a:srgbClr val="FFFFFF"/>
                </a:solidFill>
                <a:latin typeface="Arial" panose="020B0604020202020204" pitchFamily="34" charset="0"/>
                <a:cs typeface="Arial" panose="020B0604020202020204" pitchFamily="34" charset="0"/>
              </a:rPr>
              <a:t>250-828-5075 </a:t>
            </a:r>
          </a:p>
          <a:p>
            <a:r>
              <a:rPr lang="en-US" sz="1200" dirty="0">
                <a:solidFill>
                  <a:srgbClr val="65CBC9"/>
                </a:solidFill>
                <a:latin typeface="Arial" panose="020B0604020202020204" pitchFamily="34" charset="0"/>
                <a:cs typeface="Arial" panose="020B0604020202020204" pitchFamily="34" charset="0"/>
              </a:rPr>
              <a:t>Get answers about your program, learn about registration, course planning, and more! </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r>
              <a:rPr lang="en-US" sz="1600" b="1" dirty="0">
                <a:solidFill>
                  <a:srgbClr val="65CBC9"/>
                </a:solidFill>
                <a:latin typeface="Arial" panose="020B0604020202020204" pitchFamily="34" charset="0"/>
                <a:cs typeface="Arial" panose="020B0604020202020204" pitchFamily="34" charset="0"/>
              </a:rPr>
              <a:t>Accessibility Services</a:t>
            </a:r>
          </a:p>
          <a:p>
            <a:r>
              <a:rPr lang="en-US" sz="1200" dirty="0">
                <a:solidFill>
                  <a:srgbClr val="FFFFFF"/>
                </a:solidFill>
                <a:latin typeface="Arial" panose="020B0604020202020204" pitchFamily="34" charset="0"/>
                <a:cs typeface="Arial" panose="020B0604020202020204" pitchFamily="34" charset="0"/>
              </a:rPr>
              <a:t>OM 1631</a:t>
            </a:r>
          </a:p>
          <a:p>
            <a:r>
              <a:rPr lang="en-US" sz="1200" dirty="0">
                <a:solidFill>
                  <a:srgbClr val="FFFFFF"/>
                </a:solidFill>
                <a:latin typeface="Arial" panose="020B0604020202020204" pitchFamily="34" charset="0"/>
                <a:cs typeface="Arial" panose="020B0604020202020204" pitchFamily="34" charset="0"/>
              </a:rPr>
              <a:t>250-828-5023</a:t>
            </a:r>
          </a:p>
          <a:p>
            <a:r>
              <a:rPr lang="en-US" sz="1200" dirty="0">
                <a:solidFill>
                  <a:srgbClr val="65CBC9"/>
                </a:solidFill>
                <a:latin typeface="Arial" panose="020B0604020202020204" pitchFamily="34" charset="0"/>
                <a:cs typeface="Arial" panose="020B0604020202020204" pitchFamily="34" charset="0"/>
              </a:rPr>
              <a:t>If you are living with a health condition, you can gain equal access to learning through accommodations.</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r>
              <a:rPr lang="en-US" sz="1600" b="1" dirty="0">
                <a:solidFill>
                  <a:srgbClr val="65CBC9"/>
                </a:solidFill>
                <a:latin typeface="Arial" panose="020B0604020202020204" pitchFamily="34" charset="0"/>
                <a:cs typeface="Arial" panose="020B0604020202020204" pitchFamily="34" charset="0"/>
              </a:rPr>
              <a:t>Learning Strategist – Transitional Support</a:t>
            </a:r>
          </a:p>
          <a:p>
            <a:r>
              <a:rPr lang="en-US" sz="1200" dirty="0">
                <a:solidFill>
                  <a:srgbClr val="FFFFFF"/>
                </a:solidFill>
                <a:latin typeface="Arial" panose="020B0604020202020204" pitchFamily="34" charset="0"/>
                <a:cs typeface="Arial" panose="020B0604020202020204" pitchFamily="34" charset="0"/>
              </a:rPr>
              <a:t>OM 1244</a:t>
            </a:r>
          </a:p>
          <a:p>
            <a:r>
              <a:rPr lang="en-US" sz="1200" dirty="0">
                <a:solidFill>
                  <a:srgbClr val="FFFFFF"/>
                </a:solidFill>
                <a:latin typeface="Arial" panose="020B0604020202020204" pitchFamily="34" charset="0"/>
                <a:cs typeface="Arial" panose="020B0604020202020204" pitchFamily="34" charset="0"/>
              </a:rPr>
              <a:t>250-852-6255</a:t>
            </a:r>
          </a:p>
          <a:p>
            <a:r>
              <a:rPr lang="en-US" sz="1200" dirty="0">
                <a:solidFill>
                  <a:srgbClr val="65CBC9"/>
                </a:solidFill>
                <a:latin typeface="Arial" panose="020B0604020202020204" pitchFamily="34" charset="0"/>
                <a:cs typeface="Arial" panose="020B0604020202020204" pitchFamily="34" charset="0"/>
              </a:rPr>
              <a:t>Contact the learning strategist with questions or concerns about your academic progress and to learn more about campus resource supports that are available from orientation through graduation. </a:t>
            </a:r>
          </a:p>
        </p:txBody>
      </p:sp>
    </p:spTree>
    <p:extLst>
      <p:ext uri="{BB962C8B-B14F-4D97-AF65-F5344CB8AC3E}">
        <p14:creationId xmlns:p14="http://schemas.microsoft.com/office/powerpoint/2010/main" val="92232375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E52"/>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24587"/>
            <a:ext cx="1357565" cy="686683"/>
          </a:xfrm>
          <a:prstGeom prst="rect">
            <a:avLst/>
          </a:prstGeom>
        </p:spPr>
      </p:pic>
      <p:sp>
        <p:nvSpPr>
          <p:cNvPr id="9" name="Footer Placeholder 6"/>
          <p:cNvSpPr>
            <a:spLocks noGrp="1"/>
          </p:cNvSpPr>
          <p:nvPr>
            <p:ph type="ftr" sz="quarter" idx="11"/>
          </p:nvPr>
        </p:nvSpPr>
        <p:spPr>
          <a:xfrm>
            <a:off x="457200" y="6356350"/>
            <a:ext cx="5664200" cy="365125"/>
          </a:xfrm>
        </p:spPr>
        <p:txBody>
          <a:bodyPr/>
          <a:lstStyle/>
          <a:p>
            <a:pPr algn="l"/>
            <a:r>
              <a:rPr lang="en-US" sz="1100" dirty="0">
                <a:solidFill>
                  <a:schemeClr val="bg1"/>
                </a:solidFill>
                <a:latin typeface="Arial"/>
                <a:cs typeface="Arial"/>
              </a:rPr>
              <a:t>ACADEMIC SUPPORTS | SEPTEMBER 2019</a:t>
            </a:r>
          </a:p>
        </p:txBody>
      </p:sp>
      <p:sp>
        <p:nvSpPr>
          <p:cNvPr id="4" name="TextBox 3">
            <a:extLst>
              <a:ext uri="{FF2B5EF4-FFF2-40B4-BE49-F238E27FC236}">
                <a16:creationId xmlns:a16="http://schemas.microsoft.com/office/drawing/2014/main" id="{79E25EFC-153B-47F8-943B-FE532DC01444}"/>
              </a:ext>
            </a:extLst>
          </p:cNvPr>
          <p:cNvSpPr txBox="1"/>
          <p:nvPr/>
        </p:nvSpPr>
        <p:spPr>
          <a:xfrm>
            <a:off x="994247" y="1007823"/>
            <a:ext cx="3577753" cy="50270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1600" b="1" dirty="0">
                <a:solidFill>
                  <a:srgbClr val="65CBC9"/>
                </a:solidFill>
                <a:latin typeface="Arial" panose="020B0604020202020204" pitchFamily="34" charset="0"/>
                <a:cs typeface="Arial" panose="020B0604020202020204" pitchFamily="34" charset="0"/>
              </a:rPr>
              <a:t>UPREP Support Centre</a:t>
            </a:r>
          </a:p>
          <a:p>
            <a:r>
              <a:rPr lang="en-US" sz="1200" dirty="0">
                <a:solidFill>
                  <a:srgbClr val="FFFFFF"/>
                </a:solidFill>
                <a:latin typeface="Arial" panose="020B0604020202020204" pitchFamily="34" charset="0"/>
                <a:cs typeface="Arial" panose="020B0604020202020204" pitchFamily="34" charset="0"/>
              </a:rPr>
              <a:t>OM 2674</a:t>
            </a:r>
          </a:p>
          <a:p>
            <a:r>
              <a:rPr lang="en-US" sz="1200" dirty="0">
                <a:solidFill>
                  <a:srgbClr val="FFFFFF"/>
                </a:solidFill>
                <a:latin typeface="Arial" panose="020B0604020202020204" pitchFamily="34" charset="0"/>
                <a:cs typeface="Arial" panose="020B0604020202020204" pitchFamily="34" charset="0"/>
              </a:rPr>
              <a:t>250-828-5689</a:t>
            </a:r>
          </a:p>
          <a:p>
            <a:r>
              <a:rPr lang="en-US" sz="1200" dirty="0">
                <a:solidFill>
                  <a:srgbClr val="65CBC9"/>
                </a:solidFill>
                <a:latin typeface="Arial" panose="020B0604020202020204" pitchFamily="34" charset="0"/>
                <a:cs typeface="Arial" panose="020B0604020202020204" pitchFamily="34" charset="0"/>
              </a:rPr>
              <a:t>University and Employment Preparation; complete a course to meet requirements for a TRU program. Get feedback on your writing skills and advice about your assignments. Book an appointment today! </a:t>
            </a:r>
            <a:endParaRPr lang="en-US" sz="1600" b="1" dirty="0">
              <a:solidFill>
                <a:srgbClr val="65CBC9"/>
              </a:solidFill>
              <a:latin typeface="Arial" panose="020B0604020202020204" pitchFamily="34" charset="0"/>
              <a:cs typeface="Arial" panose="020B0604020202020204" pitchFamily="34" charset="0"/>
            </a:endParaRPr>
          </a:p>
          <a:p>
            <a:endParaRPr lang="en-US" sz="1600" b="1" dirty="0">
              <a:solidFill>
                <a:srgbClr val="65CBC9"/>
              </a:solidFill>
              <a:latin typeface="Arial" panose="020B0604020202020204" pitchFamily="34" charset="0"/>
              <a:cs typeface="Arial" panose="020B0604020202020204" pitchFamily="34" charset="0"/>
            </a:endParaRPr>
          </a:p>
          <a:p>
            <a:endParaRPr lang="en-US" sz="1600" b="1" dirty="0">
              <a:solidFill>
                <a:srgbClr val="65CBC9"/>
              </a:solidFill>
              <a:latin typeface="Arial" panose="020B0604020202020204" pitchFamily="34" charset="0"/>
              <a:cs typeface="Arial" panose="020B0604020202020204" pitchFamily="34" charset="0"/>
            </a:endParaRPr>
          </a:p>
          <a:p>
            <a:r>
              <a:rPr lang="en-US" sz="1600" b="1" dirty="0">
                <a:solidFill>
                  <a:srgbClr val="65CBC9"/>
                </a:solidFill>
                <a:latin typeface="Arial" panose="020B0604020202020204" pitchFamily="34" charset="0"/>
                <a:cs typeface="Arial" panose="020B0604020202020204" pitchFamily="34" charset="0"/>
              </a:rPr>
              <a:t>Computer Science Club Support Lab</a:t>
            </a:r>
          </a:p>
          <a:p>
            <a:r>
              <a:rPr lang="en-US" sz="1200" dirty="0">
                <a:solidFill>
                  <a:srgbClr val="FFFFFF"/>
                </a:solidFill>
                <a:latin typeface="Arial" panose="020B0604020202020204" pitchFamily="34" charset="0"/>
                <a:cs typeface="Arial" panose="020B0604020202020204" pitchFamily="34" charset="0"/>
              </a:rPr>
              <a:t>trucsclub.ca/support</a:t>
            </a:r>
          </a:p>
          <a:p>
            <a:r>
              <a:rPr lang="en-US" sz="1200" dirty="0">
                <a:solidFill>
                  <a:srgbClr val="65CBC9"/>
                </a:solidFill>
                <a:latin typeface="Arial" panose="020B0604020202020204" pitchFamily="34" charset="0"/>
                <a:cs typeface="Arial" panose="020B0604020202020204" pitchFamily="34" charset="0"/>
              </a:rPr>
              <a:t>The Comp-Sci support lab helps students needing some extra guidance in lower level COMP classes. View their schedule online. </a:t>
            </a:r>
          </a:p>
          <a:p>
            <a:endParaRPr lang="en-US" sz="1600" b="1" dirty="0">
              <a:solidFill>
                <a:srgbClr val="65CBC9"/>
              </a:solidFill>
              <a:latin typeface="Arial" panose="020B0604020202020204" pitchFamily="34" charset="0"/>
              <a:cs typeface="Arial" panose="020B0604020202020204" pitchFamily="34" charset="0"/>
            </a:endParaRPr>
          </a:p>
          <a:p>
            <a:endParaRPr lang="en-US" sz="1600" b="1" dirty="0">
              <a:solidFill>
                <a:srgbClr val="65CBC9"/>
              </a:solidFill>
              <a:latin typeface="Arial" panose="020B0604020202020204" pitchFamily="34" charset="0"/>
              <a:cs typeface="Arial" panose="020B0604020202020204" pitchFamily="34" charset="0"/>
            </a:endParaRPr>
          </a:p>
          <a:p>
            <a:r>
              <a:rPr lang="en-US" sz="1600" b="1" dirty="0">
                <a:solidFill>
                  <a:srgbClr val="65CBC9"/>
                </a:solidFill>
                <a:latin typeface="Arial" panose="020B0604020202020204" pitchFamily="34" charset="0"/>
                <a:cs typeface="Arial" panose="020B0604020202020204" pitchFamily="34" charset="0"/>
              </a:rPr>
              <a:t>Writing Centre</a:t>
            </a:r>
          </a:p>
          <a:p>
            <a:r>
              <a:rPr lang="en-US" sz="1200" dirty="0">
                <a:solidFill>
                  <a:srgbClr val="FFFFFF"/>
                </a:solidFill>
                <a:latin typeface="Arial" panose="020B0604020202020204" pitchFamily="34" charset="0"/>
                <a:cs typeface="Arial" panose="020B0604020202020204" pitchFamily="34" charset="0"/>
              </a:rPr>
              <a:t>OM 2674</a:t>
            </a:r>
          </a:p>
          <a:p>
            <a:r>
              <a:rPr lang="en-US" sz="1200" dirty="0">
                <a:solidFill>
                  <a:srgbClr val="FFFFFF"/>
                </a:solidFill>
                <a:latin typeface="Arial" panose="020B0604020202020204" pitchFamily="34" charset="0"/>
                <a:cs typeface="Arial" panose="020B0604020202020204" pitchFamily="34" charset="0"/>
              </a:rPr>
              <a:t>250-828-5689</a:t>
            </a:r>
          </a:p>
          <a:p>
            <a:r>
              <a:rPr lang="en-US" sz="1200" dirty="0">
                <a:solidFill>
                  <a:srgbClr val="65CBC9"/>
                </a:solidFill>
                <a:latin typeface="Arial" panose="020B0604020202020204" pitchFamily="34" charset="0"/>
                <a:cs typeface="Arial" panose="020B0604020202020204" pitchFamily="34" charset="0"/>
              </a:rPr>
              <a:t>Get feedback on your writing skills and advice about your assignments. Book an appointment today! </a:t>
            </a:r>
          </a:p>
        </p:txBody>
      </p:sp>
      <p:sp>
        <p:nvSpPr>
          <p:cNvPr id="5" name="TextBox 4">
            <a:extLst>
              <a:ext uri="{FF2B5EF4-FFF2-40B4-BE49-F238E27FC236}">
                <a16:creationId xmlns:a16="http://schemas.microsoft.com/office/drawing/2014/main" id="{465AC6F2-E243-473B-A7A3-C811047CAEF8}"/>
              </a:ext>
            </a:extLst>
          </p:cNvPr>
          <p:cNvSpPr txBox="1"/>
          <p:nvPr/>
        </p:nvSpPr>
        <p:spPr>
          <a:xfrm>
            <a:off x="4798942" y="1007824"/>
            <a:ext cx="3200070" cy="48423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1600" b="1" dirty="0">
                <a:solidFill>
                  <a:srgbClr val="65CBC9"/>
                </a:solidFill>
                <a:latin typeface="Arial" panose="020B0604020202020204" pitchFamily="34" charset="0"/>
                <a:cs typeface="Arial" panose="020B0604020202020204" pitchFamily="34" charset="0"/>
              </a:rPr>
              <a:t>School of Business &amp; Economics (SOBE) Help Centre</a:t>
            </a:r>
          </a:p>
          <a:p>
            <a:r>
              <a:rPr lang="en-US" sz="1200" dirty="0">
                <a:solidFill>
                  <a:srgbClr val="FFFFFF"/>
                </a:solidFill>
                <a:latin typeface="Arial" panose="020B0604020202020204" pitchFamily="34" charset="0"/>
                <a:cs typeface="Arial" panose="020B0604020202020204" pitchFamily="34" charset="0"/>
              </a:rPr>
              <a:t>IB 2004</a:t>
            </a:r>
          </a:p>
          <a:p>
            <a:r>
              <a:rPr lang="en-US" sz="1200" dirty="0">
                <a:solidFill>
                  <a:srgbClr val="FFFFFF"/>
                </a:solidFill>
                <a:latin typeface="Arial" panose="020B0604020202020204" pitchFamily="34" charset="0"/>
                <a:cs typeface="Arial" panose="020B0604020202020204" pitchFamily="34" charset="0"/>
              </a:rPr>
              <a:t>tru.ca/business/students</a:t>
            </a:r>
          </a:p>
          <a:p>
            <a:r>
              <a:rPr lang="en-US" sz="1200" dirty="0">
                <a:solidFill>
                  <a:srgbClr val="65CBC9"/>
                </a:solidFill>
                <a:latin typeface="Arial" panose="020B0604020202020204" pitchFamily="34" charset="0"/>
                <a:cs typeface="Arial" panose="020B0604020202020204" pitchFamily="34" charset="0"/>
              </a:rPr>
              <a:t>Access Accounting and Economics support from Faculty in a relaxed and informal environment. View their schedule online. </a:t>
            </a:r>
          </a:p>
          <a:p>
            <a:endParaRPr lang="en-US" sz="1600" b="1" dirty="0">
              <a:solidFill>
                <a:srgbClr val="65CBC9"/>
              </a:solidFill>
              <a:latin typeface="Arial" panose="020B0604020202020204" pitchFamily="34" charset="0"/>
              <a:cs typeface="Arial" panose="020B0604020202020204" pitchFamily="34" charset="0"/>
            </a:endParaRPr>
          </a:p>
          <a:p>
            <a:endParaRPr lang="en-US" sz="1600" b="1" dirty="0">
              <a:solidFill>
                <a:srgbClr val="65CBC9"/>
              </a:solidFill>
              <a:latin typeface="Arial" panose="020B0604020202020204" pitchFamily="34" charset="0"/>
              <a:cs typeface="Arial" panose="020B0604020202020204" pitchFamily="34" charset="0"/>
            </a:endParaRPr>
          </a:p>
          <a:p>
            <a:r>
              <a:rPr lang="en-US" sz="1600" b="1" dirty="0">
                <a:solidFill>
                  <a:srgbClr val="65CBC9"/>
                </a:solidFill>
                <a:latin typeface="Arial" panose="020B0604020202020204" pitchFamily="34" charset="0"/>
                <a:cs typeface="Arial" panose="020B0604020202020204" pitchFamily="34" charset="0"/>
              </a:rPr>
              <a:t>Supplemental Learning</a:t>
            </a:r>
          </a:p>
          <a:p>
            <a:r>
              <a:rPr lang="en-US" sz="1200" dirty="0">
                <a:solidFill>
                  <a:srgbClr val="FFFFFF"/>
                </a:solidFill>
                <a:latin typeface="Arial" panose="020B0604020202020204" pitchFamily="34" charset="0"/>
                <a:cs typeface="Arial" panose="020B0604020202020204" pitchFamily="34" charset="0"/>
              </a:rPr>
              <a:t>OM 2699</a:t>
            </a:r>
          </a:p>
          <a:p>
            <a:r>
              <a:rPr lang="en-US" sz="1200" dirty="0">
                <a:solidFill>
                  <a:srgbClr val="FFFFFF"/>
                </a:solidFill>
                <a:latin typeface="Arial" panose="020B0604020202020204" pitchFamily="34" charset="0"/>
                <a:cs typeface="Arial" panose="020B0604020202020204" pitchFamily="34" charset="0"/>
              </a:rPr>
              <a:t>250-828-5277</a:t>
            </a:r>
          </a:p>
          <a:p>
            <a:r>
              <a:rPr lang="en-US" sz="1200" dirty="0">
                <a:solidFill>
                  <a:srgbClr val="65CBC9"/>
                </a:solidFill>
                <a:latin typeface="Arial" panose="020B0604020202020204" pitchFamily="34" charset="0"/>
                <a:cs typeface="Arial" panose="020B0604020202020204" pitchFamily="34" charset="0"/>
              </a:rPr>
              <a:t>Master challenging intro courses with the help of free peer leaders trained in strategic learning. </a:t>
            </a:r>
          </a:p>
          <a:p>
            <a:endParaRPr lang="en-US" sz="1600" b="1" dirty="0">
              <a:solidFill>
                <a:srgbClr val="65CBC9"/>
              </a:solidFill>
              <a:latin typeface="Arial" panose="020B0604020202020204" pitchFamily="34" charset="0"/>
              <a:cs typeface="Arial" panose="020B0604020202020204" pitchFamily="34" charset="0"/>
            </a:endParaRPr>
          </a:p>
          <a:p>
            <a:endParaRPr lang="en-US" sz="1600" b="1" dirty="0">
              <a:solidFill>
                <a:srgbClr val="65CBC9"/>
              </a:solidFill>
              <a:latin typeface="Arial" panose="020B0604020202020204" pitchFamily="34" charset="0"/>
              <a:cs typeface="Arial" panose="020B0604020202020204" pitchFamily="34" charset="0"/>
            </a:endParaRPr>
          </a:p>
          <a:p>
            <a:pPr lvl="0"/>
            <a:r>
              <a:rPr lang="en-US" sz="1600" b="1" dirty="0">
                <a:solidFill>
                  <a:srgbClr val="65CBC9"/>
                </a:solidFill>
                <a:latin typeface="Arial" panose="020B0604020202020204" pitchFamily="34" charset="0"/>
                <a:cs typeface="Arial" panose="020B0604020202020204" pitchFamily="34" charset="0"/>
              </a:rPr>
              <a:t>Math Help Centre</a:t>
            </a:r>
          </a:p>
          <a:p>
            <a:pPr lvl="0"/>
            <a:r>
              <a:rPr lang="en-US" sz="1200" dirty="0">
                <a:solidFill>
                  <a:srgbClr val="FFFFFF"/>
                </a:solidFill>
                <a:latin typeface="Arial" panose="020B0604020202020204" pitchFamily="34" charset="0"/>
                <a:cs typeface="Arial" panose="020B0604020202020204" pitchFamily="34" charset="0"/>
              </a:rPr>
              <a:t>HOL 304</a:t>
            </a:r>
          </a:p>
          <a:p>
            <a:pPr lvl="0"/>
            <a:r>
              <a:rPr lang="en-US" sz="1200" dirty="0">
                <a:solidFill>
                  <a:srgbClr val="FFFFFF"/>
                </a:solidFill>
                <a:latin typeface="Arial" panose="020B0604020202020204" pitchFamily="34" charset="0"/>
                <a:cs typeface="Arial" panose="020B0604020202020204" pitchFamily="34" charset="0"/>
              </a:rPr>
              <a:t>tru.ca/</a:t>
            </a:r>
            <a:r>
              <a:rPr lang="en-US" sz="1200" dirty="0" err="1">
                <a:solidFill>
                  <a:srgbClr val="FFFFFF"/>
                </a:solidFill>
                <a:latin typeface="Arial" panose="020B0604020202020204" pitchFamily="34" charset="0"/>
                <a:cs typeface="Arial" panose="020B0604020202020204" pitchFamily="34" charset="0"/>
              </a:rPr>
              <a:t>mathcentre</a:t>
            </a:r>
            <a:endParaRPr lang="en-US" sz="1200" dirty="0">
              <a:solidFill>
                <a:srgbClr val="FFFFFF"/>
              </a:solidFill>
              <a:latin typeface="Arial" panose="020B0604020202020204" pitchFamily="34" charset="0"/>
              <a:cs typeface="Arial" panose="020B0604020202020204" pitchFamily="34" charset="0"/>
            </a:endParaRPr>
          </a:p>
          <a:p>
            <a:pPr lvl="0"/>
            <a:r>
              <a:rPr lang="en-US" sz="1200" dirty="0">
                <a:solidFill>
                  <a:srgbClr val="65CBC9"/>
                </a:solidFill>
                <a:latin typeface="Arial" panose="020B0604020202020204" pitchFamily="34" charset="0"/>
                <a:cs typeface="Arial" panose="020B0604020202020204" pitchFamily="34" charset="0"/>
              </a:rPr>
              <a:t>Access free math/stats help from peer tutors and faculty by dropping into the Math Help Centre. </a:t>
            </a:r>
          </a:p>
        </p:txBody>
      </p:sp>
    </p:spTree>
    <p:extLst>
      <p:ext uri="{BB962C8B-B14F-4D97-AF65-F5344CB8AC3E}">
        <p14:creationId xmlns:p14="http://schemas.microsoft.com/office/powerpoint/2010/main" val="163838651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E52"/>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24587"/>
            <a:ext cx="1357565" cy="686683"/>
          </a:xfrm>
          <a:prstGeom prst="rect">
            <a:avLst/>
          </a:prstGeom>
        </p:spPr>
      </p:pic>
      <p:sp>
        <p:nvSpPr>
          <p:cNvPr id="9" name="Footer Placeholder 6"/>
          <p:cNvSpPr>
            <a:spLocks noGrp="1"/>
          </p:cNvSpPr>
          <p:nvPr>
            <p:ph type="ftr" sz="quarter" idx="11"/>
          </p:nvPr>
        </p:nvSpPr>
        <p:spPr>
          <a:xfrm>
            <a:off x="457200" y="6356350"/>
            <a:ext cx="5664200" cy="365125"/>
          </a:xfrm>
        </p:spPr>
        <p:txBody>
          <a:bodyPr/>
          <a:lstStyle/>
          <a:p>
            <a:pPr algn="l"/>
            <a:r>
              <a:rPr lang="en-US" sz="1100" dirty="0">
                <a:solidFill>
                  <a:schemeClr val="bg1"/>
                </a:solidFill>
                <a:latin typeface="Arial"/>
                <a:cs typeface="Arial"/>
              </a:rPr>
              <a:t>ACADEMIC SUPPORTS | SEPTEMBER 2019</a:t>
            </a:r>
          </a:p>
        </p:txBody>
      </p:sp>
      <p:sp>
        <p:nvSpPr>
          <p:cNvPr id="14" name="TextBox 13">
            <a:extLst>
              <a:ext uri="{FF2B5EF4-FFF2-40B4-BE49-F238E27FC236}">
                <a16:creationId xmlns:a16="http://schemas.microsoft.com/office/drawing/2014/main" id="{B8B825E6-4ACC-41DB-8822-4DA9CDDA2763}"/>
              </a:ext>
            </a:extLst>
          </p:cNvPr>
          <p:cNvSpPr txBox="1"/>
          <p:nvPr/>
        </p:nvSpPr>
        <p:spPr>
          <a:xfrm>
            <a:off x="993913" y="957897"/>
            <a:ext cx="3355450" cy="55810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1600" b="1" dirty="0">
                <a:solidFill>
                  <a:srgbClr val="65CBC9"/>
                </a:solidFill>
                <a:latin typeface="Arial" panose="020B0604020202020204" pitchFamily="34" charset="0"/>
                <a:cs typeface="Arial" panose="020B0604020202020204" pitchFamily="34" charset="0"/>
              </a:rPr>
              <a:t>Language Learning Centre</a:t>
            </a:r>
          </a:p>
          <a:p>
            <a:r>
              <a:rPr lang="en-US" sz="1200" dirty="0">
                <a:solidFill>
                  <a:srgbClr val="FFFFFF"/>
                </a:solidFill>
                <a:latin typeface="Arial" panose="020B0604020202020204" pitchFamily="34" charset="0"/>
                <a:cs typeface="Arial" panose="020B0604020202020204" pitchFamily="34" charset="0"/>
              </a:rPr>
              <a:t>OM 2517 </a:t>
            </a:r>
          </a:p>
          <a:p>
            <a:r>
              <a:rPr lang="en-US" sz="1200" dirty="0">
                <a:solidFill>
                  <a:srgbClr val="FFFFFF"/>
                </a:solidFill>
                <a:latin typeface="Arial" panose="020B0604020202020204" pitchFamily="34" charset="0"/>
                <a:cs typeface="Arial" panose="020B0604020202020204" pitchFamily="34" charset="0"/>
              </a:rPr>
              <a:t>250-371-5728</a:t>
            </a:r>
          </a:p>
          <a:p>
            <a:r>
              <a:rPr lang="en-US" sz="1200" dirty="0">
                <a:solidFill>
                  <a:srgbClr val="65CBC9"/>
                </a:solidFill>
                <a:latin typeface="Arial" panose="020B0604020202020204" pitchFamily="34" charset="0"/>
                <a:cs typeface="Arial" panose="020B0604020202020204" pitchFamily="34" charset="0"/>
              </a:rPr>
              <a:t>Get help from instructors, Teaching Assistants, and Volunteer Tutors with any area of English language study such as: writing, vocabulary, reading, listening, speaking and pronunciation.</a:t>
            </a:r>
            <a:endParaRPr lang="en-US" sz="1600" b="1" dirty="0">
              <a:solidFill>
                <a:srgbClr val="65CBC9"/>
              </a:solidFill>
              <a:latin typeface="Arial" panose="020B0604020202020204" pitchFamily="34" charset="0"/>
              <a:cs typeface="Arial" panose="020B0604020202020204" pitchFamily="34" charset="0"/>
            </a:endParaRPr>
          </a:p>
          <a:p>
            <a:endParaRPr lang="en-US" sz="1600" b="1" dirty="0">
              <a:solidFill>
                <a:srgbClr val="65CBC9"/>
              </a:solidFill>
              <a:latin typeface="Arial" panose="020B0604020202020204" pitchFamily="34" charset="0"/>
              <a:cs typeface="Arial" panose="020B0604020202020204" pitchFamily="34" charset="0"/>
            </a:endParaRPr>
          </a:p>
          <a:p>
            <a:endParaRPr lang="en-US" sz="1600" b="1" dirty="0">
              <a:solidFill>
                <a:srgbClr val="65CBC9"/>
              </a:solidFill>
              <a:latin typeface="Arial" panose="020B0604020202020204" pitchFamily="34" charset="0"/>
              <a:cs typeface="Arial" panose="020B0604020202020204" pitchFamily="34" charset="0"/>
            </a:endParaRPr>
          </a:p>
          <a:p>
            <a:r>
              <a:rPr lang="en-US" sz="1600" b="1" dirty="0">
                <a:solidFill>
                  <a:srgbClr val="65CBC9"/>
                </a:solidFill>
                <a:latin typeface="Arial" panose="020B0604020202020204" pitchFamily="34" charset="0"/>
                <a:cs typeface="Arial" panose="020B0604020202020204" pitchFamily="34" charset="0"/>
              </a:rPr>
              <a:t>Student Success Courses</a:t>
            </a:r>
          </a:p>
          <a:p>
            <a:r>
              <a:rPr lang="en-US" sz="1200" dirty="0">
                <a:solidFill>
                  <a:srgbClr val="FFFFFF"/>
                </a:solidFill>
                <a:latin typeface="Arial" panose="020B0604020202020204" pitchFamily="34" charset="0"/>
                <a:cs typeface="Arial" panose="020B0604020202020204" pitchFamily="34" charset="0"/>
              </a:rPr>
              <a:t>OM 1468 </a:t>
            </a:r>
          </a:p>
          <a:p>
            <a:r>
              <a:rPr lang="en-US" sz="1200" dirty="0">
                <a:solidFill>
                  <a:srgbClr val="FFFFFF"/>
                </a:solidFill>
                <a:latin typeface="Arial" panose="020B0604020202020204" pitchFamily="34" charset="0"/>
                <a:cs typeface="Arial" panose="020B0604020202020204" pitchFamily="34" charset="0"/>
              </a:rPr>
              <a:t>250-828-5006</a:t>
            </a:r>
          </a:p>
          <a:p>
            <a:r>
              <a:rPr lang="en-US" sz="1200" dirty="0">
                <a:solidFill>
                  <a:srgbClr val="FFFFFF"/>
                </a:solidFill>
                <a:latin typeface="Arial" panose="020B0604020202020204" pitchFamily="34" charset="0"/>
                <a:cs typeface="Arial" panose="020B0604020202020204" pitchFamily="34" charset="0"/>
              </a:rPr>
              <a:t>futurestudents@tru.ca </a:t>
            </a:r>
          </a:p>
          <a:p>
            <a:r>
              <a:rPr lang="en-US" sz="1200" dirty="0">
                <a:solidFill>
                  <a:srgbClr val="65CBC9"/>
                </a:solidFill>
                <a:latin typeface="Arial" panose="020B0604020202020204" pitchFamily="34" charset="0"/>
                <a:cs typeface="Arial" panose="020B0604020202020204" pitchFamily="34" charset="0"/>
              </a:rPr>
              <a:t>Five, one-credit elective student success courses that provide a strong foundation for university achievement. Offered in full or half-term formats.</a:t>
            </a:r>
            <a:endParaRPr lang="en-US" sz="1600" b="1" dirty="0">
              <a:solidFill>
                <a:srgbClr val="65CBC9"/>
              </a:solidFill>
              <a:latin typeface="Arial" panose="020B0604020202020204" pitchFamily="34" charset="0"/>
              <a:cs typeface="Arial" panose="020B0604020202020204" pitchFamily="34" charset="0"/>
            </a:endParaRPr>
          </a:p>
          <a:p>
            <a:endParaRPr lang="en-US" sz="1600" b="1" dirty="0">
              <a:solidFill>
                <a:srgbClr val="65CBC9"/>
              </a:solidFill>
              <a:latin typeface="Arial" panose="020B0604020202020204" pitchFamily="34" charset="0"/>
              <a:cs typeface="Arial" panose="020B0604020202020204" pitchFamily="34" charset="0"/>
            </a:endParaRPr>
          </a:p>
          <a:p>
            <a:endParaRPr lang="en-US" sz="1600" b="1" dirty="0">
              <a:solidFill>
                <a:srgbClr val="65CBC9"/>
              </a:solidFill>
              <a:latin typeface="Arial" panose="020B0604020202020204" pitchFamily="34" charset="0"/>
              <a:cs typeface="Arial" panose="020B0604020202020204" pitchFamily="34" charset="0"/>
            </a:endParaRPr>
          </a:p>
          <a:p>
            <a:r>
              <a:rPr lang="en-US" sz="1600" b="1" dirty="0">
                <a:solidFill>
                  <a:srgbClr val="65CBC9"/>
                </a:solidFill>
                <a:latin typeface="Arial" panose="020B0604020202020204" pitchFamily="34" charset="0"/>
                <a:cs typeface="Arial" panose="020B0604020202020204" pitchFamily="34" charset="0"/>
              </a:rPr>
              <a:t>Psychology Lab </a:t>
            </a:r>
          </a:p>
          <a:p>
            <a:r>
              <a:rPr lang="en-US" sz="1200" dirty="0">
                <a:solidFill>
                  <a:srgbClr val="FFFFFF"/>
                </a:solidFill>
                <a:latin typeface="Arial" panose="020B0604020202020204" pitchFamily="34" charset="0"/>
                <a:cs typeface="Arial" panose="020B0604020202020204" pitchFamily="34" charset="0"/>
              </a:rPr>
              <a:t>AE 107 </a:t>
            </a:r>
          </a:p>
          <a:p>
            <a:r>
              <a:rPr lang="en-US" sz="1200" dirty="0">
                <a:solidFill>
                  <a:srgbClr val="FFFFFF"/>
                </a:solidFill>
                <a:latin typeface="Arial" panose="020B0604020202020204" pitchFamily="34" charset="0"/>
                <a:cs typeface="Arial" panose="020B0604020202020204" pitchFamily="34" charset="0"/>
              </a:rPr>
              <a:t>250-828-5172 </a:t>
            </a:r>
          </a:p>
          <a:p>
            <a:r>
              <a:rPr lang="en-US" sz="1200" dirty="0">
                <a:solidFill>
                  <a:srgbClr val="FFFFFF"/>
                </a:solidFill>
                <a:latin typeface="Arial" panose="020B0604020202020204" pitchFamily="34" charset="0"/>
                <a:cs typeface="Arial" panose="020B0604020202020204" pitchFamily="34" charset="0"/>
              </a:rPr>
              <a:t>sknorr@tru.ca</a:t>
            </a:r>
          </a:p>
          <a:p>
            <a:r>
              <a:rPr lang="en-US" sz="1200" dirty="0">
                <a:solidFill>
                  <a:srgbClr val="65CBC9"/>
                </a:solidFill>
                <a:latin typeface="Arial" panose="020B0604020202020204" pitchFamily="34" charset="0"/>
                <a:cs typeface="Arial" panose="020B0604020202020204" pitchFamily="34" charset="0"/>
              </a:rPr>
              <a:t>Enjoy a quiet area to study, work on psychology assignments or read through course materials.</a:t>
            </a:r>
          </a:p>
          <a:p>
            <a:endParaRPr lang="en-US" sz="1600" b="1" dirty="0">
              <a:solidFill>
                <a:srgbClr val="65CBC9"/>
              </a:solidFill>
              <a:latin typeface="Arial" panose="020B0604020202020204" pitchFamily="34" charset="0"/>
              <a:cs typeface="Arial" panose="020B0604020202020204" pitchFamily="34" charset="0"/>
            </a:endParaRPr>
          </a:p>
          <a:p>
            <a:endParaRPr lang="en-US" sz="1200" dirty="0">
              <a:solidFill>
                <a:srgbClr val="65CBC9"/>
              </a:solidFill>
              <a:latin typeface="Helvetica Neue"/>
            </a:endParaRPr>
          </a:p>
        </p:txBody>
      </p:sp>
      <p:sp>
        <p:nvSpPr>
          <p:cNvPr id="5" name="TextBox 4">
            <a:extLst>
              <a:ext uri="{FF2B5EF4-FFF2-40B4-BE49-F238E27FC236}">
                <a16:creationId xmlns:a16="http://schemas.microsoft.com/office/drawing/2014/main" id="{5EC8975D-9695-4D5B-AE35-53BFDD171D54}"/>
              </a:ext>
            </a:extLst>
          </p:cNvPr>
          <p:cNvSpPr txBox="1"/>
          <p:nvPr/>
        </p:nvSpPr>
        <p:spPr>
          <a:xfrm>
            <a:off x="4794639" y="957897"/>
            <a:ext cx="3264011" cy="54579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1600" b="1" dirty="0">
                <a:solidFill>
                  <a:srgbClr val="65CBC9"/>
                </a:solidFill>
                <a:latin typeface="Arial" panose="020B0604020202020204" pitchFamily="34" charset="0"/>
                <a:cs typeface="Arial" panose="020B0604020202020204" pitchFamily="34" charset="0"/>
              </a:rPr>
              <a:t>Chemistry Biochemistry Club (CBC) – Chemistry Help Centre </a:t>
            </a:r>
          </a:p>
          <a:p>
            <a:r>
              <a:rPr lang="en-US" sz="1200" dirty="0">
                <a:solidFill>
                  <a:srgbClr val="FFFFFF"/>
                </a:solidFill>
                <a:latin typeface="Arial" panose="020B0604020202020204" pitchFamily="34" charset="0"/>
                <a:cs typeface="Arial" panose="020B0604020202020204" pitchFamily="34" charset="0"/>
              </a:rPr>
              <a:t>S375 </a:t>
            </a:r>
          </a:p>
          <a:p>
            <a:r>
              <a:rPr lang="en-US" sz="1200" dirty="0">
                <a:solidFill>
                  <a:srgbClr val="FFFFFF"/>
                </a:solidFill>
                <a:latin typeface="Arial" panose="020B0604020202020204" pitchFamily="34" charset="0"/>
                <a:cs typeface="Arial" panose="020B0604020202020204" pitchFamily="34" charset="0"/>
              </a:rPr>
              <a:t>cbc@mytru.ca </a:t>
            </a:r>
          </a:p>
          <a:p>
            <a:r>
              <a:rPr lang="en-US" sz="1200" dirty="0">
                <a:solidFill>
                  <a:srgbClr val="65CBC9"/>
                </a:solidFill>
                <a:latin typeface="Arial" panose="020B0604020202020204" pitchFamily="34" charset="0"/>
                <a:cs typeface="Arial" panose="020B0604020202020204" pitchFamily="34" charset="0"/>
              </a:rPr>
              <a:t>The CBC is a very active undergraduate student club which is involved in many volunteer, social and educational activities.</a:t>
            </a:r>
          </a:p>
          <a:p>
            <a:endParaRPr lang="en-US" sz="1600" dirty="0">
              <a:solidFill>
                <a:srgbClr val="65CBC9"/>
              </a:solidFill>
              <a:latin typeface="Arial" panose="020B0604020202020204" pitchFamily="34" charset="0"/>
              <a:cs typeface="Arial" panose="020B0604020202020204" pitchFamily="34" charset="0"/>
            </a:endParaRPr>
          </a:p>
          <a:p>
            <a:endParaRPr lang="en-US" sz="1600" dirty="0">
              <a:solidFill>
                <a:srgbClr val="65CBC9"/>
              </a:solidFill>
              <a:latin typeface="Arial" panose="020B0604020202020204" pitchFamily="34" charset="0"/>
              <a:cs typeface="Arial" panose="020B0604020202020204" pitchFamily="34" charset="0"/>
            </a:endParaRPr>
          </a:p>
          <a:p>
            <a:r>
              <a:rPr lang="en-US" sz="1600" b="1" dirty="0">
                <a:solidFill>
                  <a:srgbClr val="65CBC9"/>
                </a:solidFill>
                <a:latin typeface="Arial" panose="020B0604020202020204" pitchFamily="34" charset="0"/>
                <a:cs typeface="Arial" panose="020B0604020202020204" pitchFamily="34" charset="0"/>
              </a:rPr>
              <a:t>Physics Club Help Centre</a:t>
            </a:r>
          </a:p>
          <a:p>
            <a:r>
              <a:rPr lang="en-US" sz="1200" dirty="0">
                <a:solidFill>
                  <a:srgbClr val="FFFFFF"/>
                </a:solidFill>
                <a:latin typeface="Arial" panose="020B0604020202020204" pitchFamily="34" charset="0"/>
                <a:cs typeface="Arial" panose="020B0604020202020204" pitchFamily="34" charset="0"/>
              </a:rPr>
              <a:t>S 270</a:t>
            </a:r>
          </a:p>
          <a:p>
            <a:r>
              <a:rPr lang="en-US" sz="1200" dirty="0">
                <a:solidFill>
                  <a:srgbClr val="FFFFFF"/>
                </a:solidFill>
                <a:latin typeface="Arial" panose="020B0604020202020204" pitchFamily="34" charset="0"/>
                <a:cs typeface="Arial" panose="020B0604020202020204" pitchFamily="34" charset="0"/>
              </a:rPr>
              <a:t>phi.six.tru@gmail.com</a:t>
            </a:r>
          </a:p>
          <a:p>
            <a:r>
              <a:rPr lang="en-US" sz="1200" dirty="0">
                <a:solidFill>
                  <a:srgbClr val="65CBC9"/>
                </a:solidFill>
                <a:latin typeface="Arial" panose="020B0604020202020204" pitchFamily="34" charset="0"/>
                <a:ea typeface="Calibri" panose="020F0502020204030204" pitchFamily="34" charset="0"/>
                <a:cs typeface="Arial" panose="020B0604020202020204" pitchFamily="34" charset="0"/>
              </a:rPr>
              <a:t>Visit the help </a:t>
            </a:r>
            <a:r>
              <a:rPr lang="en-US" sz="1200" dirty="0" err="1">
                <a:solidFill>
                  <a:srgbClr val="65CBC9"/>
                </a:solidFill>
                <a:latin typeface="Arial" panose="020B0604020202020204" pitchFamily="34" charset="0"/>
                <a:ea typeface="Calibri" panose="020F0502020204030204" pitchFamily="34" charset="0"/>
                <a:cs typeface="Arial" panose="020B0604020202020204" pitchFamily="34" charset="0"/>
              </a:rPr>
              <a:t>centre</a:t>
            </a:r>
            <a:r>
              <a:rPr lang="en-US" sz="1200" dirty="0">
                <a:solidFill>
                  <a:srgbClr val="65CBC9"/>
                </a:solidFill>
                <a:latin typeface="Arial" panose="020B0604020202020204" pitchFamily="34" charset="0"/>
                <a:ea typeface="Calibri" panose="020F0502020204030204" pitchFamily="34" charset="0"/>
                <a:cs typeface="Arial" panose="020B0604020202020204" pitchFamily="34" charset="0"/>
              </a:rPr>
              <a:t> on Tuesdays, between 12:30pm-1:30pm, to get physics help from upper level students and club leaders.</a:t>
            </a:r>
          </a:p>
          <a:p>
            <a:endParaRPr lang="en-US" sz="1200" b="1" dirty="0">
              <a:solidFill>
                <a:srgbClr val="65CBC9"/>
              </a:solidFill>
              <a:latin typeface="Arial" panose="020B0604020202020204" pitchFamily="34" charset="0"/>
              <a:cs typeface="Arial" panose="020B0604020202020204" pitchFamily="34" charset="0"/>
            </a:endParaRPr>
          </a:p>
          <a:p>
            <a:endParaRPr lang="en-US" sz="1200" b="1" dirty="0">
              <a:solidFill>
                <a:srgbClr val="65CBC9"/>
              </a:solidFill>
              <a:latin typeface="Arial" panose="020B0604020202020204" pitchFamily="34" charset="0"/>
              <a:cs typeface="Arial" panose="020B0604020202020204" pitchFamily="34" charset="0"/>
            </a:endParaRPr>
          </a:p>
          <a:p>
            <a:pPr lvl="0"/>
            <a:r>
              <a:rPr lang="en-US" sz="1600" b="1" dirty="0">
                <a:solidFill>
                  <a:srgbClr val="65CBC9"/>
                </a:solidFill>
                <a:latin typeface="Arial" panose="020B0604020202020204" pitchFamily="34" charset="0"/>
                <a:cs typeface="Arial" panose="020B0604020202020204" pitchFamily="34" charset="0"/>
              </a:rPr>
              <a:t>Early Alert</a:t>
            </a:r>
          </a:p>
          <a:p>
            <a:pPr lvl="0"/>
            <a:r>
              <a:rPr lang="en-US" sz="1200" dirty="0">
                <a:solidFill>
                  <a:srgbClr val="FFFFFF"/>
                </a:solidFill>
                <a:latin typeface="Arial" panose="020B0604020202020204" pitchFamily="34" charset="0"/>
                <a:cs typeface="Arial" panose="020B0604020202020204" pitchFamily="34" charset="0"/>
              </a:rPr>
              <a:t>OM 1242 </a:t>
            </a:r>
          </a:p>
          <a:p>
            <a:pPr lvl="0"/>
            <a:r>
              <a:rPr lang="en-US" sz="1200" dirty="0">
                <a:solidFill>
                  <a:srgbClr val="FFFFFF"/>
                </a:solidFill>
                <a:latin typeface="Arial" panose="020B0604020202020204" pitchFamily="34" charset="0"/>
                <a:cs typeface="Arial" panose="020B0604020202020204" pitchFamily="34" charset="0"/>
              </a:rPr>
              <a:t>250-828-5213</a:t>
            </a:r>
          </a:p>
          <a:p>
            <a:pPr lvl="0"/>
            <a:r>
              <a:rPr lang="en-US" sz="1200" dirty="0">
                <a:solidFill>
                  <a:srgbClr val="FFFFFF"/>
                </a:solidFill>
                <a:latin typeface="Arial" panose="020B0604020202020204" pitchFamily="34" charset="0"/>
                <a:cs typeface="Arial" panose="020B0604020202020204" pitchFamily="34" charset="0"/>
              </a:rPr>
              <a:t>earlyalert@tru.ca</a:t>
            </a:r>
          </a:p>
          <a:p>
            <a:pPr lvl="0"/>
            <a:r>
              <a:rPr lang="en-US" sz="1200" dirty="0">
                <a:solidFill>
                  <a:srgbClr val="FFFFFF"/>
                </a:solidFill>
                <a:latin typeface="Arial" panose="020B0604020202020204" pitchFamily="34" charset="0"/>
                <a:cs typeface="Arial" panose="020B0604020202020204" pitchFamily="34" charset="0"/>
              </a:rPr>
              <a:t>tru.ca/earlyalert</a:t>
            </a:r>
          </a:p>
          <a:p>
            <a:pPr lvl="0"/>
            <a:r>
              <a:rPr lang="en-US" sz="1200" dirty="0">
                <a:solidFill>
                  <a:srgbClr val="65CBC9"/>
                </a:solidFill>
                <a:latin typeface="Arial" panose="020B0604020202020204" pitchFamily="34" charset="0"/>
                <a:cs typeface="Arial" panose="020B0604020202020204" pitchFamily="34" charset="0"/>
              </a:rPr>
              <a:t>If you experience academic difficulty, contact Early Alert to access resources and support services. Drop-in, email, or call to connect with your academic safety net. </a:t>
            </a:r>
          </a:p>
        </p:txBody>
      </p:sp>
    </p:spTree>
    <p:extLst>
      <p:ext uri="{BB962C8B-B14F-4D97-AF65-F5344CB8AC3E}">
        <p14:creationId xmlns:p14="http://schemas.microsoft.com/office/powerpoint/2010/main" val="89057163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E52"/>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24587"/>
            <a:ext cx="1357565" cy="686683"/>
          </a:xfrm>
          <a:prstGeom prst="rect">
            <a:avLst/>
          </a:prstGeom>
        </p:spPr>
      </p:pic>
      <p:sp>
        <p:nvSpPr>
          <p:cNvPr id="9" name="Footer Placeholder 6"/>
          <p:cNvSpPr>
            <a:spLocks noGrp="1"/>
          </p:cNvSpPr>
          <p:nvPr>
            <p:ph type="ftr" sz="quarter" idx="11"/>
          </p:nvPr>
        </p:nvSpPr>
        <p:spPr>
          <a:xfrm>
            <a:off x="457200" y="6356350"/>
            <a:ext cx="5664200" cy="365125"/>
          </a:xfrm>
        </p:spPr>
        <p:txBody>
          <a:bodyPr/>
          <a:lstStyle/>
          <a:p>
            <a:pPr algn="l"/>
            <a:r>
              <a:rPr lang="en-US" sz="1100" dirty="0">
                <a:solidFill>
                  <a:schemeClr val="bg1"/>
                </a:solidFill>
                <a:latin typeface="Arial"/>
                <a:cs typeface="Arial"/>
              </a:rPr>
              <a:t>ACADEMIC SUPPORTS | SEPTEMBER 2019</a:t>
            </a:r>
          </a:p>
        </p:txBody>
      </p:sp>
      <p:sp>
        <p:nvSpPr>
          <p:cNvPr id="14" name="TextBox 13">
            <a:extLst>
              <a:ext uri="{FF2B5EF4-FFF2-40B4-BE49-F238E27FC236}">
                <a16:creationId xmlns:a16="http://schemas.microsoft.com/office/drawing/2014/main" id="{B8B825E6-4ACC-41DB-8822-4DA9CDDA2763}"/>
              </a:ext>
            </a:extLst>
          </p:cNvPr>
          <p:cNvSpPr txBox="1"/>
          <p:nvPr/>
        </p:nvSpPr>
        <p:spPr>
          <a:xfrm>
            <a:off x="1023896" y="1055187"/>
            <a:ext cx="2935854" cy="29956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lvl="0"/>
            <a:r>
              <a:rPr lang="en-US" sz="1600" b="1" dirty="0">
                <a:solidFill>
                  <a:srgbClr val="65CBC9"/>
                </a:solidFill>
                <a:latin typeface="Arial" panose="020B0604020202020204" pitchFamily="34" charset="0"/>
                <a:cs typeface="Arial" panose="020B0604020202020204" pitchFamily="34" charset="0"/>
              </a:rPr>
              <a:t>Student Case Managers</a:t>
            </a:r>
          </a:p>
          <a:p>
            <a:pPr lvl="0"/>
            <a:r>
              <a:rPr lang="en-US" sz="1200" dirty="0">
                <a:solidFill>
                  <a:srgbClr val="FFFFFF"/>
                </a:solidFill>
                <a:latin typeface="Arial" panose="020B0604020202020204" pitchFamily="34" charset="0"/>
                <a:cs typeface="Arial" panose="020B0604020202020204" pitchFamily="34" charset="0"/>
              </a:rPr>
              <a:t>studentaffairs@tru.ca </a:t>
            </a:r>
          </a:p>
          <a:p>
            <a:pPr lvl="0"/>
            <a:r>
              <a:rPr lang="en-US" sz="1200" dirty="0">
                <a:solidFill>
                  <a:srgbClr val="FFFFFF"/>
                </a:solidFill>
                <a:latin typeface="Arial" panose="020B0604020202020204" pitchFamily="34" charset="0"/>
                <a:cs typeface="Arial" panose="020B0604020202020204" pitchFamily="34" charset="0"/>
              </a:rPr>
              <a:t>tru.ca/</a:t>
            </a:r>
            <a:r>
              <a:rPr lang="en-US" sz="1200" dirty="0" err="1">
                <a:solidFill>
                  <a:srgbClr val="FFFFFF"/>
                </a:solidFill>
                <a:latin typeface="Arial" panose="020B0604020202020204" pitchFamily="34" charset="0"/>
                <a:cs typeface="Arial" panose="020B0604020202020204" pitchFamily="34" charset="0"/>
              </a:rPr>
              <a:t>studentaffairs</a:t>
            </a:r>
            <a:endParaRPr lang="en-US" sz="1200" dirty="0">
              <a:solidFill>
                <a:srgbClr val="FFFFFF"/>
              </a:solidFill>
              <a:latin typeface="Arial" panose="020B0604020202020204" pitchFamily="34" charset="0"/>
              <a:cs typeface="Arial" panose="020B0604020202020204" pitchFamily="34" charset="0"/>
            </a:endParaRPr>
          </a:p>
          <a:p>
            <a:pPr lvl="0"/>
            <a:r>
              <a:rPr lang="en-US" sz="1200" dirty="0">
                <a:solidFill>
                  <a:srgbClr val="65CBC9"/>
                </a:solidFill>
                <a:latin typeface="Arial" panose="020B0604020202020204" pitchFamily="34" charset="0"/>
                <a:cs typeface="Arial" panose="020B0604020202020204" pitchFamily="34" charset="0"/>
              </a:rPr>
              <a:t>Help you learn about your rights and responsibilities including academic and non-academic conduct.</a:t>
            </a:r>
          </a:p>
          <a:p>
            <a:endParaRPr lang="en-US" sz="1600" b="1" dirty="0">
              <a:solidFill>
                <a:srgbClr val="65CBC9"/>
              </a:solidFill>
              <a:latin typeface="Arial" panose="020B0604020202020204" pitchFamily="34" charset="0"/>
              <a:cs typeface="Arial" panose="020B0604020202020204" pitchFamily="34" charset="0"/>
            </a:endParaRPr>
          </a:p>
          <a:p>
            <a:pPr lvl="0"/>
            <a:endParaRPr lang="en-US" sz="1600" b="1" dirty="0">
              <a:solidFill>
                <a:srgbClr val="65CBC9"/>
              </a:solidFill>
              <a:latin typeface="Arial" panose="020B0604020202020204" pitchFamily="34" charset="0"/>
              <a:cs typeface="Arial" panose="020B0604020202020204" pitchFamily="34" charset="0"/>
            </a:endParaRPr>
          </a:p>
          <a:p>
            <a:pPr lvl="0"/>
            <a:r>
              <a:rPr lang="en-US" sz="1600" b="1" dirty="0">
                <a:solidFill>
                  <a:srgbClr val="65CBC9"/>
                </a:solidFill>
                <a:latin typeface="Arial" panose="020B0604020202020204" pitchFamily="34" charset="0"/>
                <a:cs typeface="Arial" panose="020B0604020202020204" pitchFamily="34" charset="0"/>
              </a:rPr>
              <a:t>International Student Advisors</a:t>
            </a:r>
          </a:p>
          <a:p>
            <a:pPr lvl="0"/>
            <a:r>
              <a:rPr lang="en-US" sz="1200" dirty="0">
                <a:solidFill>
                  <a:srgbClr val="FFFFFF"/>
                </a:solidFill>
                <a:latin typeface="Arial" panose="020B0604020202020204" pitchFamily="34" charset="0"/>
                <a:cs typeface="Arial" panose="020B0604020202020204" pitchFamily="34" charset="0"/>
              </a:rPr>
              <a:t>IB 3rd Floor </a:t>
            </a:r>
          </a:p>
          <a:p>
            <a:pPr lvl="0"/>
            <a:r>
              <a:rPr lang="en-US" sz="1200" dirty="0">
                <a:solidFill>
                  <a:srgbClr val="FFFFFF"/>
                </a:solidFill>
                <a:latin typeface="Arial" panose="020B0604020202020204" pitchFamily="34" charset="0"/>
                <a:cs typeface="Arial" panose="020B0604020202020204" pitchFamily="34" charset="0"/>
              </a:rPr>
              <a:t>250-828-5191</a:t>
            </a:r>
          </a:p>
          <a:p>
            <a:pPr lvl="0"/>
            <a:r>
              <a:rPr lang="en-US" sz="1200" dirty="0">
                <a:solidFill>
                  <a:srgbClr val="65CBC9"/>
                </a:solidFill>
                <a:latin typeface="Arial" panose="020B0604020202020204" pitchFamily="34" charset="0"/>
                <a:cs typeface="Arial" panose="020B0604020202020204" pitchFamily="34" charset="0"/>
              </a:rPr>
              <a:t>Contact your ISA for information or assistance with student life in Canada. </a:t>
            </a:r>
          </a:p>
        </p:txBody>
      </p:sp>
      <p:sp>
        <p:nvSpPr>
          <p:cNvPr id="7" name="TextBox 6">
            <a:extLst>
              <a:ext uri="{FF2B5EF4-FFF2-40B4-BE49-F238E27FC236}">
                <a16:creationId xmlns:a16="http://schemas.microsoft.com/office/drawing/2014/main" id="{31194765-73F4-4A40-A880-4AD8DEA65BF6}"/>
              </a:ext>
            </a:extLst>
          </p:cNvPr>
          <p:cNvSpPr txBox="1"/>
          <p:nvPr/>
        </p:nvSpPr>
        <p:spPr>
          <a:xfrm>
            <a:off x="4716949" y="1055187"/>
            <a:ext cx="2693667" cy="33034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1600" b="1" dirty="0">
                <a:solidFill>
                  <a:srgbClr val="65CBC9"/>
                </a:solidFill>
                <a:latin typeface="Arial" panose="020B0604020202020204" pitchFamily="34" charset="0"/>
                <a:cs typeface="Arial" panose="020B0604020202020204" pitchFamily="34" charset="0"/>
              </a:rPr>
              <a:t>Graduate Study Space</a:t>
            </a:r>
          </a:p>
          <a:p>
            <a:r>
              <a:rPr lang="en-US" sz="1200" dirty="0">
                <a:solidFill>
                  <a:srgbClr val="FFFFFF"/>
                </a:solidFill>
                <a:latin typeface="Arial" panose="020B0604020202020204" pitchFamily="34" charset="0"/>
                <a:cs typeface="Arial" panose="020B0604020202020204" pitchFamily="34" charset="0"/>
              </a:rPr>
              <a:t>250-828-5586</a:t>
            </a:r>
          </a:p>
          <a:p>
            <a:r>
              <a:rPr lang="en-US" sz="1200" dirty="0">
                <a:solidFill>
                  <a:srgbClr val="65CBC9"/>
                </a:solidFill>
                <a:latin typeface="Arial" panose="020B0604020202020204" pitchFamily="34" charset="0"/>
                <a:cs typeface="Arial" panose="020B0604020202020204" pitchFamily="34" charset="0"/>
              </a:rPr>
              <a:t>A 24 hour study space reserved for graduate students only. Contact Graduate Studies for access. </a:t>
            </a:r>
          </a:p>
          <a:p>
            <a:pPr lvl="0"/>
            <a:endParaRPr lang="en-US" sz="1600" dirty="0">
              <a:solidFill>
                <a:srgbClr val="65CBC9"/>
              </a:solidFill>
              <a:latin typeface="Arial" panose="020B0604020202020204" pitchFamily="34" charset="0"/>
              <a:cs typeface="Arial" panose="020B0604020202020204" pitchFamily="34" charset="0"/>
            </a:endParaRPr>
          </a:p>
          <a:p>
            <a:pPr lvl="0"/>
            <a:endParaRPr lang="en-US" sz="1600" b="1" dirty="0">
              <a:solidFill>
                <a:srgbClr val="65CBC9"/>
              </a:solidFill>
              <a:latin typeface="Arial" panose="020B0604020202020204" pitchFamily="34" charset="0"/>
              <a:cs typeface="Arial" panose="020B0604020202020204" pitchFamily="34" charset="0"/>
            </a:endParaRPr>
          </a:p>
          <a:p>
            <a:pPr lvl="0"/>
            <a:r>
              <a:rPr lang="en-US" sz="1600" b="1" dirty="0" err="1">
                <a:solidFill>
                  <a:srgbClr val="65CBC9"/>
                </a:solidFill>
                <a:latin typeface="Arial" panose="020B0604020202020204" pitchFamily="34" charset="0"/>
                <a:cs typeface="Arial" panose="020B0604020202020204" pitchFamily="34" charset="0"/>
              </a:rPr>
              <a:t>M.Ed</a:t>
            </a:r>
            <a:r>
              <a:rPr lang="en-US" sz="1600" b="1" dirty="0">
                <a:solidFill>
                  <a:srgbClr val="65CBC9"/>
                </a:solidFill>
                <a:latin typeface="Arial" panose="020B0604020202020204" pitchFamily="34" charset="0"/>
                <a:cs typeface="Arial" panose="020B0604020202020204" pitchFamily="34" charset="0"/>
              </a:rPr>
              <a:t>/GCES Support Centre</a:t>
            </a:r>
          </a:p>
          <a:p>
            <a:pPr lvl="0"/>
            <a:r>
              <a:rPr lang="en-US" sz="1200" dirty="0">
                <a:solidFill>
                  <a:srgbClr val="FFFFFF"/>
                </a:solidFill>
                <a:latin typeface="Arial" panose="020B0604020202020204" pitchFamily="34" charset="0"/>
                <a:cs typeface="Arial" panose="020B0604020202020204" pitchFamily="34" charset="0"/>
              </a:rPr>
              <a:t>AE 305</a:t>
            </a:r>
          </a:p>
          <a:p>
            <a:pPr lvl="0"/>
            <a:r>
              <a:rPr lang="en-US" sz="1200" dirty="0">
                <a:solidFill>
                  <a:srgbClr val="FFFFFF"/>
                </a:solidFill>
                <a:latin typeface="Arial" panose="020B0604020202020204" pitchFamily="34" charset="0"/>
                <a:cs typeface="Arial" panose="020B0604020202020204" pitchFamily="34" charset="0"/>
              </a:rPr>
              <a:t>gsesupport@tru.ca </a:t>
            </a:r>
          </a:p>
          <a:p>
            <a:pPr lvl="0"/>
            <a:r>
              <a:rPr lang="en-US" sz="1200" dirty="0">
                <a:solidFill>
                  <a:srgbClr val="65CBC9"/>
                </a:solidFill>
                <a:latin typeface="Arial" panose="020B0604020202020204" pitchFamily="34" charset="0"/>
                <a:cs typeface="Arial" panose="020B0604020202020204" pitchFamily="34" charset="0"/>
              </a:rPr>
              <a:t>Book an appointment with a TA for additional help with your </a:t>
            </a:r>
            <a:r>
              <a:rPr lang="en-US" sz="1200" dirty="0" err="1">
                <a:solidFill>
                  <a:srgbClr val="65CBC9"/>
                </a:solidFill>
                <a:latin typeface="Arial" panose="020B0604020202020204" pitchFamily="34" charset="0"/>
                <a:cs typeface="Arial" panose="020B0604020202020204" pitchFamily="34" charset="0"/>
              </a:rPr>
              <a:t>M.Ed</a:t>
            </a:r>
            <a:r>
              <a:rPr lang="en-US" sz="1200" dirty="0">
                <a:solidFill>
                  <a:srgbClr val="65CBC9"/>
                </a:solidFill>
                <a:latin typeface="Arial" panose="020B0604020202020204" pitchFamily="34" charset="0"/>
                <a:cs typeface="Arial" panose="020B0604020202020204" pitchFamily="34" charset="0"/>
              </a:rPr>
              <a:t>/GCES coursework</a:t>
            </a:r>
            <a:r>
              <a:rPr lang="en-US" sz="1200" b="1" dirty="0">
                <a:solidFill>
                  <a:srgbClr val="65CBC9"/>
                </a:solidFill>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a:p>
            <a:endParaRPr lang="en-US" sz="1600" b="1" dirty="0">
              <a:latin typeface="Helvetica Neue"/>
            </a:endParaRPr>
          </a:p>
        </p:txBody>
      </p:sp>
      <p:sp>
        <p:nvSpPr>
          <p:cNvPr id="6" name="TextBox 5">
            <a:extLst>
              <a:ext uri="{FF2B5EF4-FFF2-40B4-BE49-F238E27FC236}">
                <a16:creationId xmlns:a16="http://schemas.microsoft.com/office/drawing/2014/main" id="{F512B1D1-65DE-44F0-AD86-FE9902F8022F}"/>
              </a:ext>
            </a:extLst>
          </p:cNvPr>
          <p:cNvSpPr txBox="1"/>
          <p:nvPr/>
        </p:nvSpPr>
        <p:spPr>
          <a:xfrm>
            <a:off x="699715" y="4641559"/>
            <a:ext cx="7442420"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lvl="0" algn="ctr"/>
            <a:r>
              <a:rPr lang="en-US" sz="1600" b="1" dirty="0">
                <a:solidFill>
                  <a:srgbClr val="65CBC9"/>
                </a:solidFill>
                <a:latin typeface="Arial" panose="020B0604020202020204" pitchFamily="34" charset="0"/>
                <a:cs typeface="Arial" panose="020B0604020202020204" pitchFamily="34" charset="0"/>
              </a:rPr>
              <a:t>Learning Strategist – Academic Integrity</a:t>
            </a:r>
          </a:p>
          <a:p>
            <a:pPr lvl="0" algn="ctr"/>
            <a:r>
              <a:rPr lang="en-US" sz="1200" dirty="0">
                <a:solidFill>
                  <a:srgbClr val="FFFFFF"/>
                </a:solidFill>
                <a:latin typeface="Arial" panose="020B0604020202020204" pitchFamily="34" charset="0"/>
                <a:cs typeface="Arial" panose="020B0604020202020204" pitchFamily="34" charset="0"/>
              </a:rPr>
              <a:t>OM 1802 | 250-828-5138</a:t>
            </a:r>
          </a:p>
          <a:p>
            <a:pPr lvl="0" algn="ctr"/>
            <a:r>
              <a:rPr lang="en-US" sz="1200" dirty="0">
                <a:solidFill>
                  <a:srgbClr val="65CBC9"/>
                </a:solidFill>
                <a:latin typeface="Arial" panose="020B0604020202020204" pitchFamily="34" charset="0"/>
                <a:cs typeface="Arial" panose="020B0604020202020204" pitchFamily="34" charset="0"/>
              </a:rPr>
              <a:t>Contact the Academic Integrity Learning Strategist if you have questions or concerns regarding academic integrity, the appeals process, or to inquire about the status of your case.</a:t>
            </a:r>
          </a:p>
          <a:p>
            <a:pPr algn="ctr"/>
            <a:endParaRPr lang="en-US" sz="1200" dirty="0">
              <a:solidFill>
                <a:srgbClr val="65CBC9"/>
              </a:solidFill>
              <a:latin typeface="Helvetica Neue"/>
            </a:endParaRPr>
          </a:p>
        </p:txBody>
      </p:sp>
    </p:spTree>
    <p:extLst>
      <p:ext uri="{BB962C8B-B14F-4D97-AF65-F5344CB8AC3E}">
        <p14:creationId xmlns:p14="http://schemas.microsoft.com/office/powerpoint/2010/main" val="27204036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1797</TotalTime>
  <Words>1671</Words>
  <Application>Microsoft Office PowerPoint</Application>
  <PresentationFormat>On-screen Show (4:3)</PresentationFormat>
  <Paragraphs>358</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Helvetica Neue</vt:lpstr>
      <vt:lpstr>Wingdings</vt:lpstr>
      <vt:lpstr>Office Theme</vt:lpstr>
      <vt:lpstr>CAMPUS RESOURCES</vt:lpstr>
      <vt:lpstr>PowerPoint Presentation</vt:lpstr>
      <vt:lpstr>CAMPUS RESOURCES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Thompson Rivers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Myers</dc:creator>
  <cp:lastModifiedBy>Eryn Barrett</cp:lastModifiedBy>
  <cp:revision>172</cp:revision>
  <dcterms:created xsi:type="dcterms:W3CDTF">2015-08-31T16:22:46Z</dcterms:created>
  <dcterms:modified xsi:type="dcterms:W3CDTF">2019-08-13T22:52:23Z</dcterms:modified>
</cp:coreProperties>
</file>