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28" r:id="rId3"/>
    <p:sldMasterId id="2147483840" r:id="rId4"/>
    <p:sldMasterId id="2147483864" r:id="rId5"/>
    <p:sldMasterId id="2147483888" r:id="rId6"/>
  </p:sldMasterIdLst>
  <p:notesMasterIdLst>
    <p:notesMasterId r:id="rId43"/>
  </p:notesMasterIdLst>
  <p:sldIdLst>
    <p:sldId id="268" r:id="rId7"/>
    <p:sldId id="317" r:id="rId8"/>
    <p:sldId id="318" r:id="rId9"/>
    <p:sldId id="309" r:id="rId10"/>
    <p:sldId id="274" r:id="rId11"/>
    <p:sldId id="313" r:id="rId12"/>
    <p:sldId id="308" r:id="rId13"/>
    <p:sldId id="276" r:id="rId14"/>
    <p:sldId id="294" r:id="rId15"/>
    <p:sldId id="307" r:id="rId16"/>
    <p:sldId id="296" r:id="rId17"/>
    <p:sldId id="286" r:id="rId18"/>
    <p:sldId id="287" r:id="rId19"/>
    <p:sldId id="288" r:id="rId20"/>
    <p:sldId id="289" r:id="rId21"/>
    <p:sldId id="290" r:id="rId22"/>
    <p:sldId id="291" r:id="rId23"/>
    <p:sldId id="292" r:id="rId24"/>
    <p:sldId id="293" r:id="rId25"/>
    <p:sldId id="269" r:id="rId26"/>
    <p:sldId id="298" r:id="rId27"/>
    <p:sldId id="321" r:id="rId28"/>
    <p:sldId id="270" r:id="rId29"/>
    <p:sldId id="300" r:id="rId30"/>
    <p:sldId id="301" r:id="rId31"/>
    <p:sldId id="271" r:id="rId32"/>
    <p:sldId id="315" r:id="rId33"/>
    <p:sldId id="316" r:id="rId34"/>
    <p:sldId id="304" r:id="rId35"/>
    <p:sldId id="314" r:id="rId36"/>
    <p:sldId id="305" r:id="rId37"/>
    <p:sldId id="320" r:id="rId38"/>
    <p:sldId id="306" r:id="rId39"/>
    <p:sldId id="311" r:id="rId40"/>
    <p:sldId id="312" r:id="rId41"/>
    <p:sldId id="302" r:id="rId42"/>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m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CC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9017" autoAdjust="0"/>
  </p:normalViewPr>
  <p:slideViewPr>
    <p:cSldViewPr>
      <p:cViewPr>
        <p:scale>
          <a:sx n="90" d="100"/>
          <a:sy n="90" d="100"/>
        </p:scale>
        <p:origin x="-582" y="168"/>
      </p:cViewPr>
      <p:guideLst>
        <p:guide orient="horz" pos="2160"/>
        <p:guide pos="2880"/>
      </p:guideLst>
    </p:cSldViewPr>
  </p:slideViewPr>
  <p:outlineViewPr>
    <p:cViewPr>
      <p:scale>
        <a:sx n="33" d="100"/>
        <a:sy n="33" d="100"/>
      </p:scale>
      <p:origin x="24" y="145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06T21:57:49.829" idx="1">
    <p:pos x="34" y="4486"/>
    <p:text>Germany,Spain, Italy,Austria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B759856B-EB87-4B25-B872-909695C67D2A}" type="datetimeFigureOut">
              <a:rPr lang="en-US" smtClean="0"/>
              <a:pPr/>
              <a:t>10/12/2012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2F40CB34-E77D-487B-B932-14EC2B8ABE65}" type="slidenum">
              <a:rPr lang="en-US" smtClean="0"/>
              <a:pPr/>
              <a:t>‹#›</a:t>
            </a:fld>
            <a:endParaRPr lang="en-US"/>
          </a:p>
        </p:txBody>
      </p:sp>
    </p:spTree>
    <p:extLst>
      <p:ext uri="{BB962C8B-B14F-4D97-AF65-F5344CB8AC3E}">
        <p14:creationId xmlns:p14="http://schemas.microsoft.com/office/powerpoint/2010/main" val="267698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0CB34-E77D-487B-B932-14EC2B8ABE65}" type="slidenum">
              <a:rPr lang="en-US" smtClean="0"/>
              <a:pPr/>
              <a:t>13</a:t>
            </a:fld>
            <a:endParaRPr lang="en-US"/>
          </a:p>
        </p:txBody>
      </p:sp>
    </p:spTree>
    <p:extLst>
      <p:ext uri="{BB962C8B-B14F-4D97-AF65-F5344CB8AC3E}">
        <p14:creationId xmlns:p14="http://schemas.microsoft.com/office/powerpoint/2010/main" val="116357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E9B8F56-7B46-4016-A0D4-40C731C136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955F35-56B4-4A10-80C0-08ACB78C9001}" type="datetimeFigureOut">
              <a:rPr lang="en-US" smtClean="0"/>
              <a:pPr/>
              <a:t>10/12/2012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9B8F56-7B46-4016-A0D4-40C731C136A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9B8F56-7B46-4016-A0D4-40C731C136AC}"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B8F56-7B46-4016-A0D4-40C731C136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1"/>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pPr/>
              <a:t>10/12/2012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955F35-56B4-4A10-80C0-08ACB78C9001}" type="datetimeFigureOut">
              <a:rPr lang="en-US" smtClean="0"/>
              <a:pPr/>
              <a:t>10/12/2012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9B8F56-7B46-4016-A0D4-40C731C136AC}" type="slidenum">
              <a:rPr lang="en-US" smtClean="0"/>
              <a:pPr/>
              <a:t>‹#›</a:t>
            </a:fld>
            <a:endParaRPr lang="en-US"/>
          </a:p>
        </p:txBody>
      </p:sp>
    </p:spTree>
    <p:extLst>
      <p:ext uri="{BB962C8B-B14F-4D97-AF65-F5344CB8AC3E}">
        <p14:creationId xmlns:p14="http://schemas.microsoft.com/office/powerpoint/2010/main" val="3832073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30993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solidFill>
                  <a:prstClr val="white"/>
                </a:solidFill>
              </a:rPr>
              <a:pPr/>
              <a:t>10/12/2012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90646032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955F35-56B4-4A10-80C0-08ACB78C9001}" type="datetimeFigureOut">
              <a:rPr lang="en-US" smtClean="0">
                <a:solidFill>
                  <a:prstClr val="white"/>
                </a:solidFill>
              </a:rPr>
              <a:pPr/>
              <a:t>10/12/2012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5039597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AE9B8F56-7B46-4016-A0D4-40C731C136A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899241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955F35-56B4-4A10-80C0-08ACB78C9001}" type="datetimeFigureOut">
              <a:rPr lang="en-US" smtClean="0">
                <a:solidFill>
                  <a:prstClr val="white"/>
                </a:solidFill>
              </a:rPr>
              <a:pPr/>
              <a:t>10/12/2012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AE9B8F56-7B46-4016-A0D4-40C731C136AC}"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85738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AE9B8F56-7B46-4016-A0D4-40C731C136A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0346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AE9B8F56-7B46-4016-A0D4-40C731C136A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94531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955F35-56B4-4A10-80C0-08ACB78C9001}" type="datetimeFigureOut">
              <a:rPr lang="en-US" smtClean="0">
                <a:solidFill>
                  <a:prstClr val="white"/>
                </a:solidFill>
              </a:rPr>
              <a:pPr/>
              <a:t>10/12/2012</a:t>
            </a:fld>
            <a:endParaRPr lang="en-US">
              <a:solidFill>
                <a:prstClr val="white"/>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9B8F56-7B46-4016-A0D4-40C731C136AC}"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29257214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4454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AE9B8F56-7B46-4016-A0D4-40C731C136A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2202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955F35-56B4-4A10-80C0-08ACB78C9001}" type="datetimeFigureOut">
              <a:rPr lang="en-US" smtClean="0">
                <a:solidFill>
                  <a:srgbClr val="DBF5F9">
                    <a:shade val="90000"/>
                  </a:srgbClr>
                </a:solidFill>
              </a:rPr>
              <a:pPr/>
              <a:t>10/12/2012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E9B8F56-7B46-4016-A0D4-40C731C136AC}"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6214081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74740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955F35-56B4-4A10-80C0-08ACB78C9001}" type="datetimeFigureOut">
              <a:rPr lang="en-US" smtClean="0">
                <a:solidFill>
                  <a:srgbClr val="DBF5F9">
                    <a:shade val="90000"/>
                  </a:srgbClr>
                </a:solidFill>
              </a:rPr>
              <a:pPr/>
              <a:t>10/12/2012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9812490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705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649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80001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8131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18752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1"/>
            <a:ext cx="609600" cy="365125"/>
          </a:xfrm>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48587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7236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15612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2"/>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8955F35-56B4-4A10-80C0-08ACB78C9001}" type="datetimeFigureOut">
              <a:rPr lang="en-US" smtClean="0">
                <a:solidFill>
                  <a:srgbClr val="DBF5F9">
                    <a:shade val="90000"/>
                  </a:srgbClr>
                </a:solidFill>
              </a:rPr>
              <a:pPr/>
              <a:t>10/12/2012</a:t>
            </a:fld>
            <a:endParaRPr lang="en-US">
              <a:solidFill>
                <a:srgbClr val="DBF5F9">
                  <a:shade val="90000"/>
                </a:srgbClr>
              </a:solidFill>
            </a:endParaRPr>
          </a:p>
        </p:txBody>
      </p:sp>
      <p:sp>
        <p:nvSpPr>
          <p:cNvPr id="2" name="Footer Placeholder 1"/>
          <p:cNvSpPr>
            <a:spLocks noGrp="1"/>
          </p:cNvSpPr>
          <p:nvPr>
            <p:ph type="ftr" sz="quarter" idx="11"/>
          </p:nvPr>
        </p:nvSpPr>
        <p:spPr/>
        <p:txBody>
          <a:bodyPr/>
          <a:lstStyle/>
          <a:p>
            <a:endParaRPr lang="en-US">
              <a:solidFill>
                <a:srgbClr val="DBF5F9">
                  <a:shade val="90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AE9B8F56-7B46-4016-A0D4-40C731C136AC}"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19" name="Footer Placeholder 18"/>
          <p:cNvSpPr>
            <a:spLocks noGrp="1"/>
          </p:cNvSpPr>
          <p:nvPr>
            <p:ph type="ftr" sz="quarter" idx="11"/>
          </p:nvPr>
        </p:nvSpPr>
        <p:spPr>
          <a:xfrm>
            <a:off x="3581400" y="76201"/>
            <a:ext cx="2895600" cy="288925"/>
          </a:xfrm>
        </p:spPr>
        <p:txBody>
          <a:bodyPr/>
          <a:lstStyle/>
          <a:p>
            <a:endParaRPr lang="en-US">
              <a:solidFill>
                <a:srgbClr val="04617B">
                  <a:shade val="90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8955F35-56B4-4A10-80C0-08ACB78C9001}" type="datetimeFigureOut">
              <a:rPr lang="en-US" smtClean="0">
                <a:solidFill>
                  <a:srgbClr val="DBF5F9">
                    <a:shade val="90000"/>
                  </a:srgbClr>
                </a:solidFill>
              </a:rPr>
              <a:pPr/>
              <a:t>10/12/2012</a:t>
            </a:fld>
            <a:endParaRPr lang="en-US">
              <a:solidFill>
                <a:srgbClr val="DBF5F9">
                  <a:shade val="90000"/>
                </a:srgbClr>
              </a:solidFill>
            </a:endParaRPr>
          </a:p>
        </p:txBody>
      </p:sp>
      <p:sp>
        <p:nvSpPr>
          <p:cNvPr id="11" name="Footer Placeholder 10"/>
          <p:cNvSpPr>
            <a:spLocks noGrp="1"/>
          </p:cNvSpPr>
          <p:nvPr>
            <p:ph type="ftr" sz="quarter" idx="11"/>
          </p:nvPr>
        </p:nvSpPr>
        <p:spPr/>
        <p:txBody>
          <a:bodyPr/>
          <a:lstStyle/>
          <a:p>
            <a:endParaRPr lang="en-US">
              <a:solidFill>
                <a:srgbClr val="DBF5F9">
                  <a:shade val="90000"/>
                </a:srgbClr>
              </a:solidFill>
            </a:endParaRPr>
          </a:p>
        </p:txBody>
      </p:sp>
      <p:sp>
        <p:nvSpPr>
          <p:cNvPr id="16" name="Slide Number Placeholder 15"/>
          <p:cNvSpPr>
            <a:spLocks noGrp="1"/>
          </p:cNvSpPr>
          <p:nvPr>
            <p:ph type="sldNum" sz="quarter" idx="12"/>
          </p:nvPr>
        </p:nvSpPr>
        <p:spPr/>
        <p:txBody>
          <a:bodyPr/>
          <a:lstStyle/>
          <a:p>
            <a:fld id="{AE9B8F56-7B46-4016-A0D4-40C731C136AC}" type="slidenum">
              <a:rPr lang="en-US" smtClean="0">
                <a:solidFill>
                  <a:srgbClr val="DBF5F9">
                    <a:shade val="90000"/>
                  </a:srgbClr>
                </a:solidFill>
              </a:rPr>
              <a:pPr/>
              <a:t>‹#›</a:t>
            </a:fld>
            <a:endParaRPr lang="en-US">
              <a:solidFill>
                <a:srgbClr val="DBF5F9">
                  <a:shade val="90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10" name="Footer Placeholder 9"/>
          <p:cNvSpPr>
            <a:spLocks noGrp="1"/>
          </p:cNvSpPr>
          <p:nvPr>
            <p:ph type="ftr" sz="quarter" idx="11"/>
          </p:nvPr>
        </p:nvSpPr>
        <p:spPr/>
        <p:txBody>
          <a:bodyPr/>
          <a:lstStyle/>
          <a:p>
            <a:endParaRPr lang="en-US">
              <a:solidFill>
                <a:srgbClr val="04617B">
                  <a:shade val="90000"/>
                </a:srgbClr>
              </a:solidFill>
            </a:endParaRPr>
          </a:p>
        </p:txBody>
      </p:sp>
      <p:sp>
        <p:nvSpPr>
          <p:cNvPr id="31" name="Slide Number Placeholder 30"/>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21" name="Footer Placeholder 20"/>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24" name="Footer Placeholder 23"/>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29" name="Footer Placeholder 28"/>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31" name="Slide Number Placeholder 30"/>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B8F56-7B46-4016-A0D4-40C731C136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955F35-56B4-4A10-80C0-08ACB78C9001}"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AE9B8F56-7B46-4016-A0D4-40C731C136A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955F35-56B4-4A10-80C0-08ACB78C9001}" type="datetimeFigureOut">
              <a:rPr lang="en-US" smtClean="0"/>
              <a:pPr/>
              <a:t>10/12/2012</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B8F56-7B46-4016-A0D4-40C731C136A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955F35-56B4-4A10-80C0-08ACB78C9001}" type="datetimeFigureOut">
              <a:rPr lang="en-US" smtClean="0"/>
              <a:pPr/>
              <a:t>10/12/2012</a:t>
            </a:fld>
            <a:endParaRPr 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9B8F56-7B46-4016-A0D4-40C731C136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8955F35-56B4-4A10-80C0-08ACB78C9001}" type="datetimeFigureOut">
              <a:rPr lang="en-US" smtClean="0"/>
              <a:pPr/>
              <a:t>10/12/2012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9B8F56-7B46-4016-A0D4-40C731C136A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955F35-56B4-4A10-80C0-08ACB78C9001}" type="datetimeFigureOut">
              <a:rPr lang="en-US" smtClean="0">
                <a:solidFill>
                  <a:prstClr val="black"/>
                </a:solidFill>
              </a:rPr>
              <a:pPr/>
              <a:t>10/12/2012</a:t>
            </a:fld>
            <a:endParaRPr lang="en-US">
              <a:solidFill>
                <a:prstClr val="black"/>
              </a:solidFill>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9B8F56-7B46-4016-A0D4-40C731C136A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41568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955F35-56B4-4A10-80C0-08ACB78C9001}" type="datetimeFigureOut">
              <a:rPr lang="en-US" smtClean="0">
                <a:solidFill>
                  <a:srgbClr val="04617B">
                    <a:shade val="90000"/>
                  </a:srgbClr>
                </a:solidFill>
              </a:rPr>
              <a:pPr/>
              <a:t>10/12/2012</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9B8F56-7B46-4016-A0D4-40C731C136AC}"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5744410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8955F35-56B4-4A10-80C0-08ACB78C9001}" type="datetimeFigureOut">
              <a:rPr lang="en-US" smtClean="0"/>
              <a:pPr/>
              <a:t>10/12/2012</a:t>
            </a:fld>
            <a:endParaRPr lang="en-US"/>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E9B8F56-7B46-4016-A0D4-40C731C136A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hyperlink" Target="mailto:NAJIKHODASHENAS@GMAIL.COM" TargetMode="External"/><Relationship Id="rId4" Type="http://schemas.openxmlformats.org/officeDocument/2006/relationships/hyperlink" Target="mailto:NAJIKHODASHENAS@YAHO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23.jpeg"/><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gif"/><Relationship Id="rId3" Type="http://schemas.openxmlformats.org/officeDocument/2006/relationships/image" Target="../media/image36.gif"/><Relationship Id="rId7" Type="http://schemas.openxmlformats.org/officeDocument/2006/relationships/image" Target="../media/image40.gif"/><Relationship Id="rId12" Type="http://schemas.openxmlformats.org/officeDocument/2006/relationships/image" Target="../media/image45.gif"/><Relationship Id="rId17" Type="http://schemas.openxmlformats.org/officeDocument/2006/relationships/image" Target="../media/image50.gif"/><Relationship Id="rId2" Type="http://schemas.openxmlformats.org/officeDocument/2006/relationships/image" Target="../media/image35.gif"/><Relationship Id="rId16" Type="http://schemas.openxmlformats.org/officeDocument/2006/relationships/image" Target="../media/image49.gif"/><Relationship Id="rId1" Type="http://schemas.openxmlformats.org/officeDocument/2006/relationships/slideLayout" Target="../slideLayouts/slideLayout13.xml"/><Relationship Id="rId6" Type="http://schemas.openxmlformats.org/officeDocument/2006/relationships/image" Target="../media/image39.gif"/><Relationship Id="rId11" Type="http://schemas.openxmlformats.org/officeDocument/2006/relationships/image" Target="../media/image44.gif"/><Relationship Id="rId5" Type="http://schemas.openxmlformats.org/officeDocument/2006/relationships/image" Target="../media/image38.gif"/><Relationship Id="rId15" Type="http://schemas.openxmlformats.org/officeDocument/2006/relationships/image" Target="../media/image48.gif"/><Relationship Id="rId10" Type="http://schemas.openxmlformats.org/officeDocument/2006/relationships/image" Target="../media/image43.gif"/><Relationship Id="rId4" Type="http://schemas.openxmlformats.org/officeDocument/2006/relationships/image" Target="../media/image37.gif"/><Relationship Id="rId9" Type="http://schemas.openxmlformats.org/officeDocument/2006/relationships/image" Target="../media/image42.gif"/><Relationship Id="rId14" Type="http://schemas.openxmlformats.org/officeDocument/2006/relationships/image" Target="../media/image47.gif"/></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2.vml"/><Relationship Id="rId1" Type="http://schemas.openxmlformats.org/officeDocument/2006/relationships/themeOverride" Target="../theme/themeOverride10.xml"/><Relationship Id="rId5" Type="http://schemas.openxmlformats.org/officeDocument/2006/relationships/image" Target="../media/image54.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1.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MIMainPage.png"/>
          <p:cNvPicPr>
            <a:picLocks noChangeAspect="1"/>
          </p:cNvPicPr>
          <p:nvPr/>
        </p:nvPicPr>
        <p:blipFill>
          <a:blip r:embed="rId2" cstate="print"/>
          <a:stretch>
            <a:fillRect/>
          </a:stretch>
        </p:blipFill>
        <p:spPr>
          <a:xfrm>
            <a:off x="3352801" y="914401"/>
            <a:ext cx="2716569" cy="1601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email content control feb 14.jpg"/>
          <p:cNvPicPr>
            <a:picLocks noChangeAspect="1"/>
          </p:cNvPicPr>
          <p:nvPr/>
        </p:nvPicPr>
        <p:blipFill>
          <a:blip r:embed="rId3" cstate="print"/>
          <a:stretch>
            <a:fillRect/>
          </a:stretch>
        </p:blipFill>
        <p:spPr>
          <a:xfrm>
            <a:off x="2514600" y="6096001"/>
            <a:ext cx="644632" cy="511121"/>
          </a:xfrm>
          <a:prstGeom prst="rect">
            <a:avLst/>
          </a:prstGeom>
        </p:spPr>
      </p:pic>
      <p:sp>
        <p:nvSpPr>
          <p:cNvPr id="3" name="Content Placeholder 2"/>
          <p:cNvSpPr>
            <a:spLocks noGrp="1"/>
          </p:cNvSpPr>
          <p:nvPr>
            <p:ph idx="1"/>
          </p:nvPr>
        </p:nvSpPr>
        <p:spPr>
          <a:xfrm>
            <a:off x="457200" y="1935480"/>
            <a:ext cx="8382000" cy="4770120"/>
          </a:xfrm>
        </p:spPr>
        <p:txBody>
          <a:bodyPr>
            <a:normAutofit/>
          </a:bodyPr>
          <a:lstStyle/>
          <a:p>
            <a:pPr algn="ctr">
              <a:buNone/>
            </a:pPr>
            <a:endParaRPr lang="fa-IR" sz="2400" dirty="0" smtClean="0"/>
          </a:p>
          <a:p>
            <a:pPr algn="ctr">
              <a:buNone/>
            </a:pPr>
            <a:endParaRPr lang="fa-IR" sz="2400" dirty="0" smtClean="0"/>
          </a:p>
          <a:p>
            <a:pPr algn="ctr">
              <a:buNone/>
            </a:pPr>
            <a:r>
              <a:rPr lang="en-US" sz="2400" dirty="0" smtClean="0"/>
              <a:t>TESL CANADA 2012 CONFERENCE</a:t>
            </a:r>
          </a:p>
          <a:p>
            <a:pPr algn="ctr">
              <a:buNone/>
            </a:pPr>
            <a:r>
              <a:rPr lang="en-US" sz="1800" dirty="0" smtClean="0"/>
              <a:t>THOMPSON RIVERS UNIVERSITY</a:t>
            </a:r>
            <a:endParaRPr lang="fa-IR" sz="1800" dirty="0" smtClean="0"/>
          </a:p>
          <a:p>
            <a:pPr algn="ctr">
              <a:buNone/>
            </a:pPr>
            <a:endParaRPr lang="fa-IR" sz="2400" dirty="0" smtClean="0"/>
          </a:p>
          <a:p>
            <a:pPr algn="ctr">
              <a:buNone/>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Applying the Theory of Multiple Intelligences in Teaching Vocabulary to Iranian Beginner EFL Learners </a:t>
            </a:r>
          </a:p>
          <a:p>
            <a:pPr algn="ctr">
              <a:buNone/>
            </a:pPr>
            <a:endParaRPr lang="en-US" sz="2000" dirty="0" smtClean="0"/>
          </a:p>
          <a:p>
            <a:pPr algn="ctr">
              <a:buNone/>
            </a:pPr>
            <a:r>
              <a:rPr lang="en-US" sz="1900" b="1" dirty="0" smtClean="0">
                <a:solidFill>
                  <a:srgbClr val="C00000"/>
                </a:solidFill>
              </a:rPr>
              <a:t>PRESENTER: </a:t>
            </a:r>
            <a:r>
              <a:rPr lang="en-US" sz="1900" b="1" dirty="0" smtClean="0">
                <a:solidFill>
                  <a:srgbClr val="7030A0"/>
                </a:solidFill>
              </a:rPr>
              <a:t>NAJI KHODASHENAS</a:t>
            </a:r>
          </a:p>
          <a:p>
            <a:pPr algn="ctr">
              <a:buNone/>
            </a:pPr>
            <a:r>
              <a:rPr lang="en-US" sz="1800" b="1" dirty="0" smtClean="0">
                <a:solidFill>
                  <a:srgbClr val="00B050"/>
                </a:solidFill>
              </a:rPr>
              <a:t>Oct- </a:t>
            </a:r>
            <a:r>
              <a:rPr lang="en-US" sz="1700" b="1" dirty="0" smtClean="0">
                <a:solidFill>
                  <a:srgbClr val="00B050"/>
                </a:solidFill>
              </a:rPr>
              <a:t>2012</a:t>
            </a:r>
            <a:endParaRPr lang="en-US" sz="1800" b="1" dirty="0" smtClean="0">
              <a:solidFill>
                <a:srgbClr val="00B050"/>
              </a:solidFill>
            </a:endParaRPr>
          </a:p>
          <a:p>
            <a:pPr>
              <a:buNone/>
            </a:pPr>
            <a:r>
              <a:rPr lang="en-US" sz="1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rPr>
              <a:t>NAJIKHODASHENAS@YAHOO.COM</a:t>
            </a:r>
            <a:endParaRPr lang="en-US" sz="1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US" sz="1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5"/>
              </a:rPr>
              <a:t>NAJIKHODASHENAS@GMAIL.COM</a:t>
            </a:r>
            <a:r>
              <a:rPr lang="en-US" sz="1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endParaRPr lang="en-US" dirty="0"/>
          </a:p>
        </p:txBody>
      </p:sp>
      <p:sp>
        <p:nvSpPr>
          <p:cNvPr id="2" name="Title 1"/>
          <p:cNvSpPr>
            <a:spLocks noGrp="1"/>
          </p:cNvSpPr>
          <p:nvPr>
            <p:ph type="title"/>
          </p:nvPr>
        </p:nvSpPr>
        <p:spPr>
          <a:xfrm>
            <a:off x="457200" y="76200"/>
            <a:ext cx="8229600" cy="896112"/>
          </a:xfrm>
        </p:spPr>
        <p:txBody>
          <a:bodyPr>
            <a:norm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Bernard MT Condensed" pitchFamily="18" charset="0"/>
              </a:rPr>
              <a:t>In the name of the most intelligent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Bernard MT Condensed"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strips(downLeft)">
                                      <p:cBhvr>
                                        <p:cTn id="6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Definition of Key terms</a:t>
            </a:r>
            <a:endParaRPr lang="en-US" sz="3600" dirty="0"/>
          </a:p>
        </p:txBody>
      </p:sp>
      <p:sp>
        <p:nvSpPr>
          <p:cNvPr id="3" name="Content Placeholder 2"/>
          <p:cNvSpPr>
            <a:spLocks noGrp="1"/>
          </p:cNvSpPr>
          <p:nvPr>
            <p:ph idx="1"/>
          </p:nvPr>
        </p:nvSpPr>
        <p:spPr>
          <a:xfrm>
            <a:off x="457200" y="2133600"/>
            <a:ext cx="8229600" cy="4191000"/>
          </a:xfrm>
        </p:spPr>
        <p:txBody>
          <a:bodyPr>
            <a:normAutofit fontScale="85000" lnSpcReduction="20000"/>
          </a:bodyPr>
          <a:lstStyle/>
          <a:p>
            <a:r>
              <a:rPr lang="en-US" b="1" dirty="0" smtClean="0"/>
              <a:t>Intelligence : </a:t>
            </a:r>
            <a:r>
              <a:rPr lang="en-US" dirty="0" smtClean="0"/>
              <a:t>Intelligence </a:t>
            </a:r>
            <a:r>
              <a:rPr lang="en-US" dirty="0"/>
              <a:t>is defined as "the capacity to solve problems or to fashion products that are valued in one or more cultural setting.” (Hatch &amp; Gardner, 1989, p85, cited in Armstrong, 2000</a:t>
            </a:r>
            <a:r>
              <a:rPr lang="en-US" dirty="0" smtClean="0"/>
              <a:t>)</a:t>
            </a:r>
          </a:p>
          <a:p>
            <a:endParaRPr lang="en-US" dirty="0"/>
          </a:p>
          <a:p>
            <a:r>
              <a:rPr lang="en-US" b="1" dirty="0" smtClean="0"/>
              <a:t>MDI : </a:t>
            </a:r>
            <a:r>
              <a:rPr lang="en-US" dirty="0" smtClean="0"/>
              <a:t>More </a:t>
            </a:r>
            <a:r>
              <a:rPr lang="en-US" dirty="0"/>
              <a:t>dominant intelligence of each learner, based on the MIDAS </a:t>
            </a:r>
            <a:r>
              <a:rPr lang="en-US" dirty="0" smtClean="0"/>
              <a:t>test</a:t>
            </a:r>
          </a:p>
          <a:p>
            <a:endParaRPr lang="en-US" dirty="0"/>
          </a:p>
          <a:p>
            <a:r>
              <a:rPr lang="en-US" b="1" dirty="0"/>
              <a:t>Musical type </a:t>
            </a:r>
            <a:r>
              <a:rPr lang="en-US" b="1" dirty="0" smtClean="0"/>
              <a:t>learners : </a:t>
            </a:r>
            <a:r>
              <a:rPr lang="en-US" dirty="0" smtClean="0"/>
              <a:t>The </a:t>
            </a:r>
            <a:r>
              <a:rPr lang="en-US" dirty="0"/>
              <a:t>learners with more dominant intelligence in music, as determined by the MIDAS test </a:t>
            </a:r>
            <a:r>
              <a:rPr lang="en-US" dirty="0" smtClean="0"/>
              <a:t>results</a:t>
            </a:r>
          </a:p>
          <a:p>
            <a:endParaRPr lang="en-US" dirty="0"/>
          </a:p>
          <a:p>
            <a:r>
              <a:rPr lang="en-US" b="1" dirty="0"/>
              <a:t>Pictorial type </a:t>
            </a:r>
            <a:r>
              <a:rPr lang="en-US" b="1" dirty="0" smtClean="0"/>
              <a:t>learners: </a:t>
            </a:r>
            <a:r>
              <a:rPr lang="en-US" dirty="0" smtClean="0"/>
              <a:t>The </a:t>
            </a:r>
            <a:r>
              <a:rPr lang="en-US" dirty="0"/>
              <a:t>learners with more dominant intelligence in pictures, as determined by the MIDAS test results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rtl="1"/>
            <a:r>
              <a:rPr lang="fa-IR" sz="4400" dirty="0" smtClean="0">
                <a:cs typeface="B Titr" pitchFamily="2" charset="-78"/>
              </a:rPr>
              <a:t>.</a:t>
            </a:r>
            <a:r>
              <a:rPr lang="en-US" sz="4400" dirty="0" smtClean="0">
                <a:cs typeface="B Titr" pitchFamily="2" charset="-78"/>
              </a:rPr>
              <a:t> </a:t>
            </a:r>
            <a:r>
              <a:rPr lang="fa-IR" sz="4400" dirty="0" smtClean="0">
                <a:cs typeface="B Titr" pitchFamily="2" charset="-78"/>
              </a:rPr>
              <a:t>. . </a:t>
            </a:r>
            <a:r>
              <a:rPr lang="en-US" sz="4400" b="1" dirty="0" smtClean="0">
                <a:cs typeface="B Titr" pitchFamily="2" charset="-78"/>
              </a:rPr>
              <a:t>Multiple Intelligences</a:t>
            </a:r>
            <a:r>
              <a:rPr lang="fa-IR" sz="4400" dirty="0" smtClean="0">
                <a:cs typeface="B Titr" pitchFamily="2" charset="-78"/>
              </a:rPr>
              <a:t> </a:t>
            </a:r>
            <a:endParaRPr lang="en-US" sz="4400" dirty="0"/>
          </a:p>
        </p:txBody>
      </p:sp>
      <p:pic>
        <p:nvPicPr>
          <p:cNvPr id="6" name="Content Placeholder 5" descr="mi.gif"/>
          <p:cNvPicPr>
            <a:picLocks noGrp="1" noChangeAspect="1"/>
          </p:cNvPicPr>
          <p:nvPr>
            <p:ph idx="1"/>
          </p:nvPr>
        </p:nvPicPr>
        <p:blipFill>
          <a:blip r:embed="rId2" cstate="print"/>
          <a:stretch>
            <a:fillRect/>
          </a:stretch>
        </p:blipFill>
        <p:spPr>
          <a:xfrm>
            <a:off x="2372944" y="1935164"/>
            <a:ext cx="4398112" cy="4389437"/>
          </a:xfr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4800600" cy="3810000"/>
          </a:xfrm>
        </p:spPr>
        <p:txBody>
          <a:bodyPr>
            <a:normAutofit fontScale="70000" lnSpcReduction="20000"/>
          </a:bodyPr>
          <a:lstStyle/>
          <a:p>
            <a:pPr marL="109728" indent="0">
              <a:lnSpc>
                <a:spcPct val="200000"/>
              </a:lnSpc>
              <a:buFont typeface="Wingdings" pitchFamily="2" charset="2"/>
              <a:buChar char="ü"/>
            </a:pPr>
            <a:r>
              <a:rPr lang="en-US" sz="2800" dirty="0" smtClean="0">
                <a:solidFill>
                  <a:srgbClr val="000000"/>
                </a:solidFill>
                <a:latin typeface="Times New Roman"/>
                <a:ea typeface="Times New Roman"/>
              </a:rPr>
              <a:t> Perceiving </a:t>
            </a:r>
            <a:r>
              <a:rPr lang="en-US" sz="2800" dirty="0">
                <a:solidFill>
                  <a:srgbClr val="000000"/>
                </a:solidFill>
                <a:latin typeface="Times New Roman"/>
                <a:ea typeface="Times New Roman"/>
              </a:rPr>
              <a:t>the </a:t>
            </a:r>
            <a:r>
              <a:rPr lang="en-US" sz="2800" dirty="0" smtClean="0">
                <a:solidFill>
                  <a:srgbClr val="000000"/>
                </a:solidFill>
                <a:latin typeface="Times New Roman"/>
                <a:ea typeface="Times New Roman"/>
              </a:rPr>
              <a:t>world visually</a:t>
            </a:r>
          </a:p>
          <a:p>
            <a:pPr marL="109728" indent="0">
              <a:lnSpc>
                <a:spcPct val="200000"/>
              </a:lnSpc>
              <a:buFont typeface="Wingdings" pitchFamily="2" charset="2"/>
              <a:buChar char="ü"/>
            </a:pPr>
            <a:r>
              <a:rPr lang="en-US" sz="2800" dirty="0" smtClean="0">
                <a:solidFill>
                  <a:srgbClr val="000000"/>
                </a:solidFill>
                <a:latin typeface="Times New Roman"/>
                <a:ea typeface="Times New Roman"/>
              </a:rPr>
              <a:t> Preferred way of communication is     </a:t>
            </a:r>
          </a:p>
          <a:p>
            <a:pPr marL="109728" indent="0">
              <a:lnSpc>
                <a:spcPct val="200000"/>
              </a:lnSpc>
              <a:buNone/>
            </a:pPr>
            <a:r>
              <a:rPr lang="en-US" sz="2800" dirty="0" smtClean="0">
                <a:solidFill>
                  <a:srgbClr val="000000"/>
                </a:solidFill>
                <a:latin typeface="Times New Roman"/>
                <a:ea typeface="Times New Roman"/>
              </a:rPr>
              <a:t>	through out the pictures and photos</a:t>
            </a:r>
          </a:p>
          <a:p>
            <a:pPr marL="109728" indent="0">
              <a:lnSpc>
                <a:spcPct val="200000"/>
              </a:lnSpc>
              <a:buFont typeface="Wingdings" pitchFamily="2" charset="2"/>
              <a:buChar char="ü"/>
            </a:pPr>
            <a:r>
              <a:rPr lang="en-US" sz="2800" dirty="0" smtClean="0">
                <a:solidFill>
                  <a:srgbClr val="000000"/>
                </a:solidFill>
                <a:latin typeface="Times New Roman"/>
                <a:ea typeface="Times New Roman"/>
              </a:rPr>
              <a:t> Preferred jobs: interior </a:t>
            </a:r>
            <a:r>
              <a:rPr lang="en-US" sz="2800" dirty="0">
                <a:solidFill>
                  <a:srgbClr val="000000"/>
                </a:solidFill>
                <a:latin typeface="Times New Roman"/>
                <a:ea typeface="Times New Roman"/>
              </a:rPr>
              <a:t>decorator, architect, artist</a:t>
            </a:r>
            <a:r>
              <a:rPr lang="en-US" sz="2800" dirty="0" smtClean="0">
                <a:solidFill>
                  <a:srgbClr val="000000"/>
                </a:solidFill>
                <a:latin typeface="Times New Roman"/>
                <a:ea typeface="Times New Roman"/>
              </a:rPr>
              <a:t>, painter</a:t>
            </a:r>
          </a:p>
          <a:p>
            <a:pPr marL="109728" indent="0">
              <a:lnSpc>
                <a:spcPct val="200000"/>
              </a:lnSpc>
              <a:buFont typeface="Wingdings" pitchFamily="2" charset="2"/>
              <a:buChar char="ü"/>
            </a:pPr>
            <a:r>
              <a:rPr lang="en-US" sz="2800" dirty="0" smtClean="0">
                <a:solidFill>
                  <a:srgbClr val="000000"/>
                </a:solidFill>
                <a:latin typeface="Times New Roman"/>
              </a:rPr>
              <a:t>Pictorial Memory</a:t>
            </a:r>
            <a:endParaRPr lang="en-US" dirty="0"/>
          </a:p>
        </p:txBody>
      </p:sp>
      <p:sp>
        <p:nvSpPr>
          <p:cNvPr id="2" name="Title 1"/>
          <p:cNvSpPr>
            <a:spLocks noGrp="1"/>
          </p:cNvSpPr>
          <p:nvPr>
            <p:ph type="title"/>
          </p:nvPr>
        </p:nvSpPr>
        <p:spPr>
          <a:xfrm>
            <a:off x="304800" y="381000"/>
            <a:ext cx="4572000" cy="1295400"/>
          </a:xfrm>
        </p:spPr>
        <p:txBody>
          <a:bodyPr>
            <a:normAutofit/>
          </a:bodyPr>
          <a:lstStyle/>
          <a:p>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Spatial intelligence</a:t>
            </a:r>
            <a:b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(Pictorial Int.)</a:t>
            </a:r>
            <a:endPar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 name="Picture 3" descr="visual.gif"/>
          <p:cNvPicPr>
            <a:picLocks noChangeAspect="1"/>
          </p:cNvPicPr>
          <p:nvPr/>
        </p:nvPicPr>
        <p:blipFill>
          <a:blip r:embed="rId3" cstate="print"/>
          <a:stretch>
            <a:fillRect/>
          </a:stretch>
        </p:blipFill>
        <p:spPr>
          <a:xfrm>
            <a:off x="5562601" y="533400"/>
            <a:ext cx="3028951" cy="2228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6a00e551d23f8188330120a63f0909970c-800wi.jpg"/>
          <p:cNvPicPr>
            <a:picLocks noChangeAspect="1"/>
          </p:cNvPicPr>
          <p:nvPr/>
        </p:nvPicPr>
        <p:blipFill>
          <a:blip r:embed="rId4" cstate="print"/>
          <a:stretch>
            <a:fillRect/>
          </a:stretch>
        </p:blipFill>
        <p:spPr>
          <a:xfrm>
            <a:off x="5638800" y="4038601"/>
            <a:ext cx="3048000" cy="2262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strips(downLeft)">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strips(downLeft)">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trips(downLeft)">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downLeft)">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strips(downLeft)">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a:bodyPr>
          <a:lstStyle/>
          <a:p>
            <a:pPr rtl="1"/>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2. Linguistic intelligence</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3" name="Content Placeholder 2"/>
          <p:cNvSpPr>
            <a:spLocks noGrp="1"/>
          </p:cNvSpPr>
          <p:nvPr>
            <p:ph idx="1"/>
          </p:nvPr>
        </p:nvSpPr>
        <p:spPr>
          <a:xfrm>
            <a:off x="381000" y="2362200"/>
            <a:ext cx="4038600" cy="4267200"/>
          </a:xfrm>
        </p:spPr>
        <p:txBody>
          <a:bodyPr>
            <a:normAutofit fontScale="62500" lnSpcReduction="20000"/>
          </a:bodyPr>
          <a:lstStyle/>
          <a:p>
            <a:pPr marL="0" indent="0">
              <a:lnSpc>
                <a:spcPct val="200000"/>
              </a:lnSpc>
              <a:buFont typeface="Wingdings" pitchFamily="2" charset="2"/>
              <a:buChar char="ü"/>
            </a:pPr>
            <a:r>
              <a:rPr lang="en-US" sz="3600" dirty="0">
                <a:solidFill>
                  <a:srgbClr val="000000"/>
                </a:solidFill>
                <a:latin typeface="Times New Roman"/>
                <a:ea typeface="Times New Roman"/>
              </a:rPr>
              <a:t>The capacity to use words </a:t>
            </a:r>
            <a:r>
              <a:rPr lang="en-US" sz="3600" dirty="0" smtClean="0">
                <a:solidFill>
                  <a:srgbClr val="000000"/>
                </a:solidFill>
                <a:latin typeface="Times New Roman"/>
                <a:ea typeface="Times New Roman"/>
              </a:rPr>
              <a:t>	effectively</a:t>
            </a:r>
            <a:r>
              <a:rPr lang="en-US" sz="3600" dirty="0">
                <a:solidFill>
                  <a:srgbClr val="000000"/>
                </a:solidFill>
                <a:latin typeface="Times New Roman"/>
                <a:ea typeface="Times New Roman"/>
              </a:rPr>
              <a:t>, whether </a:t>
            </a:r>
            <a:r>
              <a:rPr lang="en-US" sz="3600" dirty="0" smtClean="0">
                <a:solidFill>
                  <a:srgbClr val="000000"/>
                </a:solidFill>
                <a:latin typeface="Times New Roman"/>
                <a:ea typeface="Times New Roman"/>
              </a:rPr>
              <a:t>	orally </a:t>
            </a:r>
            <a:r>
              <a:rPr lang="en-US" sz="3600" dirty="0">
                <a:solidFill>
                  <a:srgbClr val="000000"/>
                </a:solidFill>
                <a:latin typeface="Times New Roman"/>
                <a:ea typeface="Times New Roman"/>
              </a:rPr>
              <a:t>or in </a:t>
            </a:r>
            <a:r>
              <a:rPr lang="en-US" sz="3600" dirty="0" smtClean="0">
                <a:solidFill>
                  <a:srgbClr val="000000"/>
                </a:solidFill>
                <a:latin typeface="Times New Roman"/>
                <a:ea typeface="Times New Roman"/>
              </a:rPr>
              <a:t>written form</a:t>
            </a:r>
          </a:p>
          <a:p>
            <a:pPr marL="0" indent="0">
              <a:lnSpc>
                <a:spcPct val="200000"/>
              </a:lnSpc>
              <a:buFont typeface="Wingdings" pitchFamily="2" charset="2"/>
              <a:buChar char="ü"/>
            </a:pPr>
            <a:r>
              <a:rPr lang="en-US" sz="3600" dirty="0" smtClean="0">
                <a:solidFill>
                  <a:srgbClr val="000000"/>
                </a:solidFill>
                <a:latin typeface="Times New Roman"/>
              </a:rPr>
              <a:t>Influential auditors</a:t>
            </a:r>
          </a:p>
          <a:p>
            <a:pPr marL="0" indent="0">
              <a:lnSpc>
                <a:spcPct val="200000"/>
              </a:lnSpc>
              <a:buFont typeface="Wingdings" pitchFamily="2" charset="2"/>
              <a:buChar char="ü"/>
            </a:pPr>
            <a:r>
              <a:rPr lang="en-US" sz="3600" dirty="0" smtClean="0">
                <a:solidFill>
                  <a:srgbClr val="000000"/>
                </a:solidFill>
                <a:latin typeface="Times New Roman"/>
              </a:rPr>
              <a:t>Lawyer</a:t>
            </a:r>
            <a:r>
              <a:rPr lang="en-US" sz="3700" dirty="0">
                <a:solidFill>
                  <a:srgbClr val="000000"/>
                </a:solidFill>
                <a:latin typeface="Times New Roman"/>
              </a:rPr>
              <a:t>, reporter, </a:t>
            </a:r>
            <a:r>
              <a:rPr lang="en-US" sz="3700" dirty="0" smtClean="0">
                <a:solidFill>
                  <a:srgbClr val="000000"/>
                </a:solidFill>
                <a:latin typeface="Times New Roman"/>
              </a:rPr>
              <a:t>Novelist</a:t>
            </a:r>
            <a:endParaRPr lang="en-US" sz="3700" dirty="0">
              <a:solidFill>
                <a:srgbClr val="000000"/>
              </a:solidFill>
              <a:latin typeface="Times New Roman"/>
            </a:endParaRPr>
          </a:p>
        </p:txBody>
      </p:sp>
      <p:pic>
        <p:nvPicPr>
          <p:cNvPr id="4" name="Picture 3" descr="Talking_lips.gif"/>
          <p:cNvPicPr>
            <a:picLocks noChangeAspect="1"/>
          </p:cNvPicPr>
          <p:nvPr/>
        </p:nvPicPr>
        <p:blipFill>
          <a:blip r:embed="rId4" cstate="print"/>
          <a:stretch>
            <a:fillRect/>
          </a:stretch>
        </p:blipFill>
        <p:spPr>
          <a:xfrm>
            <a:off x="5867400" y="1082040"/>
            <a:ext cx="1828800"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Picture4.jpg"/>
          <p:cNvPicPr>
            <a:picLocks noChangeAspect="1"/>
          </p:cNvPicPr>
          <p:nvPr/>
        </p:nvPicPr>
        <p:blipFill>
          <a:blip r:embed="rId5" cstate="print"/>
          <a:stretch>
            <a:fillRect/>
          </a:stretch>
        </p:blipFill>
        <p:spPr>
          <a:xfrm>
            <a:off x="5410200" y="3324225"/>
            <a:ext cx="2743200" cy="27556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ox(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ox(in)">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4572000" cy="4800600"/>
          </a:xfrm>
        </p:spPr>
        <p:txBody>
          <a:bodyPr>
            <a:normAutofit fontScale="70000" lnSpcReduction="20000"/>
          </a:bodyPr>
          <a:lstStyle/>
          <a:p>
            <a:pPr marL="109728" indent="0">
              <a:lnSpc>
                <a:spcPct val="200000"/>
              </a:lnSpc>
              <a:buFont typeface="Wingdings" pitchFamily="2" charset="2"/>
              <a:buChar char="ü"/>
            </a:pPr>
            <a:r>
              <a:rPr lang="en-US" sz="3200" dirty="0">
                <a:latin typeface="Times New Roman" pitchFamily="18" charset="0"/>
                <a:cs typeface="Times New Roman" pitchFamily="18" charset="0"/>
              </a:rPr>
              <a:t>The capacity to use numbers </a:t>
            </a:r>
            <a:r>
              <a:rPr lang="en-US" sz="3200" dirty="0" smtClean="0">
                <a:latin typeface="Times New Roman" pitchFamily="18" charset="0"/>
                <a:cs typeface="Times New Roman" pitchFamily="18" charset="0"/>
              </a:rPr>
              <a:t>	effectively </a:t>
            </a:r>
          </a:p>
          <a:p>
            <a:pPr marL="109728" indent="0">
              <a:lnSpc>
                <a:spcPct val="200000"/>
              </a:lnSpc>
              <a:buFont typeface="Wingdings" pitchFamily="2" charset="2"/>
              <a:buChar char="ü"/>
            </a:pPr>
            <a:r>
              <a:rPr lang="en-US" sz="3200" dirty="0" smtClean="0">
                <a:latin typeface="Times New Roman" pitchFamily="18" charset="0"/>
                <a:cs typeface="Times New Roman" pitchFamily="18" charset="0"/>
              </a:rPr>
              <a:t> Mathematician</a:t>
            </a:r>
            <a:r>
              <a:rPr lang="en-US" sz="3200" dirty="0">
                <a:latin typeface="Times New Roman" pitchFamily="18" charset="0"/>
                <a:cs typeface="Times New Roman" pitchFamily="18" charset="0"/>
              </a:rPr>
              <a:t>, tax accountant, or </a:t>
            </a:r>
            <a:r>
              <a:rPr lang="en-US" sz="3200" dirty="0" smtClean="0">
                <a:latin typeface="Times New Roman" pitchFamily="18" charset="0"/>
                <a:cs typeface="Times New Roman" pitchFamily="18" charset="0"/>
              </a:rPr>
              <a:t>	statistician </a:t>
            </a:r>
          </a:p>
          <a:p>
            <a:pPr marL="109728" indent="0">
              <a:lnSpc>
                <a:spcPct val="200000"/>
              </a:lnSpc>
              <a:buFont typeface="Wingdings" pitchFamily="2" charset="2"/>
              <a:buChar char="ü"/>
            </a:pPr>
            <a:r>
              <a:rPr lang="en-US" sz="3200" dirty="0" smtClean="0">
                <a:latin typeface="Times New Roman" pitchFamily="18" charset="0"/>
                <a:cs typeface="Times New Roman" pitchFamily="18" charset="0"/>
              </a:rPr>
              <a:t> Well Reasoning ability</a:t>
            </a:r>
          </a:p>
          <a:p>
            <a:pPr marL="109728" indent="0">
              <a:lnSpc>
                <a:spcPct val="200000"/>
              </a:lnSpc>
              <a:buFont typeface="Wingdings" pitchFamily="2" charset="2"/>
              <a:buChar char="ü"/>
            </a:pPr>
            <a:r>
              <a:rPr lang="en-US" sz="3200" dirty="0" smtClean="0">
                <a:latin typeface="Times New Roman" pitchFamily="18" charset="0"/>
                <a:cs typeface="Times New Roman" pitchFamily="18" charset="0"/>
              </a:rPr>
              <a:t> Scientist</a:t>
            </a:r>
            <a:r>
              <a:rPr lang="en-US" sz="3200" dirty="0">
                <a:latin typeface="Times New Roman" pitchFamily="18" charset="0"/>
                <a:cs typeface="Times New Roman" pitchFamily="18" charset="0"/>
              </a:rPr>
              <a:t>, computer programmer, or </a:t>
            </a:r>
            <a:r>
              <a:rPr lang="en-US" sz="3200" dirty="0" smtClean="0">
                <a:latin typeface="Times New Roman" pitchFamily="18" charset="0"/>
                <a:cs typeface="Times New Roman" pitchFamily="18" charset="0"/>
              </a:rPr>
              <a:t>	logician</a:t>
            </a:r>
            <a:endParaRPr lang="en-US" sz="3200" dirty="0">
              <a:latin typeface="Times New Roman" pitchFamily="18" charset="0"/>
              <a:cs typeface="Times New Roman" pitchFamily="18" charset="0"/>
            </a:endParaRPr>
          </a:p>
        </p:txBody>
      </p:sp>
      <p:sp>
        <p:nvSpPr>
          <p:cNvPr id="2" name="Title 1"/>
          <p:cNvSpPr>
            <a:spLocks noGrp="1"/>
          </p:cNvSpPr>
          <p:nvPr>
            <p:ph type="title"/>
          </p:nvPr>
        </p:nvSpPr>
        <p:spPr>
          <a:xfrm>
            <a:off x="152400" y="304800"/>
            <a:ext cx="8229600" cy="1143000"/>
          </a:xfrm>
        </p:spPr>
        <p:txBody>
          <a:bodyPr>
            <a:noAutofit/>
          </a:bodyPr>
          <a:lstStyle/>
          <a:p>
            <a:pPr rtl="1"/>
            <a:r>
              <a:rPr lang="en-US"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3. Logical-mathematical intelligence</a:t>
            </a:r>
            <a:endParaRPr lang="en-US"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4" name="Picture 3" descr="500px-Accessories-calculator.svg.png"/>
          <p:cNvPicPr>
            <a:picLocks noChangeAspect="1"/>
          </p:cNvPicPr>
          <p:nvPr/>
        </p:nvPicPr>
        <p:blipFill>
          <a:blip r:embed="rId2" cstate="print"/>
          <a:stretch>
            <a:fillRect/>
          </a:stretch>
        </p:blipFill>
        <p:spPr>
          <a:xfrm>
            <a:off x="6477000" y="1371600"/>
            <a:ext cx="2438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r.jpg"/>
          <p:cNvPicPr>
            <a:picLocks noChangeAspect="1"/>
          </p:cNvPicPr>
          <p:nvPr/>
        </p:nvPicPr>
        <p:blipFill>
          <a:blip r:embed="rId3" cstate="print"/>
          <a:stretch>
            <a:fillRect/>
          </a:stretch>
        </p:blipFill>
        <p:spPr>
          <a:xfrm rot="21073803">
            <a:off x="7010400" y="3962400"/>
            <a:ext cx="1295400" cy="27506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amond(in)">
                                      <p:cBhvr>
                                        <p:cTn id="20" dur="2000"/>
                                        <p:tgtEl>
                                          <p:spTgt spid="3">
                                            <p:txEl>
                                              <p:pRg st="0" end="0"/>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amond(in)">
                                      <p:cBhvr>
                                        <p:cTn id="26" dur="2000"/>
                                        <p:tgtEl>
                                          <p:spTgt spid="3">
                                            <p:txEl>
                                              <p:pRg st="2" end="2"/>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amond(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96112"/>
          </a:xfrm>
        </p:spPr>
        <p:txBody>
          <a:bodyPr>
            <a:normAutofit/>
          </a:bodyPr>
          <a:lstStyle/>
          <a:p>
            <a:pPr rtl="1"/>
            <a:r>
              <a:rPr lang="en-US" sz="3200" b="1" dirty="0" smtClean="0">
                <a:cs typeface="B Titr" pitchFamily="2" charset="-78"/>
              </a:rPr>
              <a:t>4. Bodily-Kinesthetic intelligence</a:t>
            </a:r>
            <a:endParaRPr lang="en-US" sz="3200" dirty="0">
              <a:cs typeface="B Titr" pitchFamily="2" charset="-78"/>
            </a:endParaRPr>
          </a:p>
        </p:txBody>
      </p:sp>
      <p:sp>
        <p:nvSpPr>
          <p:cNvPr id="3" name="Content Placeholder 2"/>
          <p:cNvSpPr>
            <a:spLocks noGrp="1"/>
          </p:cNvSpPr>
          <p:nvPr>
            <p:ph idx="1"/>
          </p:nvPr>
        </p:nvSpPr>
        <p:spPr>
          <a:xfrm>
            <a:off x="381000" y="1676400"/>
            <a:ext cx="4876800" cy="4953000"/>
          </a:xfrm>
        </p:spPr>
        <p:txBody>
          <a:bodyPr>
            <a:normAutofit/>
          </a:bodyPr>
          <a:lstStyle/>
          <a:p>
            <a:pPr marL="0" indent="0">
              <a:lnSpc>
                <a:spcPct val="200000"/>
              </a:lnSpc>
              <a:buFont typeface="Wingdings" pitchFamily="2" charset="2"/>
              <a:buChar char="ü"/>
            </a:pPr>
            <a:r>
              <a:rPr lang="en-US" sz="2400" dirty="0">
                <a:solidFill>
                  <a:srgbClr val="000000"/>
                </a:solidFill>
                <a:latin typeface="Times New Roman"/>
                <a:ea typeface="Times New Roman"/>
              </a:rPr>
              <a:t>Expertise in using </a:t>
            </a:r>
            <a:r>
              <a:rPr lang="en-US" sz="2400" dirty="0" smtClean="0">
                <a:solidFill>
                  <a:srgbClr val="000000"/>
                </a:solidFill>
                <a:latin typeface="Times New Roman"/>
                <a:ea typeface="Times New Roman"/>
              </a:rPr>
              <a:t>one's whole </a:t>
            </a:r>
            <a:r>
              <a:rPr lang="en-US" sz="2400" dirty="0">
                <a:solidFill>
                  <a:srgbClr val="000000"/>
                </a:solidFill>
                <a:latin typeface="Times New Roman"/>
                <a:ea typeface="Times New Roman"/>
              </a:rPr>
              <a:t>body </a:t>
            </a:r>
            <a:r>
              <a:rPr lang="en-US" sz="2400" dirty="0" smtClean="0">
                <a:solidFill>
                  <a:srgbClr val="000000"/>
                </a:solidFill>
                <a:latin typeface="Times New Roman"/>
                <a:ea typeface="Times New Roman"/>
              </a:rPr>
              <a:t>	to express ideas and </a:t>
            </a:r>
            <a:r>
              <a:rPr lang="en-US" sz="2400" dirty="0">
                <a:solidFill>
                  <a:srgbClr val="000000"/>
                </a:solidFill>
                <a:latin typeface="Times New Roman"/>
                <a:ea typeface="Times New Roman"/>
              </a:rPr>
              <a:t>feelings </a:t>
            </a:r>
            <a:endParaRPr lang="en-US" sz="2400" dirty="0" smtClean="0">
              <a:solidFill>
                <a:srgbClr val="000000"/>
              </a:solidFill>
              <a:latin typeface="Times New Roman"/>
              <a:ea typeface="Times New Roman"/>
            </a:endParaRPr>
          </a:p>
          <a:p>
            <a:pPr marL="0" indent="0">
              <a:lnSpc>
                <a:spcPct val="200000"/>
              </a:lnSpc>
              <a:buFont typeface="Wingdings" pitchFamily="2" charset="2"/>
              <a:buChar char="ü"/>
            </a:pPr>
            <a:r>
              <a:rPr lang="en-US" sz="2400" dirty="0" smtClean="0">
                <a:solidFill>
                  <a:srgbClr val="000000"/>
                </a:solidFill>
                <a:latin typeface="Times New Roman"/>
                <a:ea typeface="Times New Roman"/>
              </a:rPr>
              <a:t> Actor</a:t>
            </a:r>
            <a:r>
              <a:rPr lang="en-US" sz="2400" dirty="0">
                <a:solidFill>
                  <a:srgbClr val="000000"/>
                </a:solidFill>
                <a:latin typeface="Times New Roman"/>
                <a:ea typeface="Times New Roman"/>
              </a:rPr>
              <a:t>, </a:t>
            </a:r>
            <a:r>
              <a:rPr lang="en-US" sz="2400" dirty="0" smtClean="0">
                <a:solidFill>
                  <a:srgbClr val="000000"/>
                </a:solidFill>
                <a:latin typeface="Times New Roman"/>
                <a:ea typeface="Times New Roman"/>
              </a:rPr>
              <a:t>Dancer, Athlete</a:t>
            </a:r>
          </a:p>
          <a:p>
            <a:pPr marL="0" indent="0">
              <a:lnSpc>
                <a:spcPct val="200000"/>
              </a:lnSpc>
              <a:buFont typeface="Wingdings" pitchFamily="2" charset="2"/>
              <a:buChar char="ü"/>
            </a:pPr>
            <a:r>
              <a:rPr lang="en-US" sz="2400" dirty="0" smtClean="0">
                <a:solidFill>
                  <a:srgbClr val="000000"/>
                </a:solidFill>
                <a:latin typeface="Times New Roman"/>
                <a:ea typeface="Times New Roman"/>
              </a:rPr>
              <a:t> Craftsperson</a:t>
            </a:r>
            <a:r>
              <a:rPr lang="en-US" sz="2400" dirty="0">
                <a:solidFill>
                  <a:srgbClr val="000000"/>
                </a:solidFill>
                <a:latin typeface="Times New Roman"/>
                <a:ea typeface="Times New Roman"/>
              </a:rPr>
              <a:t>, a sculpture, </a:t>
            </a:r>
            <a:r>
              <a:rPr lang="en-US" sz="2400" dirty="0" smtClean="0">
                <a:solidFill>
                  <a:srgbClr val="000000"/>
                </a:solidFill>
                <a:latin typeface="Times New Roman"/>
                <a:ea typeface="Times New Roman"/>
              </a:rPr>
              <a:t>	mechanic </a:t>
            </a:r>
            <a:endParaRPr lang="en-US" sz="2400" dirty="0"/>
          </a:p>
        </p:txBody>
      </p:sp>
      <p:pic>
        <p:nvPicPr>
          <p:cNvPr id="4" name="Picture 3" descr="400px-Bliss_Dancer.jpg"/>
          <p:cNvPicPr>
            <a:picLocks noChangeAspect="1"/>
          </p:cNvPicPr>
          <p:nvPr/>
        </p:nvPicPr>
        <p:blipFill>
          <a:blip r:embed="rId3" cstate="print"/>
          <a:stretch>
            <a:fillRect/>
          </a:stretch>
        </p:blipFill>
        <p:spPr>
          <a:xfrm>
            <a:off x="5943602" y="1752600"/>
            <a:ext cx="2866103"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2000"/>
                                        <p:tgtEl>
                                          <p:spTgt spid="3">
                                            <p:txEl>
                                              <p:pRg st="1" end="1"/>
                                            </p:tx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plus(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oosh5.jpg"/>
          <p:cNvPicPr>
            <a:picLocks noChangeAspect="1"/>
          </p:cNvPicPr>
          <p:nvPr/>
        </p:nvPicPr>
        <p:blipFill>
          <a:blip r:embed="rId2" cstate="print">
            <a:lum bright="78000" contrast="-54000"/>
          </a:blip>
          <a:stretch>
            <a:fillRect/>
          </a:stretch>
        </p:blipFill>
        <p:spPr>
          <a:xfrm>
            <a:off x="3171889" y="31497"/>
            <a:ext cx="5972112" cy="6369304"/>
          </a:xfrm>
          <a:prstGeom prst="rect">
            <a:avLst/>
          </a:prstGeom>
        </p:spPr>
      </p:pic>
      <p:sp>
        <p:nvSpPr>
          <p:cNvPr id="3" name="Content Placeholder 2"/>
          <p:cNvSpPr>
            <a:spLocks noGrp="1"/>
          </p:cNvSpPr>
          <p:nvPr>
            <p:ph idx="1"/>
          </p:nvPr>
        </p:nvSpPr>
        <p:spPr>
          <a:xfrm>
            <a:off x="533400" y="1752600"/>
            <a:ext cx="4800600" cy="4419600"/>
          </a:xfrm>
        </p:spPr>
        <p:txBody>
          <a:bodyPr>
            <a:noAutofit/>
          </a:bodyPr>
          <a:lstStyle/>
          <a:p>
            <a:pPr marL="109728" indent="0">
              <a:lnSpc>
                <a:spcPct val="200000"/>
              </a:lnSpc>
              <a:buFont typeface="Wingdings" pitchFamily="2" charset="2"/>
              <a:buChar char="ü"/>
            </a:pPr>
            <a:r>
              <a:rPr lang="en-US" sz="2000" dirty="0">
                <a:solidFill>
                  <a:srgbClr val="000000"/>
                </a:solidFill>
                <a:latin typeface="Times New Roman"/>
                <a:ea typeface="Times New Roman"/>
              </a:rPr>
              <a:t>The capacity to perceive </a:t>
            </a:r>
            <a:r>
              <a:rPr lang="en-US" sz="2000" dirty="0" smtClean="0">
                <a:solidFill>
                  <a:srgbClr val="000000"/>
                </a:solidFill>
                <a:latin typeface="Times New Roman"/>
                <a:ea typeface="Times New Roman"/>
              </a:rPr>
              <a:t> and work with musical aspects </a:t>
            </a:r>
          </a:p>
          <a:p>
            <a:pPr marL="109728" indent="0">
              <a:lnSpc>
                <a:spcPct val="200000"/>
              </a:lnSpc>
              <a:buFont typeface="Wingdings" pitchFamily="2" charset="2"/>
              <a:buChar char="ü"/>
            </a:pPr>
            <a:r>
              <a:rPr lang="en-US" sz="2000" dirty="0" smtClean="0">
                <a:solidFill>
                  <a:srgbClr val="000000"/>
                </a:solidFill>
                <a:latin typeface="Times New Roman"/>
                <a:ea typeface="Times New Roman"/>
              </a:rPr>
              <a:t> Musicians, Composer</a:t>
            </a:r>
          </a:p>
          <a:p>
            <a:pPr marL="109728" indent="0">
              <a:lnSpc>
                <a:spcPct val="200000"/>
              </a:lnSpc>
              <a:buFont typeface="Wingdings" pitchFamily="2" charset="2"/>
              <a:buChar char="ü"/>
            </a:pPr>
            <a:r>
              <a:rPr lang="en-US" sz="2000" dirty="0" smtClean="0">
                <a:solidFill>
                  <a:srgbClr val="000000"/>
                </a:solidFill>
                <a:latin typeface="Times New Roman"/>
                <a:ea typeface="Times New Roman"/>
              </a:rPr>
              <a:t> Musical memory</a:t>
            </a:r>
            <a:endParaRPr lang="en-US" sz="2000" b="1" dirty="0"/>
          </a:p>
        </p:txBody>
      </p:sp>
      <p:sp>
        <p:nvSpPr>
          <p:cNvPr id="2" name="Title 1"/>
          <p:cNvSpPr>
            <a:spLocks noGrp="1"/>
          </p:cNvSpPr>
          <p:nvPr>
            <p:ph type="title"/>
          </p:nvPr>
        </p:nvSpPr>
        <p:spPr>
          <a:xfrm>
            <a:off x="228600" y="551688"/>
            <a:ext cx="8229600" cy="972312"/>
          </a:xfrm>
        </p:spPr>
        <p:txBody>
          <a:bodyPr>
            <a:noAutofit/>
          </a:bodyPr>
          <a:lstStyle/>
          <a:p>
            <a:pPr rtl="1"/>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5. Musical intelligence</a:t>
            </a:r>
            <a:r>
              <a:rPr lang="fa-IR"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5" name="Picture 4" descr="boy-violin.jpg"/>
          <p:cNvPicPr>
            <a:picLocks noChangeAspect="1"/>
          </p:cNvPicPr>
          <p:nvPr/>
        </p:nvPicPr>
        <p:blipFill>
          <a:blip r:embed="rId3" cstate="print"/>
          <a:stretch>
            <a:fillRect/>
          </a:stretch>
        </p:blipFill>
        <p:spPr>
          <a:xfrm>
            <a:off x="6019800" y="533401"/>
            <a:ext cx="2667000" cy="3408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Picture2.jpg"/>
          <p:cNvPicPr>
            <a:picLocks noChangeAspect="1"/>
          </p:cNvPicPr>
          <p:nvPr/>
        </p:nvPicPr>
        <p:blipFill>
          <a:blip r:embed="rId4" cstate="print"/>
          <a:stretch>
            <a:fillRect/>
          </a:stretch>
        </p:blipFill>
        <p:spPr>
          <a:xfrm>
            <a:off x="6553202" y="4495800"/>
            <a:ext cx="1918607" cy="1722664"/>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edg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edg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edg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1688"/>
            <a:ext cx="8229600" cy="896112"/>
          </a:xfrm>
        </p:spPr>
        <p:txBody>
          <a:bodyPr>
            <a:noAutofit/>
          </a:bodyPr>
          <a:lstStyle/>
          <a:p>
            <a:pPr rtl="1"/>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6. Interpersonal intelligence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3" name="Content Placeholder 2"/>
          <p:cNvSpPr>
            <a:spLocks noGrp="1"/>
          </p:cNvSpPr>
          <p:nvPr>
            <p:ph idx="1"/>
          </p:nvPr>
        </p:nvSpPr>
        <p:spPr>
          <a:xfrm>
            <a:off x="304802" y="1828800"/>
            <a:ext cx="5562599" cy="4495800"/>
          </a:xfrm>
        </p:spPr>
        <p:txBody>
          <a:bodyPr>
            <a:noAutofit/>
          </a:bodyPr>
          <a:lstStyle/>
          <a:p>
            <a:pPr marL="0" indent="0">
              <a:lnSpc>
                <a:spcPct val="200000"/>
              </a:lnSpc>
              <a:buFont typeface="Wingdings" pitchFamily="2" charset="2"/>
              <a:buChar char="ü"/>
            </a:pPr>
            <a:r>
              <a:rPr lang="en-US" sz="2000" dirty="0" smtClean="0">
                <a:solidFill>
                  <a:srgbClr val="000000"/>
                </a:solidFill>
                <a:latin typeface="Times New Roman"/>
                <a:ea typeface="Times New Roman"/>
              </a:rPr>
              <a:t> Understanding other people’s mood</a:t>
            </a:r>
          </a:p>
          <a:p>
            <a:pPr marL="0" indent="0">
              <a:lnSpc>
                <a:spcPct val="200000"/>
              </a:lnSpc>
              <a:buFont typeface="Wingdings" pitchFamily="2" charset="2"/>
              <a:buChar char="ü"/>
            </a:pPr>
            <a:r>
              <a:rPr lang="en-US" sz="2000" dirty="0" smtClean="0">
                <a:solidFill>
                  <a:srgbClr val="000000"/>
                </a:solidFill>
                <a:latin typeface="Times New Roman"/>
                <a:ea typeface="Times New Roman"/>
              </a:rPr>
              <a:t> Making effective communications</a:t>
            </a:r>
          </a:p>
          <a:p>
            <a:pPr marL="0" indent="0">
              <a:lnSpc>
                <a:spcPct val="200000"/>
              </a:lnSpc>
              <a:buFont typeface="Wingdings" pitchFamily="2" charset="2"/>
              <a:buChar char="ü"/>
            </a:pPr>
            <a:r>
              <a:rPr lang="en-US" sz="2000" dirty="0" smtClean="0">
                <a:solidFill>
                  <a:srgbClr val="000000"/>
                </a:solidFill>
                <a:latin typeface="Times New Roman"/>
                <a:ea typeface="Times New Roman"/>
              </a:rPr>
              <a:t>Conveying meaning and concepts to  others</a:t>
            </a:r>
          </a:p>
          <a:p>
            <a:pPr marL="0" indent="0">
              <a:lnSpc>
                <a:spcPct val="200000"/>
              </a:lnSpc>
              <a:buFont typeface="Wingdings" pitchFamily="2" charset="2"/>
              <a:buChar char="ü"/>
            </a:pPr>
            <a:r>
              <a:rPr lang="en-US" sz="2000" dirty="0" smtClean="0">
                <a:solidFill>
                  <a:srgbClr val="000000"/>
                </a:solidFill>
                <a:latin typeface="Times New Roman"/>
                <a:ea typeface="Times New Roman"/>
              </a:rPr>
              <a:t> The role of this type of intelligence in 	successfulness of teachers …</a:t>
            </a:r>
          </a:p>
          <a:p>
            <a:pPr marL="0" indent="0">
              <a:lnSpc>
                <a:spcPct val="200000"/>
              </a:lnSpc>
              <a:buFont typeface="Wingdings" pitchFamily="2" charset="2"/>
              <a:buChar char="ü"/>
            </a:pPr>
            <a:r>
              <a:rPr lang="en-US" sz="2000" dirty="0" smtClean="0">
                <a:solidFill>
                  <a:srgbClr val="000000"/>
                </a:solidFill>
                <a:latin typeface="Times New Roman"/>
                <a:ea typeface="Times New Roman"/>
              </a:rPr>
              <a:t> Public relations , Negotiators, Sellers, teachers 	( </a:t>
            </a:r>
            <a:r>
              <a:rPr lang="en-US" sz="2000" dirty="0" err="1" smtClean="0">
                <a:solidFill>
                  <a:srgbClr val="000000"/>
                </a:solidFill>
                <a:latin typeface="Times New Roman"/>
                <a:ea typeface="Times New Roman"/>
              </a:rPr>
              <a:t>Moafin</a:t>
            </a:r>
            <a:r>
              <a:rPr lang="en-US" sz="2000" dirty="0" smtClean="0">
                <a:solidFill>
                  <a:srgbClr val="000000"/>
                </a:solidFill>
                <a:latin typeface="Times New Roman"/>
                <a:ea typeface="Times New Roman"/>
              </a:rPr>
              <a:t> survey)</a:t>
            </a:r>
          </a:p>
          <a:p>
            <a:pPr marL="0" indent="0">
              <a:lnSpc>
                <a:spcPct val="200000"/>
              </a:lnSpc>
              <a:buFont typeface="Wingdings" pitchFamily="2" charset="2"/>
              <a:buChar char="ü"/>
            </a:pPr>
            <a:endParaRPr lang="en-US" sz="2000" dirty="0" smtClean="0">
              <a:solidFill>
                <a:srgbClr val="000000"/>
              </a:solidFill>
              <a:latin typeface="Times New Roman"/>
              <a:ea typeface="Times New Roman"/>
            </a:endParaRPr>
          </a:p>
          <a:p>
            <a:pPr marL="0" indent="0">
              <a:lnSpc>
                <a:spcPct val="200000"/>
              </a:lnSpc>
              <a:buFont typeface="Wingdings" pitchFamily="2" charset="2"/>
              <a:buChar char="ü"/>
            </a:pPr>
            <a:endParaRPr lang="en-US" sz="2000" dirty="0" smtClean="0">
              <a:solidFill>
                <a:srgbClr val="000000"/>
              </a:solidFill>
              <a:latin typeface="Times New Roman"/>
              <a:ea typeface="Times New Roman"/>
            </a:endParaRPr>
          </a:p>
          <a:p>
            <a:pPr marL="0" indent="0">
              <a:lnSpc>
                <a:spcPct val="200000"/>
              </a:lnSpc>
              <a:buFont typeface="Wingdings" pitchFamily="2" charset="2"/>
              <a:buChar char="ü"/>
            </a:pPr>
            <a:endParaRPr lang="en-US" sz="2000" dirty="0" smtClean="0">
              <a:solidFill>
                <a:srgbClr val="000000"/>
              </a:solidFill>
              <a:latin typeface="Times New Roman"/>
              <a:ea typeface="Times New Roman"/>
            </a:endParaRPr>
          </a:p>
          <a:p>
            <a:pPr marL="0" indent="0">
              <a:lnSpc>
                <a:spcPct val="200000"/>
              </a:lnSpc>
              <a:buFont typeface="Wingdings" pitchFamily="2" charset="2"/>
              <a:buChar char="ü"/>
            </a:pPr>
            <a:endParaRPr lang="en-US" sz="2000" dirty="0" smtClean="0">
              <a:solidFill>
                <a:srgbClr val="000000"/>
              </a:solidFill>
              <a:latin typeface="Times New Roman"/>
              <a:ea typeface="Times New Roman"/>
            </a:endParaRPr>
          </a:p>
          <a:p>
            <a:pPr marL="0" indent="0">
              <a:lnSpc>
                <a:spcPct val="200000"/>
              </a:lnSpc>
              <a:buFont typeface="Wingdings" pitchFamily="2" charset="2"/>
              <a:buChar char="ü"/>
            </a:pPr>
            <a:endParaRPr lang="en-US" sz="2000" dirty="0" smtClean="0">
              <a:solidFill>
                <a:srgbClr val="000000"/>
              </a:solidFill>
              <a:latin typeface="Times New Roman"/>
            </a:endParaRPr>
          </a:p>
        </p:txBody>
      </p:sp>
      <p:pic>
        <p:nvPicPr>
          <p:cNvPr id="4" name="Picture 3" descr="800px-Hermandad_-_friendship.jpg"/>
          <p:cNvPicPr>
            <a:picLocks noChangeAspect="1"/>
          </p:cNvPicPr>
          <p:nvPr/>
        </p:nvPicPr>
        <p:blipFill>
          <a:blip r:embed="rId2" cstate="print"/>
          <a:stretch>
            <a:fillRect/>
          </a:stretch>
        </p:blipFill>
        <p:spPr>
          <a:xfrm>
            <a:off x="6077972" y="1600201"/>
            <a:ext cx="2651865" cy="1919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images.jpg"/>
          <p:cNvPicPr>
            <a:picLocks noChangeAspect="1"/>
          </p:cNvPicPr>
          <p:nvPr/>
        </p:nvPicPr>
        <p:blipFill>
          <a:blip r:embed="rId3" cstate="print"/>
          <a:stretch>
            <a:fillRect/>
          </a:stretch>
        </p:blipFill>
        <p:spPr>
          <a:xfrm>
            <a:off x="6096000" y="4267200"/>
            <a:ext cx="2743200" cy="1954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edge">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edg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edg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edge">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4419600" cy="4267200"/>
          </a:xfrm>
        </p:spPr>
        <p:txBody>
          <a:bodyPr>
            <a:normAutofit fontScale="62500" lnSpcReduction="20000"/>
          </a:bodyPr>
          <a:lstStyle/>
          <a:p>
            <a:pPr marL="109728" indent="0">
              <a:lnSpc>
                <a:spcPct val="200000"/>
              </a:lnSpc>
              <a:buFont typeface="Wingdings" pitchFamily="2" charset="2"/>
              <a:buChar char="ü"/>
            </a:pPr>
            <a:r>
              <a:rPr lang="en-US" sz="3200" dirty="0" smtClean="0">
                <a:solidFill>
                  <a:srgbClr val="000000"/>
                </a:solidFill>
                <a:latin typeface="Times New Roman"/>
                <a:ea typeface="Times New Roman"/>
              </a:rPr>
              <a:t>Self awareness</a:t>
            </a:r>
          </a:p>
          <a:p>
            <a:pPr marL="109728" indent="0">
              <a:lnSpc>
                <a:spcPct val="200000"/>
              </a:lnSpc>
              <a:buFont typeface="Wingdings" pitchFamily="2" charset="2"/>
              <a:buChar char="ü"/>
            </a:pPr>
            <a:r>
              <a:rPr lang="en-US" sz="3200" dirty="0" smtClean="0">
                <a:solidFill>
                  <a:srgbClr val="000000"/>
                </a:solidFill>
                <a:latin typeface="Times New Roman"/>
                <a:ea typeface="Times New Roman"/>
              </a:rPr>
              <a:t> Self Control</a:t>
            </a:r>
          </a:p>
          <a:p>
            <a:pPr marL="109728" indent="0">
              <a:lnSpc>
                <a:spcPct val="200000"/>
              </a:lnSpc>
              <a:buFont typeface="Wingdings" pitchFamily="2" charset="2"/>
              <a:buChar char="ü"/>
            </a:pPr>
            <a:r>
              <a:rPr lang="en-US" sz="3200" dirty="0" smtClean="0">
                <a:solidFill>
                  <a:srgbClr val="000000"/>
                </a:solidFill>
                <a:latin typeface="Times New Roman"/>
                <a:ea typeface="Times New Roman"/>
              </a:rPr>
              <a:t> A golden key for Poseidon 	Archetypes (Emotional 	peoples) to become successful </a:t>
            </a:r>
          </a:p>
          <a:p>
            <a:pPr marL="109728" indent="0">
              <a:lnSpc>
                <a:spcPct val="200000"/>
              </a:lnSpc>
              <a:buFont typeface="Wingdings" pitchFamily="2" charset="2"/>
              <a:buChar char="ü"/>
            </a:pPr>
            <a:r>
              <a:rPr lang="en-US" sz="3200" dirty="0" smtClean="0">
                <a:solidFill>
                  <a:srgbClr val="000000"/>
                </a:solidFill>
                <a:latin typeface="Times New Roman"/>
                <a:ea typeface="Times New Roman"/>
              </a:rPr>
              <a:t> Actors and actresses </a:t>
            </a:r>
            <a:endParaRPr lang="en-US" sz="3200" dirty="0"/>
          </a:p>
        </p:txBody>
      </p:sp>
      <p:sp>
        <p:nvSpPr>
          <p:cNvPr id="2" name="Title 1"/>
          <p:cNvSpPr>
            <a:spLocks noGrp="1"/>
          </p:cNvSpPr>
          <p:nvPr>
            <p:ph type="title"/>
          </p:nvPr>
        </p:nvSpPr>
        <p:spPr>
          <a:xfrm>
            <a:off x="762000" y="609600"/>
            <a:ext cx="8229600" cy="896112"/>
          </a:xfrm>
        </p:spPr>
        <p:txBody>
          <a:bodyPr>
            <a:normAutofit/>
          </a:bodyPr>
          <a:lstStyle/>
          <a:p>
            <a:pPr rtl="1"/>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7. Intrapersonal intelligence</a:t>
            </a:r>
            <a:endPar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4" name="Picture 3" descr="BjornsonThinking.png"/>
          <p:cNvPicPr>
            <a:picLocks noChangeAspect="1"/>
          </p:cNvPicPr>
          <p:nvPr/>
        </p:nvPicPr>
        <p:blipFill>
          <a:blip r:embed="rId2" cstate="print"/>
          <a:stretch>
            <a:fillRect/>
          </a:stretch>
        </p:blipFill>
        <p:spPr>
          <a:xfrm>
            <a:off x="5791200" y="1981200"/>
            <a:ext cx="2535939" cy="3193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20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20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2000"/>
                                        <p:tgtEl>
                                          <p:spTgt spid="3">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2000"/>
                                        <p:tgtEl>
                                          <p:spTgt spid="3">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229600" cy="972312"/>
          </a:xfrm>
        </p:spPr>
        <p:txBody>
          <a:bodyPr>
            <a:normAutofit/>
          </a:bodyPr>
          <a:lstStyle/>
          <a:p>
            <a:pPr rtl="1"/>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8. Naturalistic intelligence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3" name="Content Placeholder 2"/>
          <p:cNvSpPr>
            <a:spLocks noGrp="1"/>
          </p:cNvSpPr>
          <p:nvPr>
            <p:ph idx="1"/>
          </p:nvPr>
        </p:nvSpPr>
        <p:spPr>
          <a:xfrm>
            <a:off x="838200" y="2061634"/>
            <a:ext cx="4038600" cy="3881967"/>
          </a:xfrm>
        </p:spPr>
        <p:txBody>
          <a:bodyPr>
            <a:noAutofit/>
          </a:bodyPr>
          <a:lstStyle/>
          <a:p>
            <a:pPr marL="0" indent="0">
              <a:lnSpc>
                <a:spcPct val="200000"/>
              </a:lnSpc>
              <a:buFont typeface="Wingdings" pitchFamily="2" charset="2"/>
              <a:buChar char="ü"/>
            </a:pPr>
            <a:r>
              <a:rPr lang="en-US" sz="2000" dirty="0" smtClean="0">
                <a:solidFill>
                  <a:srgbClr val="000000"/>
                </a:solidFill>
                <a:latin typeface="Times New Roman"/>
                <a:ea typeface="Times New Roman"/>
              </a:rPr>
              <a:t> Loving the nature</a:t>
            </a:r>
          </a:p>
          <a:p>
            <a:pPr marL="0" indent="0">
              <a:lnSpc>
                <a:spcPct val="200000"/>
              </a:lnSpc>
              <a:buFont typeface="Wingdings" pitchFamily="2" charset="2"/>
              <a:buChar char="ü"/>
            </a:pPr>
            <a:r>
              <a:rPr lang="en-US" sz="2000" dirty="0" smtClean="0">
                <a:solidFill>
                  <a:srgbClr val="000000"/>
                </a:solidFill>
                <a:latin typeface="Times New Roman"/>
              </a:rPr>
              <a:t> Trees, Animals, Deserts, 	Sea, Ocean, Mountain</a:t>
            </a:r>
          </a:p>
          <a:p>
            <a:pPr marL="0" indent="0">
              <a:lnSpc>
                <a:spcPct val="200000"/>
              </a:lnSpc>
              <a:buFont typeface="Wingdings" pitchFamily="2" charset="2"/>
              <a:buChar char="ü"/>
            </a:pPr>
            <a:r>
              <a:rPr lang="en-US" sz="2000" dirty="0" smtClean="0">
                <a:solidFill>
                  <a:srgbClr val="000000"/>
                </a:solidFill>
                <a:latin typeface="Times New Roman"/>
              </a:rPr>
              <a:t> Feeling and becoming relax at the 	nature</a:t>
            </a:r>
            <a:endParaRPr lang="en-US" sz="1800" dirty="0"/>
          </a:p>
        </p:txBody>
      </p:sp>
      <p:pic>
        <p:nvPicPr>
          <p:cNvPr id="4" name="Picture 3" descr="Nature.jpg"/>
          <p:cNvPicPr>
            <a:picLocks noChangeAspect="1"/>
          </p:cNvPicPr>
          <p:nvPr/>
        </p:nvPicPr>
        <p:blipFill>
          <a:blip r:embed="rId3" cstate="print"/>
          <a:stretch>
            <a:fillRect/>
          </a:stretch>
        </p:blipFill>
        <p:spPr>
          <a:xfrm>
            <a:off x="6477000" y="1021312"/>
            <a:ext cx="2438400" cy="18732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IMG_0266.JPG"/>
          <p:cNvPicPr>
            <a:picLocks noChangeAspect="1"/>
          </p:cNvPicPr>
          <p:nvPr/>
        </p:nvPicPr>
        <p:blipFill>
          <a:blip r:embed="rId4" cstate="print"/>
          <a:stretch>
            <a:fillRect/>
          </a:stretch>
        </p:blipFill>
        <p:spPr>
          <a:xfrm>
            <a:off x="5029200" y="3505200"/>
            <a:ext cx="3556000"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2000"/>
                                        <p:tgtEl>
                                          <p:spTgt spid="2"/>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plus(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plus(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plus(in)">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50000"/>
              </a:lnSpc>
            </a:pPr>
            <a:r>
              <a:rPr lang="en-US" dirty="0" err="1" smtClean="0"/>
              <a:t>Naji</a:t>
            </a:r>
            <a:r>
              <a:rPr lang="en-US" dirty="0" smtClean="0"/>
              <a:t> </a:t>
            </a:r>
            <a:r>
              <a:rPr lang="en-US" dirty="0" err="1" smtClean="0"/>
              <a:t>Khodashenas</a:t>
            </a:r>
            <a:r>
              <a:rPr lang="en-US" dirty="0" smtClean="0"/>
              <a:t> </a:t>
            </a:r>
            <a:r>
              <a:rPr lang="en-US" dirty="0" err="1" smtClean="0"/>
              <a:t>Firouzabadi</a:t>
            </a:r>
            <a:endParaRPr lang="en-US" dirty="0" smtClean="0"/>
          </a:p>
          <a:p>
            <a:pPr>
              <a:lnSpc>
                <a:spcPct val="150000"/>
              </a:lnSpc>
            </a:pPr>
            <a:r>
              <a:rPr lang="en-US" dirty="0" smtClean="0"/>
              <a:t>7 7 77</a:t>
            </a:r>
          </a:p>
          <a:p>
            <a:pPr>
              <a:lnSpc>
                <a:spcPct val="150000"/>
              </a:lnSpc>
            </a:pPr>
            <a:r>
              <a:rPr lang="en-US" dirty="0" smtClean="0"/>
              <a:t>Married , 1 little boy</a:t>
            </a:r>
          </a:p>
          <a:p>
            <a:pPr>
              <a:lnSpc>
                <a:spcPct val="150000"/>
              </a:lnSpc>
            </a:pPr>
            <a:r>
              <a:rPr lang="en-US" dirty="0" smtClean="0"/>
              <a:t>BA: Mining engineering – Exploration</a:t>
            </a:r>
          </a:p>
          <a:p>
            <a:pPr>
              <a:lnSpc>
                <a:spcPct val="150000"/>
              </a:lnSpc>
            </a:pPr>
            <a:r>
              <a:rPr lang="en-US" dirty="0" smtClean="0"/>
              <a:t>MA: TEFL</a:t>
            </a:r>
          </a:p>
          <a:p>
            <a:pPr>
              <a:lnSpc>
                <a:spcPct val="150000"/>
              </a:lnSpc>
            </a:pPr>
            <a:r>
              <a:rPr lang="en-US" dirty="0" smtClean="0"/>
              <a:t>MBA and Post MBA</a:t>
            </a:r>
          </a:p>
          <a:p>
            <a:pPr>
              <a:lnSpc>
                <a:spcPct val="150000"/>
              </a:lnSpc>
            </a:pPr>
            <a:r>
              <a:rPr lang="en-US" dirty="0" smtClean="0"/>
              <a:t>Finishing DBA</a:t>
            </a:r>
          </a:p>
          <a:p>
            <a:pPr>
              <a:lnSpc>
                <a:spcPct val="150000"/>
              </a:lnSpc>
            </a:pPr>
            <a:r>
              <a:rPr lang="en-US" dirty="0" smtClean="0"/>
              <a:t>Life guard in swimming pools and open water diver (PADI)</a:t>
            </a:r>
          </a:p>
          <a:p>
            <a:pPr>
              <a:lnSpc>
                <a:spcPct val="150000"/>
              </a:lnSpc>
            </a:pPr>
            <a:r>
              <a:rPr lang="en-US" dirty="0" smtClean="0"/>
              <a:t>Love : Learning and Teaching</a:t>
            </a:r>
          </a:p>
          <a:p>
            <a:endParaRPr lang="en-US" dirty="0"/>
          </a:p>
        </p:txBody>
      </p:sp>
      <p:sp>
        <p:nvSpPr>
          <p:cNvPr id="3" name="Title 2"/>
          <p:cNvSpPr>
            <a:spLocks noGrp="1"/>
          </p:cNvSpPr>
          <p:nvPr>
            <p:ph type="title"/>
          </p:nvPr>
        </p:nvSpPr>
        <p:spPr/>
        <p:txBody>
          <a:bodyPr>
            <a:normAutofit/>
          </a:bodyPr>
          <a:lstStyle/>
          <a:p>
            <a:r>
              <a:rPr lang="en-US" sz="3200" dirty="0" smtClean="0"/>
              <a:t>Presenter Biography</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09600"/>
            <a:ext cx="2602992" cy="1470016"/>
          </a:xfrm>
          <a:prstGeom prst="rect">
            <a:avLst/>
          </a:prstGeom>
        </p:spPr>
      </p:pic>
    </p:spTree>
    <p:extLst>
      <p:ext uri="{BB962C8B-B14F-4D97-AF65-F5344CB8AC3E}">
        <p14:creationId xmlns:p14="http://schemas.microsoft.com/office/powerpoint/2010/main" val="288916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Paradigm Shifting toward Intelligence</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graphicFrame>
        <p:nvGraphicFramePr>
          <p:cNvPr id="4" name="Content Placeholder 3"/>
          <p:cNvGraphicFramePr>
            <a:graphicFrameLocks noGrp="1"/>
          </p:cNvGraphicFramePr>
          <p:nvPr>
            <p:ph idx="1"/>
          </p:nvPr>
        </p:nvGraphicFramePr>
        <p:xfrm>
          <a:off x="228600" y="1676402"/>
          <a:ext cx="8686800" cy="6933666"/>
        </p:xfrm>
        <a:graphic>
          <a:graphicData uri="http://schemas.openxmlformats.org/drawingml/2006/table">
            <a:tbl>
              <a:tblPr firstRow="1" bandRow="1">
                <a:tableStyleId>{5C22544A-7EE6-4342-B048-85BDC9FD1C3A}</a:tableStyleId>
              </a:tblPr>
              <a:tblGrid>
                <a:gridCol w="4724400"/>
                <a:gridCol w="3962400"/>
              </a:tblGrid>
              <a:tr h="473430">
                <a:tc>
                  <a:txBody>
                    <a:bodyPr/>
                    <a:lstStyle/>
                    <a:p>
                      <a:pPr algn="l" rtl="0"/>
                      <a:r>
                        <a:rPr lang="en-US" sz="2400" dirty="0" smtClean="0">
                          <a:cs typeface="B Titr" pitchFamily="2" charset="-78"/>
                        </a:rPr>
                        <a:t>New Paradigm</a:t>
                      </a:r>
                      <a:endParaRPr lang="en-US" sz="2400" dirty="0">
                        <a:cs typeface="B Titr" pitchFamily="2" charset="-78"/>
                      </a:endParaRPr>
                    </a:p>
                  </a:txBody>
                  <a:tcPr/>
                </a:tc>
                <a:tc>
                  <a:txBody>
                    <a:bodyPr/>
                    <a:lstStyle/>
                    <a:p>
                      <a:pPr algn="l" rtl="0"/>
                      <a:r>
                        <a:rPr lang="en-US" sz="2400" dirty="0" smtClean="0">
                          <a:cs typeface="B Titr" pitchFamily="2" charset="-78"/>
                        </a:rPr>
                        <a:t>Old Paradigm</a:t>
                      </a:r>
                      <a:endParaRPr lang="en-US" sz="2400" dirty="0">
                        <a:cs typeface="B Titr" pitchFamily="2" charset="-78"/>
                      </a:endParaRPr>
                    </a:p>
                  </a:txBody>
                  <a:tcPr/>
                </a:tc>
              </a:tr>
              <a:tr h="646023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endParaRPr kumimoji="0" lang="fa-IR" sz="18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r>
                        <a:rPr kumimoji="0" lang="en-US" sz="1400" b="0" i="0" u="none" strike="noStrike" cap="none" normalizeH="0" baseline="0" dirty="0" smtClean="0">
                          <a:ln>
                            <a:noFill/>
                          </a:ln>
                          <a:solidFill>
                            <a:schemeClr val="tx1"/>
                          </a:solidFill>
                          <a:effectLst/>
                          <a:latin typeface="Arial" charset="0"/>
                          <a:cs typeface="B Titr" pitchFamily="2" charset="-78"/>
                        </a:rPr>
                        <a:t> The intelligences could be nurtured or neglected</a:t>
                      </a: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r>
                        <a:rPr kumimoji="0" lang="en-US" sz="1400" b="0" i="0" u="none" strike="noStrike" cap="none" normalizeH="0" baseline="0" dirty="0" smtClean="0">
                          <a:ln>
                            <a:noFill/>
                          </a:ln>
                          <a:solidFill>
                            <a:schemeClr val="tx1"/>
                          </a:solidFill>
                          <a:effectLst/>
                          <a:latin typeface="Arial" charset="0"/>
                          <a:cs typeface="B Titr" pitchFamily="2" charset="-78"/>
                        </a:rPr>
                        <a:t>The intelligence could not be measured exactly by scores and would be outperformed in the problem solving procedure only.</a:t>
                      </a:r>
                      <a:r>
                        <a:rPr kumimoji="0" lang="fa-IR" sz="1400" b="0" i="0" u="none" strike="noStrike" cap="none" normalizeH="0" baseline="0" dirty="0" smtClean="0">
                          <a:ln>
                            <a:noFill/>
                          </a:ln>
                          <a:solidFill>
                            <a:schemeClr val="tx1"/>
                          </a:solidFill>
                          <a:effectLst/>
                          <a:latin typeface="Arial" charset="0"/>
                          <a:cs typeface="B Titr" pitchFamily="2" charset="-78"/>
                        </a:rPr>
                        <a:t>.</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r>
                        <a:rPr kumimoji="0" lang="en-US" sz="1400" b="0" i="0" u="none" strike="noStrike" cap="none" normalizeH="0" baseline="0" dirty="0" smtClean="0">
                          <a:ln>
                            <a:noFill/>
                          </a:ln>
                          <a:solidFill>
                            <a:schemeClr val="tx1"/>
                          </a:solidFill>
                          <a:effectLst/>
                          <a:latin typeface="Arial" charset="0"/>
                          <a:cs typeface="B Titr" pitchFamily="2" charset="-78"/>
                        </a:rPr>
                        <a:t>The intelligence has different types and different students have different level of each intelligences and consequently different level of efficiency in each area </a:t>
                      </a: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r>
                        <a:rPr kumimoji="0" lang="en-US" sz="1400" b="0" i="0" u="none" strike="noStrike" kern="1200" cap="none" normalizeH="0" baseline="0" dirty="0" smtClean="0">
                          <a:ln>
                            <a:noFill/>
                          </a:ln>
                          <a:solidFill>
                            <a:schemeClr val="tx1"/>
                          </a:solidFill>
                          <a:effectLst/>
                          <a:latin typeface="Arial" charset="0"/>
                          <a:ea typeface="+mn-ea"/>
                          <a:cs typeface="B Titr" pitchFamily="2" charset="-78"/>
                        </a:rPr>
                        <a:t> The intelligence should be measured in real life (Authenticity of the assessment procedure)</a:t>
                      </a:r>
                      <a:endParaRPr kumimoji="0" lang="fa-IR" sz="1400" b="0" i="0" u="none" strike="noStrike" kern="1200" cap="none" normalizeH="0" baseline="0" dirty="0" smtClean="0">
                        <a:ln>
                          <a:noFill/>
                        </a:ln>
                        <a:solidFill>
                          <a:schemeClr val="tx1"/>
                        </a:solidFill>
                        <a:effectLst/>
                        <a:latin typeface="Arial" charset="0"/>
                        <a:ea typeface="+mn-ea"/>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v"/>
                        <a:tabLst/>
                      </a:pPr>
                      <a:r>
                        <a:rPr kumimoji="0" lang="en-US" sz="1400" b="0" i="0" u="none" strike="noStrike" cap="none" normalizeH="0" baseline="0" dirty="0" smtClean="0">
                          <a:ln>
                            <a:noFill/>
                          </a:ln>
                          <a:solidFill>
                            <a:schemeClr val="tx1"/>
                          </a:solidFill>
                          <a:effectLst/>
                          <a:latin typeface="Arial" charset="0"/>
                          <a:cs typeface="B Titr" pitchFamily="2" charset="-78"/>
                        </a:rPr>
                        <a:t> Self awareness for both teachers and students  would be resulted from recognition of each person potentials </a:t>
                      </a:r>
                    </a:p>
                    <a:p>
                      <a:pPr algn="l" rtl="0"/>
                      <a:endParaRPr lang="en-US" sz="1800" b="0" dirty="0">
                        <a:cs typeface="B Titr" pitchFamily="2" charset="-78"/>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fa-IR" sz="18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cs typeface="B Titr" pitchFamily="2" charset="-78"/>
                        </a:rPr>
                        <a:t> The intelligence was a constant variable for each student.</a:t>
                      </a: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cs typeface="B Titr" pitchFamily="2" charset="-78"/>
                        </a:rPr>
                        <a:t> The intelligence was raveled out just by a score in IQ test.</a:t>
                      </a: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400" b="0" i="0" u="none" strike="noStrike" kern="1200" cap="none" normalizeH="0" baseline="0" dirty="0" smtClean="0">
                          <a:ln>
                            <a:noFill/>
                          </a:ln>
                          <a:solidFill>
                            <a:schemeClr val="tx1"/>
                          </a:solidFill>
                          <a:effectLst/>
                          <a:latin typeface="Arial" charset="0"/>
                          <a:ea typeface="+mn-ea"/>
                          <a:cs typeface="B Titr" pitchFamily="2" charset="-78"/>
                        </a:rPr>
                        <a:t> Limitation in classification for students (Low, Normal and high IQ)</a:t>
                      </a:r>
                      <a:endParaRPr kumimoji="0" lang="fa-IR" sz="1400" b="0" i="0" u="none" strike="noStrike" kern="1200" cap="none" normalizeH="0" baseline="0" dirty="0" smtClean="0">
                        <a:ln>
                          <a:noFill/>
                        </a:ln>
                        <a:solidFill>
                          <a:schemeClr val="tx1"/>
                        </a:solidFill>
                        <a:effectLst/>
                        <a:latin typeface="Arial" charset="0"/>
                        <a:ea typeface="+mn-ea"/>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fa-IR" sz="14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cs typeface="B Titr" pitchFamily="2" charset="-78"/>
                        </a:rPr>
                        <a:t> The intelligence was measured unauthentic</a:t>
                      </a: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fa-IR" sz="1600" b="0" i="0" u="none" strike="noStrike" cap="none" normalizeH="0" baseline="0" dirty="0" smtClean="0">
                        <a:ln>
                          <a:noFill/>
                        </a:ln>
                        <a:solidFill>
                          <a:schemeClr val="tx1"/>
                        </a:solidFill>
                        <a:effectLst/>
                        <a:latin typeface="Arial" charset="0"/>
                        <a:cs typeface="B Titr" pitchFamily="2" charset="-7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charset="0"/>
                          <a:cs typeface="B Titr" pitchFamily="2" charset="-78"/>
                        </a:rPr>
                        <a:t> </a:t>
                      </a:r>
                      <a:r>
                        <a:rPr kumimoji="0" lang="en-US" sz="1400" b="0" i="0" u="none" strike="noStrike" kern="1200" cap="none" normalizeH="0" baseline="0" dirty="0" smtClean="0">
                          <a:ln>
                            <a:noFill/>
                          </a:ln>
                          <a:solidFill>
                            <a:schemeClr val="tx1"/>
                          </a:solidFill>
                          <a:effectLst/>
                          <a:latin typeface="Arial" charset="0"/>
                          <a:ea typeface="+mn-ea"/>
                          <a:cs typeface="B Titr" pitchFamily="2" charset="-78"/>
                        </a:rPr>
                        <a:t>Non-effective teaching methods were applied for teaching ( Not in accordance with students MDI)</a:t>
                      </a:r>
                    </a:p>
                    <a:p>
                      <a:pPr algn="l" rtl="0"/>
                      <a:endParaRPr lang="en-US" sz="1800" b="0" dirty="0">
                        <a:cs typeface="B Titr" pitchFamily="2" charset="-78"/>
                      </a:endParaRPr>
                    </a:p>
                  </a:txBody>
                  <a:tcPr/>
                </a:tc>
              </a:tr>
            </a:tbl>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088"/>
            <a:ext cx="8229600" cy="819912"/>
          </a:xfrm>
        </p:spPr>
        <p:txBody>
          <a:bodyPr>
            <a:normAutofit/>
          </a:bodyPr>
          <a:lstStyle/>
          <a:p>
            <a:pPr rtl="1"/>
            <a:r>
              <a:rPr lang="en-US" sz="3200" cap="all" dirty="0" smtClean="0">
                <a:ln w="9000" cmpd="sng">
                  <a:solidFill>
                    <a:schemeClr val="accent4">
                      <a:shade val="50000"/>
                      <a:satMod val="120000"/>
                    </a:schemeClr>
                  </a:solidFill>
                  <a:prstDash val="solid"/>
                </a:ln>
                <a:solidFill>
                  <a:srgbClr val="CC0066"/>
                </a:solidFill>
                <a:effectLst>
                  <a:reflection blurRad="12700" stA="28000" endPos="45000" dist="1000" dir="5400000" sy="-100000" algn="bl" rotWithShape="0"/>
                </a:effectLst>
                <a:cs typeface="B Titr" pitchFamily="2" charset="-78"/>
              </a:rPr>
              <a:t>Method</a:t>
            </a:r>
            <a:endParaRPr lang="en-US" sz="3200" cap="all" dirty="0">
              <a:ln w="9000" cmpd="sng">
                <a:solidFill>
                  <a:schemeClr val="accent4">
                    <a:shade val="50000"/>
                    <a:satMod val="120000"/>
                  </a:schemeClr>
                </a:solidFill>
                <a:prstDash val="solid"/>
              </a:ln>
              <a:solidFill>
                <a:srgbClr val="CC0066"/>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685800" y="1752601"/>
            <a:ext cx="4800600" cy="4254691"/>
          </a:xfrm>
        </p:spPr>
        <p:txBody>
          <a:bodyPr/>
          <a:lstStyle/>
          <a:p>
            <a:pPr marL="109728" indent="0">
              <a:buNone/>
            </a:pPr>
            <a:r>
              <a:rPr lang="en-US" dirty="0" smtClean="0">
                <a:solidFill>
                  <a:srgbClr val="0070C0"/>
                </a:solidFill>
              </a:rPr>
              <a:t>Participants</a:t>
            </a:r>
          </a:p>
          <a:p>
            <a:pPr marL="109728" indent="0">
              <a:buNone/>
            </a:pPr>
            <a:endParaRPr lang="en-US" dirty="0">
              <a:solidFill>
                <a:srgbClr val="0070C0"/>
              </a:solidFill>
            </a:endParaRPr>
          </a:p>
          <a:p>
            <a:pPr marL="109728" indent="0">
              <a:buNone/>
            </a:pPr>
            <a:endParaRPr lang="en-US" dirty="0" smtClean="0">
              <a:solidFill>
                <a:srgbClr val="0070C0"/>
              </a:solidFill>
            </a:endParaRPr>
          </a:p>
          <a:p>
            <a:pPr marL="109728" indent="0">
              <a:buNone/>
            </a:pPr>
            <a:r>
              <a:rPr lang="en-US" dirty="0" smtClean="0">
                <a:solidFill>
                  <a:srgbClr val="0070C0"/>
                </a:solidFill>
              </a:rPr>
              <a:t>Materials</a:t>
            </a:r>
          </a:p>
          <a:p>
            <a:pPr marL="109728" indent="0">
              <a:buNone/>
            </a:pPr>
            <a:endParaRPr lang="en-US" dirty="0">
              <a:solidFill>
                <a:srgbClr val="0070C0"/>
              </a:solidFill>
            </a:endParaRPr>
          </a:p>
          <a:p>
            <a:pPr marL="109728" indent="0">
              <a:buNone/>
            </a:pPr>
            <a:endParaRPr lang="en-US" dirty="0" smtClean="0">
              <a:solidFill>
                <a:srgbClr val="0070C0"/>
              </a:solidFill>
            </a:endParaRPr>
          </a:p>
          <a:p>
            <a:pPr marL="109728" indent="0">
              <a:buNone/>
            </a:pPr>
            <a:r>
              <a:rPr lang="en-US" dirty="0" smtClean="0">
                <a:solidFill>
                  <a:srgbClr val="0070C0"/>
                </a:solidFill>
              </a:rPr>
              <a:t>Procedure</a:t>
            </a:r>
            <a:endParaRPr lang="en-US" dirty="0">
              <a:solidFill>
                <a:srgbClr val="0070C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142" y="274638"/>
            <a:ext cx="8689458" cy="1020762"/>
          </a:xfrm>
        </p:spPr>
        <p:txBody>
          <a:bodyPr>
            <a:noAutofit/>
          </a:bodyPr>
          <a:lstStyle/>
          <a:p>
            <a:r>
              <a:rPr lang="en-US" sz="2000" dirty="0" smtClean="0">
                <a:solidFill>
                  <a:schemeClr val="accent4">
                    <a:lumMod val="60000"/>
                    <a:lumOff val="40000"/>
                  </a:schemeClr>
                </a:solidFill>
              </a:rPr>
              <a:t>Teaching strategy &amp; the used material for pictorial students …</a:t>
            </a:r>
            <a:endParaRPr lang="en-US" sz="2000" dirty="0">
              <a:solidFill>
                <a:schemeClr val="accent4">
                  <a:lumMod val="60000"/>
                  <a:lumOff val="40000"/>
                </a:schemeClr>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3058319"/>
            <a:ext cx="1066800" cy="10668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00"/>
            <a:ext cx="990600" cy="990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676400"/>
            <a:ext cx="1143000" cy="1143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124200"/>
            <a:ext cx="1066800" cy="10668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4495800"/>
            <a:ext cx="1066800" cy="10668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800600"/>
            <a:ext cx="1143000" cy="11430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2400" y="1919177"/>
            <a:ext cx="762000" cy="7620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4447" y="4029740"/>
            <a:ext cx="1304260" cy="130426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2516" y="4501116"/>
            <a:ext cx="1061484" cy="1061484"/>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38800" y="2895600"/>
            <a:ext cx="1295400" cy="1295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8400" y="1366284"/>
            <a:ext cx="1295400" cy="12954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5700" y="2895600"/>
            <a:ext cx="952500" cy="95250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9698" y="1461090"/>
            <a:ext cx="1295400" cy="129540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8716" y="1447800"/>
            <a:ext cx="1213884" cy="1213884"/>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4400" y="4800600"/>
            <a:ext cx="1066800" cy="1066800"/>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2142" y="3124200"/>
            <a:ext cx="1376916" cy="1376916"/>
          </a:xfrm>
          <a:prstGeom prst="rect">
            <a:avLst/>
          </a:prstGeom>
        </p:spPr>
      </p:pic>
    </p:spTree>
    <p:extLst>
      <p:ext uri="{BB962C8B-B14F-4D97-AF65-F5344CB8AC3E}">
        <p14:creationId xmlns:p14="http://schemas.microsoft.com/office/powerpoint/2010/main" val="2105600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688" y="457200"/>
            <a:ext cx="5296112" cy="1524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Results &amp; Discussion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3" name="Content Placeholder 2"/>
          <p:cNvSpPr>
            <a:spLocks noGrp="1"/>
          </p:cNvSpPr>
          <p:nvPr>
            <p:ph idx="1"/>
          </p:nvPr>
        </p:nvSpPr>
        <p:spPr>
          <a:xfrm>
            <a:off x="1164484" y="2438401"/>
            <a:ext cx="7729432" cy="4113608"/>
          </a:xfrm>
        </p:spPr>
        <p:txBody>
          <a:bodyPr>
            <a:normAutofit/>
          </a:bodyPr>
          <a:lstStyle/>
          <a:p>
            <a:pPr marL="0" marR="250190" indent="0" algn="just">
              <a:spcBef>
                <a:spcPts val="0"/>
              </a:spcBef>
              <a:spcAft>
                <a:spcPts val="0"/>
              </a:spcAft>
              <a:buFont typeface="Wingdings" pitchFamily="2" charset="2"/>
              <a:buChar char="ü"/>
            </a:pPr>
            <a:r>
              <a:rPr lang="en-US" sz="2000" dirty="0" smtClean="0">
                <a:latin typeface="Times New Roman"/>
                <a:ea typeface="Times New Roman"/>
                <a:cs typeface="Times New Roman"/>
              </a:rPr>
              <a:t>To </a:t>
            </a:r>
            <a:r>
              <a:rPr lang="en-US" sz="2000" dirty="0">
                <a:latin typeface="Times New Roman"/>
                <a:ea typeface="Times New Roman"/>
                <a:cs typeface="Times New Roman"/>
              </a:rPr>
              <a:t>check for the homogeneity of the two groups, the subjects were </a:t>
            </a:r>
            <a:endParaRPr lang="en-US" sz="2000" dirty="0" smtClean="0">
              <a:latin typeface="Times New Roman"/>
              <a:ea typeface="Times New Roman"/>
              <a:cs typeface="Times New Roman"/>
            </a:endParaRPr>
          </a:p>
          <a:p>
            <a:pPr marL="0" marR="250190" indent="0" algn="just">
              <a:spcBef>
                <a:spcPts val="0"/>
              </a:spcBef>
              <a:spcAft>
                <a:spcPts val="0"/>
              </a:spcAft>
              <a:buNone/>
            </a:pPr>
            <a:r>
              <a:rPr lang="en-US" sz="2000" dirty="0" smtClean="0">
                <a:latin typeface="Times New Roman"/>
                <a:ea typeface="Times New Roman"/>
                <a:cs typeface="Times New Roman"/>
              </a:rPr>
              <a:t>	pre-tested </a:t>
            </a:r>
            <a:r>
              <a:rPr lang="en-US" sz="2000" dirty="0">
                <a:latin typeface="Times New Roman"/>
                <a:ea typeface="Times New Roman"/>
                <a:cs typeface="Times New Roman"/>
              </a:rPr>
              <a:t>through </a:t>
            </a:r>
            <a:r>
              <a:rPr lang="en-US" sz="2000" dirty="0" smtClean="0">
                <a:latin typeface="Times New Roman"/>
                <a:ea typeface="Times New Roman"/>
                <a:cs typeface="Times New Roman"/>
              </a:rPr>
              <a:t>KET.</a:t>
            </a:r>
          </a:p>
          <a:p>
            <a:pPr marL="0" marR="250190" indent="0" algn="just">
              <a:spcBef>
                <a:spcPts val="0"/>
              </a:spcBef>
              <a:spcAft>
                <a:spcPts val="0"/>
              </a:spcAft>
              <a:buFont typeface="Wingdings" pitchFamily="2" charset="2"/>
              <a:buChar char="ü"/>
            </a:pPr>
            <a:endParaRPr lang="en-US" sz="2000" dirty="0" smtClean="0">
              <a:latin typeface="Times New Roman"/>
              <a:ea typeface="Times New Roman"/>
              <a:cs typeface="Times New Roman"/>
            </a:endParaRPr>
          </a:p>
          <a:p>
            <a:pPr marL="0" marR="250190" indent="0" algn="just">
              <a:spcBef>
                <a:spcPts val="0"/>
              </a:spcBef>
              <a:spcAft>
                <a:spcPts val="0"/>
              </a:spcAft>
              <a:buFont typeface="Wingdings" pitchFamily="2" charset="2"/>
              <a:buChar char="ü"/>
            </a:pPr>
            <a:r>
              <a:rPr lang="en-US" sz="2000" dirty="0" smtClean="0">
                <a:latin typeface="Times New Roman"/>
                <a:ea typeface="Times New Roman"/>
                <a:cs typeface="Times New Roman"/>
              </a:rPr>
              <a:t>The </a:t>
            </a:r>
            <a:r>
              <a:rPr lang="en-US" sz="2000" dirty="0">
                <a:latin typeface="Times New Roman"/>
                <a:ea typeface="Times New Roman"/>
                <a:cs typeface="Times New Roman"/>
              </a:rPr>
              <a:t>descriptive statistics for the two groups are displayed in Table 3</a:t>
            </a:r>
            <a:r>
              <a:rPr lang="en-US" sz="2000" dirty="0" smtClean="0">
                <a:latin typeface="Times New Roman"/>
                <a:ea typeface="Times New Roman"/>
                <a:cs typeface="Times New Roman"/>
              </a:rPr>
              <a:t>.</a:t>
            </a:r>
          </a:p>
          <a:p>
            <a:pPr marL="0" indent="0" fontAlgn="ctr">
              <a:spcBef>
                <a:spcPts val="0"/>
              </a:spcBef>
              <a:buNone/>
            </a:pPr>
            <a:endParaRPr lang="en-US" sz="2800" dirty="0">
              <a:latin typeface="Arial"/>
            </a:endParaRPr>
          </a:p>
          <a:p>
            <a:pPr marL="0" marR="250190" indent="0">
              <a:spcBef>
                <a:spcPts val="0"/>
              </a:spcBef>
              <a:spcAft>
                <a:spcPts val="0"/>
              </a:spcAft>
              <a:buNone/>
            </a:pPr>
            <a:endParaRPr lang="en-US" sz="2800" dirty="0">
              <a:latin typeface="Times New Roman"/>
              <a:ea typeface="Times New Roman"/>
              <a:cs typeface="Traditional Arabic"/>
            </a:endParaRPr>
          </a:p>
          <a:p>
            <a:pPr marL="82296" indent="0" algn="r">
              <a:buNone/>
            </a:pPr>
            <a:endParaRPr lang="en-US" sz="2400" dirty="0">
              <a:cs typeface="B Titr" pitchFamily="2" charset="-78"/>
            </a:endParaRPr>
          </a:p>
        </p:txBody>
      </p:sp>
      <p:pic>
        <p:nvPicPr>
          <p:cNvPr id="4" name="Picture 3" descr="interview-300x199.jpg"/>
          <p:cNvPicPr>
            <a:picLocks noChangeAspect="1"/>
          </p:cNvPicPr>
          <p:nvPr/>
        </p:nvPicPr>
        <p:blipFill>
          <a:blip r:embed="rId3" cstate="print"/>
          <a:stretch>
            <a:fillRect/>
          </a:stretch>
        </p:blipFill>
        <p:spPr>
          <a:xfrm>
            <a:off x="6629401" y="457201"/>
            <a:ext cx="2147385" cy="1424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Table 4"/>
          <p:cNvGraphicFramePr>
            <a:graphicFrameLocks noGrp="1"/>
          </p:cNvGraphicFramePr>
          <p:nvPr>
            <p:extLst>
              <p:ext uri="{D42A27DB-BD31-4B8C-83A1-F6EECF244321}">
                <p14:modId xmlns:p14="http://schemas.microsoft.com/office/powerpoint/2010/main" val="2549692604"/>
              </p:ext>
            </p:extLst>
          </p:nvPr>
        </p:nvGraphicFramePr>
        <p:xfrm>
          <a:off x="1600200" y="3886200"/>
          <a:ext cx="6584952" cy="2238477"/>
        </p:xfrm>
        <a:graphic>
          <a:graphicData uri="http://schemas.openxmlformats.org/drawingml/2006/table">
            <a:tbl>
              <a:tblPr/>
              <a:tblGrid>
                <a:gridCol w="1097492"/>
                <a:gridCol w="1097492"/>
                <a:gridCol w="1097492"/>
                <a:gridCol w="1097492"/>
                <a:gridCol w="1097492"/>
                <a:gridCol w="1097492"/>
              </a:tblGrid>
              <a:tr h="452789">
                <a:tc gridSpan="6">
                  <a:txBody>
                    <a:bodyPr/>
                    <a:lstStyle/>
                    <a:p>
                      <a:pPr marL="0" marR="250190" algn="ctr" rtl="0">
                        <a:spcBef>
                          <a:spcPts val="0"/>
                        </a:spcBef>
                        <a:spcAft>
                          <a:spcPts val="0"/>
                        </a:spcAft>
                      </a:pPr>
                      <a:r>
                        <a:rPr lang="en-US" sz="1800" b="1" dirty="0">
                          <a:effectLst/>
                          <a:latin typeface="Times New Roman"/>
                          <a:ea typeface="Times New Roman"/>
                          <a:cs typeface="Times New Roman"/>
                        </a:rPr>
                        <a:t>Table 3: Descriptive statistics of the pre-test (KET)</a:t>
                      </a:r>
                      <a:endParaRPr lang="en-US" sz="1800" dirty="0">
                        <a:effectLst/>
                        <a:latin typeface="Times New Roman"/>
                        <a:ea typeface="Times New Roman"/>
                        <a:cs typeface="Traditional Arabic"/>
                      </a:endParaRP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2862">
                <a:tc>
                  <a:txBody>
                    <a:bodyPr/>
                    <a:lstStyle/>
                    <a:p>
                      <a:pPr marL="0" marR="250190" algn="ctr" rtl="0">
                        <a:spcBef>
                          <a:spcPts val="0"/>
                        </a:spcBef>
                        <a:spcAft>
                          <a:spcPts val="0"/>
                        </a:spcAft>
                      </a:pPr>
                      <a:r>
                        <a:rPr lang="en-US" sz="1800">
                          <a:effectLst/>
                          <a:latin typeface="Times New Roman"/>
                          <a:ea typeface="Times New Roman"/>
                          <a:cs typeface="Traditional Arabic"/>
                        </a:rPr>
                        <a:t> </a:t>
                      </a:r>
                    </a:p>
                    <a:p>
                      <a:pPr marL="0" marR="250190" algn="ctr" rtl="0">
                        <a:spcBef>
                          <a:spcPts val="0"/>
                        </a:spcBef>
                        <a:spcAft>
                          <a:spcPts val="0"/>
                        </a:spcAft>
                      </a:pPr>
                      <a:r>
                        <a:rPr lang="ar-SA" sz="1800">
                          <a:effectLst/>
                          <a:latin typeface="Times New Roman"/>
                          <a:ea typeface="Times New Roman"/>
                          <a:cs typeface="Traditional Arabic"/>
                        </a:rPr>
                        <a:t> </a:t>
                      </a:r>
                      <a:endParaRPr lang="en-US" sz="1800">
                        <a:effectLst/>
                        <a:latin typeface="Times New Roman"/>
                        <a:ea typeface="Times New Roman"/>
                        <a:cs typeface="Traditional Arabic"/>
                      </a:endParaRP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GROUP</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dirty="0">
                          <a:effectLst/>
                          <a:latin typeface="Times New Roman"/>
                          <a:ea typeface="Times New Roman"/>
                          <a:cs typeface="Traditional Arabic"/>
                        </a:rPr>
                        <a:t>N</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Mean</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Std. Deviation</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Std. Error Mean</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89">
                <a:tc rowSpan="2">
                  <a:txBody>
                    <a:bodyPr/>
                    <a:lstStyle/>
                    <a:p>
                      <a:pPr marL="0" marR="250190" algn="ctr" rtl="0">
                        <a:spcBef>
                          <a:spcPts val="0"/>
                        </a:spcBef>
                        <a:spcAft>
                          <a:spcPts val="0"/>
                        </a:spcAft>
                      </a:pPr>
                      <a:r>
                        <a:rPr lang="en-US" sz="1600" b="1" dirty="0">
                          <a:effectLst/>
                          <a:latin typeface="Times New Roman"/>
                          <a:ea typeface="Times New Roman"/>
                          <a:cs typeface="Traditional Arabic"/>
                        </a:rPr>
                        <a:t>PRETEST</a:t>
                      </a:r>
                      <a:endParaRPr lang="en-US" sz="1600" dirty="0">
                        <a:effectLst/>
                        <a:latin typeface="Times New Roman"/>
                        <a:ea typeface="Times New Roman"/>
                        <a:cs typeface="Traditional Arabic"/>
                      </a:endParaRPr>
                    </a:p>
                    <a:p>
                      <a:pPr marL="0" marR="250190" algn="ctr" rtl="0">
                        <a:spcBef>
                          <a:spcPts val="0"/>
                        </a:spcBef>
                        <a:spcAft>
                          <a:spcPts val="0"/>
                        </a:spcAft>
                      </a:pPr>
                      <a:r>
                        <a:rPr lang="en-US" sz="1800" b="1" dirty="0">
                          <a:effectLst/>
                          <a:latin typeface="Times New Roman"/>
                          <a:ea typeface="Times New Roman"/>
                          <a:cs typeface="Traditional Arabic"/>
                        </a:rPr>
                        <a:t>KET</a:t>
                      </a:r>
                      <a:endParaRPr lang="en-US" sz="1800" dirty="0">
                        <a:effectLst/>
                        <a:latin typeface="Times New Roman"/>
                        <a:ea typeface="Times New Roman"/>
                        <a:cs typeface="Traditional Arabic"/>
                      </a:endParaRP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Musical</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dirty="0">
                          <a:effectLst/>
                          <a:latin typeface="Times New Roman"/>
                          <a:ea typeface="Times New Roman"/>
                          <a:cs typeface="Traditional Arabic"/>
                        </a:rPr>
                        <a:t>30</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11.96</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2.47028</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.45101</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89">
                <a:tc vMerge="1">
                  <a:txBody>
                    <a:bodyPr/>
                    <a:lstStyle/>
                    <a:p>
                      <a:endParaRPr lang="en-US"/>
                    </a:p>
                  </a:txBody>
                  <a:tcPr/>
                </a:tc>
                <a:tc>
                  <a:txBody>
                    <a:bodyPr/>
                    <a:lstStyle/>
                    <a:p>
                      <a:pPr marL="0" marR="250190" algn="ctr" rtl="0">
                        <a:spcBef>
                          <a:spcPts val="0"/>
                        </a:spcBef>
                        <a:spcAft>
                          <a:spcPts val="0"/>
                        </a:spcAft>
                      </a:pPr>
                      <a:r>
                        <a:rPr lang="en-US" sz="1800">
                          <a:effectLst/>
                          <a:latin typeface="Times New Roman"/>
                          <a:ea typeface="Times New Roman"/>
                          <a:cs typeface="Traditional Arabic"/>
                        </a:rPr>
                        <a:t>Spatial</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dirty="0">
                          <a:effectLst/>
                          <a:latin typeface="Times New Roman"/>
                          <a:ea typeface="Times New Roman"/>
                          <a:cs typeface="Traditional Arabic"/>
                        </a:rPr>
                        <a:t>30</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dirty="0">
                          <a:effectLst/>
                          <a:latin typeface="Times New Roman"/>
                          <a:ea typeface="Times New Roman"/>
                          <a:cs typeface="Traditional Arabic"/>
                        </a:rPr>
                        <a:t>10.80</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a:effectLst/>
                          <a:latin typeface="Times New Roman"/>
                          <a:ea typeface="Times New Roman"/>
                          <a:cs typeface="Traditional Arabic"/>
                        </a:rPr>
                        <a:t>2.63138</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800" dirty="0">
                          <a:effectLst/>
                          <a:latin typeface="Times New Roman"/>
                          <a:ea typeface="Times New Roman"/>
                          <a:cs typeface="Traditional Arabic"/>
                        </a:rPr>
                        <a:t>.48042</a:t>
                      </a:r>
                    </a:p>
                  </a:txBody>
                  <a:tcPr marL="28575" marR="28575" marT="28575" marB="285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0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000"/>
                                        <p:tgtEl>
                                          <p:spTgt spid="3">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1"/>
            <a:ext cx="7848600" cy="5550091"/>
          </a:xfrm>
        </p:spPr>
        <p:txBody>
          <a:bodyPr>
            <a:normAutofit/>
          </a:bodyPr>
          <a:lstStyle/>
          <a:p>
            <a:pPr marL="0" marR="250190" indent="0">
              <a:spcBef>
                <a:spcPts val="0"/>
              </a:spcBef>
              <a:buFont typeface="Wingdings" pitchFamily="2" charset="2"/>
              <a:buChar char="ü"/>
            </a:pPr>
            <a:r>
              <a:rPr lang="en-US" sz="2000" smtClean="0">
                <a:latin typeface="Times New Roman"/>
                <a:ea typeface="Times New Roman"/>
                <a:cs typeface="Times New Roman"/>
              </a:rPr>
              <a:t> It </a:t>
            </a:r>
            <a:r>
              <a:rPr lang="en-US" sz="2000" dirty="0">
                <a:latin typeface="Times New Roman"/>
                <a:ea typeface="Times New Roman"/>
                <a:cs typeface="Times New Roman"/>
              </a:rPr>
              <a:t>might be claimed that the groups are </a:t>
            </a:r>
            <a:r>
              <a:rPr lang="en-US" sz="2000" dirty="0" smtClean="0">
                <a:latin typeface="Times New Roman"/>
                <a:ea typeface="Times New Roman"/>
                <a:cs typeface="Times New Roman"/>
              </a:rPr>
              <a:t>homogeneous in </a:t>
            </a:r>
            <a:r>
              <a:rPr lang="en-US" sz="2000" dirty="0">
                <a:latin typeface="Times New Roman"/>
                <a:ea typeface="Times New Roman"/>
                <a:cs typeface="Times New Roman"/>
              </a:rPr>
              <a:t>terms of their language proficiency prior to the administration of the treatment to the groups. </a:t>
            </a:r>
            <a:endParaRPr lang="en-US" sz="2000" dirty="0" smtClean="0">
              <a:latin typeface="Times New Roman"/>
              <a:ea typeface="Times New Roman"/>
              <a:cs typeface="Times New Roman"/>
            </a:endParaRPr>
          </a:p>
          <a:p>
            <a:pPr marL="0" marR="250190" indent="0">
              <a:spcBef>
                <a:spcPts val="0"/>
              </a:spcBef>
              <a:buFont typeface="Wingdings" pitchFamily="2" charset="2"/>
              <a:buChar char="ü"/>
            </a:pPr>
            <a:endParaRPr lang="en-US" sz="2000" dirty="0" smtClean="0">
              <a:latin typeface="Times New Roman"/>
              <a:ea typeface="Times New Roman"/>
              <a:cs typeface="Times New Roman"/>
            </a:endParaRPr>
          </a:p>
          <a:p>
            <a:pPr marL="0" marR="250190" indent="0">
              <a:spcBef>
                <a:spcPts val="0"/>
              </a:spcBef>
              <a:buFont typeface="Wingdings" pitchFamily="2" charset="2"/>
              <a:buChar char="ü"/>
            </a:pPr>
            <a:r>
              <a:rPr lang="en-US" sz="2000" dirty="0" smtClean="0">
                <a:latin typeface="Times New Roman"/>
                <a:ea typeface="Times New Roman"/>
                <a:cs typeface="Times New Roman"/>
              </a:rPr>
              <a:t> The </a:t>
            </a:r>
            <a:r>
              <a:rPr lang="en-US" sz="2000" dirty="0">
                <a:latin typeface="Times New Roman"/>
                <a:ea typeface="Times New Roman"/>
                <a:cs typeface="Times New Roman"/>
              </a:rPr>
              <a:t>mean scores for both groups were 11.96 and 10.80, respectively. An independent t-test was run to compare the mean scores of the groups on the pre-test. As displayed in Table 4 below, the t-observed value is 1.77, lower than the critical value of </a:t>
            </a:r>
            <a:r>
              <a:rPr lang="en-US" sz="2000" i="1" dirty="0">
                <a:latin typeface="Times New Roman"/>
                <a:ea typeface="Times New Roman"/>
                <a:cs typeface="Times New Roman"/>
              </a:rPr>
              <a:t>t</a:t>
            </a:r>
            <a:r>
              <a:rPr lang="en-US" sz="2000" dirty="0">
                <a:latin typeface="Times New Roman"/>
                <a:ea typeface="Times New Roman"/>
                <a:cs typeface="Times New Roman"/>
              </a:rPr>
              <a:t> at 58 degrees of freedom.</a:t>
            </a:r>
            <a:endParaRPr lang="en-US" sz="2000" dirty="0">
              <a:latin typeface="Times New Roman"/>
              <a:ea typeface="Times New Roman"/>
              <a:cs typeface="Traditional Arabic"/>
            </a:endParaRPr>
          </a:p>
          <a:p>
            <a:pPr marL="0" marR="250190" indent="0">
              <a:spcBef>
                <a:spcPts val="0"/>
              </a:spcBef>
              <a:buNone/>
            </a:pPr>
            <a:r>
              <a:rPr lang="en-US" sz="2400" b="1" dirty="0">
                <a:latin typeface="Times New Roman"/>
                <a:ea typeface="Times New Roman"/>
                <a:cs typeface="Times New Roman"/>
              </a:rPr>
              <a:t> </a:t>
            </a:r>
            <a:endParaRPr lang="en-US" sz="2400" dirty="0">
              <a:latin typeface="Times New Roman"/>
              <a:ea typeface="Times New Roman"/>
              <a:cs typeface="Traditional Arabic"/>
            </a:endParaRPr>
          </a:p>
          <a:p>
            <a:pPr marL="109728" indent="0">
              <a:buNone/>
            </a:pPr>
            <a:endParaRPr lang="en-US"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48888107"/>
              </p:ext>
            </p:extLst>
          </p:nvPr>
        </p:nvGraphicFramePr>
        <p:xfrm>
          <a:off x="1981200" y="4158615"/>
          <a:ext cx="5832158" cy="1935480"/>
        </p:xfrm>
        <a:graphic>
          <a:graphicData uri="http://schemas.openxmlformats.org/drawingml/2006/table">
            <a:tbl>
              <a:tblPr firstRow="1" firstCol="1" lastRow="1" lastCol="1" bandRow="1" bandCol="1"/>
              <a:tblGrid>
                <a:gridCol w="1102360"/>
                <a:gridCol w="1006475"/>
                <a:gridCol w="1284923"/>
                <a:gridCol w="1143000"/>
                <a:gridCol w="1295400"/>
              </a:tblGrid>
              <a:tr h="960120">
                <a:tc>
                  <a:txBody>
                    <a:bodyPr/>
                    <a:lstStyle/>
                    <a:p>
                      <a:pPr marL="0" marR="250190" algn="ctr">
                        <a:lnSpc>
                          <a:spcPct val="200000"/>
                        </a:lnSpc>
                        <a:spcBef>
                          <a:spcPts val="0"/>
                        </a:spcBef>
                        <a:spcAft>
                          <a:spcPts val="0"/>
                        </a:spcAft>
                      </a:pPr>
                      <a:r>
                        <a:rPr lang="en-US" sz="1600" dirty="0">
                          <a:effectLst/>
                          <a:latin typeface="Times New Roman"/>
                          <a:ea typeface="Times New Roman"/>
                          <a:cs typeface="Traditional Arabic"/>
                        </a:rPr>
                        <a:t>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Critical 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a:effectLst/>
                          <a:latin typeface="Times New Roman"/>
                          <a:ea typeface="Times New Roman"/>
                          <a:cs typeface="Traditional Arabic"/>
                        </a:rPr>
                        <a:t>Observed 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a:effectLst/>
                          <a:latin typeface="Times New Roman"/>
                          <a:ea typeface="Times New Roman"/>
                          <a:cs typeface="Traditional Arabic"/>
                        </a:rPr>
                        <a:t>Df</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Sig. (2-tailed)</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68680">
                <a:tc>
                  <a:txBody>
                    <a:bodyPr/>
                    <a:lstStyle/>
                    <a:p>
                      <a:pPr marL="0" marR="250190" algn="ctr">
                        <a:lnSpc>
                          <a:spcPct val="200000"/>
                        </a:lnSpc>
                        <a:spcBef>
                          <a:spcPts val="0"/>
                        </a:spcBef>
                        <a:spcAft>
                          <a:spcPts val="0"/>
                        </a:spcAft>
                      </a:pPr>
                      <a:r>
                        <a:rPr lang="en-US" sz="1600" dirty="0">
                          <a:effectLst/>
                          <a:latin typeface="Times New Roman"/>
                          <a:ea typeface="Times New Roman"/>
                          <a:cs typeface="Traditional Arabic"/>
                        </a:rPr>
                        <a:t>KET Test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b="1" dirty="0">
                          <a:effectLst/>
                          <a:latin typeface="Times New Roman"/>
                          <a:ea typeface="Times New Roman"/>
                          <a:cs typeface="Traditional Arabic"/>
                        </a:rPr>
                        <a:t>1.77</a:t>
                      </a:r>
                      <a:endParaRPr lang="en-US" sz="1600" dirty="0">
                        <a:effectLst/>
                        <a:latin typeface="Times New Roman"/>
                        <a:ea typeface="Times New Roman"/>
                        <a:cs typeface="Traditional Arabic"/>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58</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.082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863726" y="3727848"/>
            <a:ext cx="510344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8575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Table 4: Independent t-test of the pre-test (KET)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8575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3604294"/>
      </p:ext>
    </p:extLst>
  </p:cSld>
  <p:clrMapOvr>
    <a:masterClrMapping/>
  </p:clrMapOvr>
  <p:transition>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267" y="228600"/>
            <a:ext cx="7992533" cy="5715000"/>
          </a:xfrm>
        </p:spPr>
        <p:txBody>
          <a:bodyPr>
            <a:normAutofit/>
          </a:bodyPr>
          <a:lstStyle/>
          <a:p>
            <a:pPr marL="342900" marR="250190" indent="-342900" algn="just">
              <a:spcBef>
                <a:spcPts val="0"/>
              </a:spcBef>
              <a:buFont typeface="Wingdings" pitchFamily="2" charset="2"/>
              <a:buChar char="ü"/>
            </a:pPr>
            <a:r>
              <a:rPr lang="en-US" sz="2400" dirty="0" smtClean="0">
                <a:latin typeface="Times New Roman"/>
                <a:ea typeface="Times New Roman"/>
                <a:cs typeface="Times New Roman"/>
              </a:rPr>
              <a:t>The homogeneity </a:t>
            </a:r>
            <a:r>
              <a:rPr lang="en-US" sz="2400" dirty="0">
                <a:latin typeface="Times New Roman"/>
                <a:ea typeface="Times New Roman"/>
                <a:cs typeface="Times New Roman"/>
              </a:rPr>
              <a:t>of the two groups </a:t>
            </a:r>
            <a:r>
              <a:rPr lang="en-US" sz="2400" dirty="0" smtClean="0">
                <a:latin typeface="Times New Roman"/>
                <a:ea typeface="Times New Roman"/>
                <a:cs typeface="Times New Roman"/>
              </a:rPr>
              <a:t>were tested through </a:t>
            </a:r>
            <a:r>
              <a:rPr lang="en-US" sz="2400" dirty="0">
                <a:latin typeface="Times New Roman"/>
                <a:ea typeface="Times New Roman"/>
                <a:cs typeface="Times New Roman"/>
              </a:rPr>
              <a:t>a validated vocabulary test</a:t>
            </a:r>
            <a:r>
              <a:rPr lang="en-US" sz="2400" dirty="0" smtClean="0">
                <a:latin typeface="Times New Roman"/>
                <a:ea typeface="Times New Roman"/>
                <a:cs typeface="Times New Roman"/>
              </a:rPr>
              <a:t>.</a:t>
            </a:r>
          </a:p>
          <a:p>
            <a:pPr marL="0" marR="250190" indent="0" algn="just">
              <a:spcBef>
                <a:spcPts val="0"/>
              </a:spcBef>
              <a:buNone/>
            </a:pPr>
            <a:endParaRPr lang="en-US" sz="2400" dirty="0">
              <a:latin typeface="Times New Roman"/>
              <a:ea typeface="Times New Roman"/>
              <a:cs typeface="Times New Roman"/>
            </a:endParaRPr>
          </a:p>
          <a:p>
            <a:pPr marL="342900" marR="250190" indent="-342900" algn="just">
              <a:spcBef>
                <a:spcPts val="0"/>
              </a:spcBef>
              <a:buFont typeface="Wingdings" pitchFamily="2" charset="2"/>
              <a:buChar char="ü"/>
            </a:pPr>
            <a:r>
              <a:rPr lang="en-US" sz="2400" dirty="0" smtClean="0">
                <a:latin typeface="Times New Roman"/>
                <a:ea typeface="Times New Roman"/>
                <a:cs typeface="Times New Roman"/>
              </a:rPr>
              <a:t> </a:t>
            </a:r>
            <a:r>
              <a:rPr lang="en-US" sz="2400" dirty="0">
                <a:latin typeface="Times New Roman"/>
                <a:ea typeface="Times New Roman"/>
                <a:cs typeface="Times New Roman"/>
              </a:rPr>
              <a:t>An independent t-test was run to compare the mean scores of the groups on the pre-test. As displayed in Table 5, the t-observed value was 125. This amount of t-value at 58 degrees of freedom was lower than the critical value of </a:t>
            </a:r>
            <a:r>
              <a:rPr lang="en-US" sz="2400" i="1" dirty="0">
                <a:latin typeface="Times New Roman"/>
                <a:ea typeface="Times New Roman"/>
                <a:cs typeface="Times New Roman"/>
              </a:rPr>
              <a:t>t</a:t>
            </a:r>
            <a:r>
              <a:rPr lang="en-US" sz="2400" dirty="0">
                <a:latin typeface="Times New Roman"/>
                <a:ea typeface="Times New Roman"/>
                <a:cs typeface="Times New Roman"/>
              </a:rPr>
              <a:t>. The descriptive statistics for the two groups are displayed in Table 5</a:t>
            </a:r>
            <a:r>
              <a:rPr lang="en-US" sz="2400" dirty="0" smtClean="0">
                <a:latin typeface="Times New Roman"/>
                <a:ea typeface="Times New Roman"/>
                <a:cs typeface="Times New Roman"/>
              </a:rPr>
              <a:t>.</a:t>
            </a:r>
          </a:p>
          <a:p>
            <a:pPr marL="0" marR="250190" indent="0" algn="just">
              <a:spcBef>
                <a:spcPts val="0"/>
              </a:spcBef>
              <a:buNone/>
            </a:pPr>
            <a:endParaRPr lang="en-US" sz="2400" dirty="0">
              <a:effectLst/>
              <a:latin typeface="Times New Roman"/>
              <a:ea typeface="Times New Roman"/>
              <a:cs typeface="Traditional Arabic"/>
            </a:endParaRPr>
          </a:p>
        </p:txBody>
      </p:sp>
      <p:graphicFrame>
        <p:nvGraphicFramePr>
          <p:cNvPr id="9" name="Table 8"/>
          <p:cNvGraphicFramePr>
            <a:graphicFrameLocks noGrp="1"/>
          </p:cNvGraphicFramePr>
          <p:nvPr>
            <p:extLst>
              <p:ext uri="{D42A27DB-BD31-4B8C-83A1-F6EECF244321}">
                <p14:modId xmlns:p14="http://schemas.microsoft.com/office/powerpoint/2010/main" val="2773406284"/>
              </p:ext>
            </p:extLst>
          </p:nvPr>
        </p:nvGraphicFramePr>
        <p:xfrm>
          <a:off x="1752600" y="3771900"/>
          <a:ext cx="5943600" cy="2211208"/>
        </p:xfrm>
        <a:graphic>
          <a:graphicData uri="http://schemas.openxmlformats.org/drawingml/2006/table">
            <a:tbl>
              <a:tblPr>
                <a:tableStyleId>{5C22544A-7EE6-4342-B048-85BDC9FD1C3A}</a:tableStyleId>
              </a:tblPr>
              <a:tblGrid>
                <a:gridCol w="990600"/>
                <a:gridCol w="990600"/>
                <a:gridCol w="990600"/>
                <a:gridCol w="990600"/>
                <a:gridCol w="990600"/>
                <a:gridCol w="990600"/>
              </a:tblGrid>
              <a:tr h="574383">
                <a:tc gridSpan="6">
                  <a:txBody>
                    <a:bodyPr/>
                    <a:lstStyle/>
                    <a:p>
                      <a:pPr marL="0" marR="250190" algn="ctr">
                        <a:lnSpc>
                          <a:spcPct val="200000"/>
                        </a:lnSpc>
                        <a:spcBef>
                          <a:spcPts val="0"/>
                        </a:spcBef>
                        <a:spcAft>
                          <a:spcPts val="0"/>
                        </a:spcAft>
                      </a:pPr>
                      <a:r>
                        <a:rPr lang="en-US" sz="1600" dirty="0">
                          <a:effectLst/>
                        </a:rPr>
                        <a:t>Table 5: Descriptive Statistics of the Pre-test (Vocab.)</a:t>
                      </a:r>
                      <a:endParaRPr lang="en-US" sz="1600" dirty="0">
                        <a:effectLst/>
                        <a:latin typeface="Times New Roman"/>
                        <a:ea typeface="Times New Roman"/>
                        <a:cs typeface="Traditional Arabic"/>
                      </a:endParaRPr>
                    </a:p>
                  </a:txBody>
                  <a:tcPr marL="28575" marR="28575" marT="28575" marB="2857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9667">
                <a:tc>
                  <a:txBody>
                    <a:bodyPr/>
                    <a:lstStyle/>
                    <a:p>
                      <a:pPr marL="0" marR="250190" algn="ctr" rtl="0">
                        <a:spcBef>
                          <a:spcPts val="0"/>
                        </a:spcBef>
                        <a:spcAft>
                          <a:spcPts val="0"/>
                        </a:spcAft>
                      </a:pPr>
                      <a:r>
                        <a:rPr lang="en-US" sz="1600">
                          <a:effectLst/>
                        </a:rPr>
                        <a:t> </a:t>
                      </a:r>
                    </a:p>
                    <a:p>
                      <a:pPr marL="0" marR="250190" algn="ctr" rtl="0">
                        <a:spcBef>
                          <a:spcPts val="0"/>
                        </a:spcBef>
                        <a:spcAft>
                          <a:spcPts val="0"/>
                        </a:spcAft>
                      </a:pPr>
                      <a:r>
                        <a:rPr lang="ar-SA" sz="1600">
                          <a:effectLst/>
                        </a:rPr>
                        <a:t> </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GROUP</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N</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Mean</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a:effectLst/>
                        </a:rPr>
                        <a:t>Std. Deviation</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a:effectLst/>
                        </a:rPr>
                        <a:t>Std. Error Mean</a:t>
                      </a:r>
                      <a:endParaRPr lang="en-US" sz="1600">
                        <a:effectLst/>
                        <a:latin typeface="Times New Roman"/>
                        <a:ea typeface="Times New Roman"/>
                        <a:cs typeface="Traditional Arabic"/>
                      </a:endParaRPr>
                    </a:p>
                  </a:txBody>
                  <a:tcPr marL="28575" marR="28575" marT="28575" marB="28575" anchor="ctr"/>
                </a:tc>
              </a:tr>
              <a:tr h="303325">
                <a:tc rowSpan="2">
                  <a:txBody>
                    <a:bodyPr/>
                    <a:lstStyle/>
                    <a:p>
                      <a:pPr marL="0" marR="250190" algn="ctr" rtl="0">
                        <a:spcBef>
                          <a:spcPts val="0"/>
                        </a:spcBef>
                        <a:spcAft>
                          <a:spcPts val="0"/>
                        </a:spcAft>
                      </a:pPr>
                      <a:r>
                        <a:rPr lang="en-US" sz="1600">
                          <a:effectLst/>
                        </a:rPr>
                        <a:t>PRETEST</a:t>
                      </a:r>
                    </a:p>
                    <a:p>
                      <a:pPr marL="0" marR="250190" algn="ctr" rtl="0">
                        <a:spcBef>
                          <a:spcPts val="0"/>
                        </a:spcBef>
                        <a:spcAft>
                          <a:spcPts val="0"/>
                        </a:spcAft>
                      </a:pPr>
                      <a:r>
                        <a:rPr lang="en-US" sz="1600">
                          <a:effectLst/>
                        </a:rPr>
                        <a:t>Vocab.</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a:effectLst/>
                        </a:rPr>
                        <a:t>Musical</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30</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a:effectLst/>
                        </a:rPr>
                        <a:t>6.43</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a:effectLst/>
                        </a:rPr>
                        <a:t>2.20</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a:effectLst/>
                        </a:rPr>
                        <a:t>.40</a:t>
                      </a:r>
                      <a:endParaRPr lang="en-US" sz="1600">
                        <a:effectLst/>
                        <a:latin typeface="Times New Roman"/>
                        <a:ea typeface="Times New Roman"/>
                        <a:cs typeface="Traditional Arabic"/>
                      </a:endParaRPr>
                    </a:p>
                  </a:txBody>
                  <a:tcPr marL="28575" marR="28575" marT="28575" marB="28575" anchor="ctr"/>
                </a:tc>
              </a:tr>
              <a:tr h="303325">
                <a:tc vMerge="1">
                  <a:txBody>
                    <a:bodyPr/>
                    <a:lstStyle/>
                    <a:p>
                      <a:endParaRPr lang="en-US"/>
                    </a:p>
                  </a:txBody>
                  <a:tcPr/>
                </a:tc>
                <a:tc>
                  <a:txBody>
                    <a:bodyPr/>
                    <a:lstStyle/>
                    <a:p>
                      <a:pPr marL="0" marR="250190" algn="ctr" rtl="0">
                        <a:spcBef>
                          <a:spcPts val="0"/>
                        </a:spcBef>
                        <a:spcAft>
                          <a:spcPts val="0"/>
                        </a:spcAft>
                      </a:pPr>
                      <a:r>
                        <a:rPr lang="en-US" sz="1600">
                          <a:effectLst/>
                        </a:rPr>
                        <a:t>Spatial</a:t>
                      </a:r>
                      <a:endParaRPr lang="en-US" sz="160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30</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6.36</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1.90</a:t>
                      </a:r>
                      <a:endParaRPr lang="en-US" sz="1600" dirty="0">
                        <a:effectLst/>
                        <a:latin typeface="Times New Roman"/>
                        <a:ea typeface="Times New Roman"/>
                        <a:cs typeface="Traditional Arabic"/>
                      </a:endParaRPr>
                    </a:p>
                  </a:txBody>
                  <a:tcPr marL="28575" marR="28575" marT="28575" marB="28575" anchor="ctr"/>
                </a:tc>
                <a:tc>
                  <a:txBody>
                    <a:bodyPr/>
                    <a:lstStyle/>
                    <a:p>
                      <a:pPr marL="0" marR="250190" algn="ctr" rtl="0">
                        <a:spcBef>
                          <a:spcPts val="0"/>
                        </a:spcBef>
                        <a:spcAft>
                          <a:spcPts val="0"/>
                        </a:spcAft>
                      </a:pPr>
                      <a:r>
                        <a:rPr lang="en-US" sz="1600" dirty="0">
                          <a:effectLst/>
                        </a:rPr>
                        <a:t>.34</a:t>
                      </a:r>
                      <a:endParaRPr lang="en-US" sz="1600" dirty="0">
                        <a:effectLst/>
                        <a:latin typeface="Times New Roman"/>
                        <a:ea typeface="Times New Roman"/>
                        <a:cs typeface="Traditional Arabic"/>
                      </a:endParaRPr>
                    </a:p>
                  </a:txBody>
                  <a:tcPr marL="28575" marR="28575" marT="28575" marB="28575" anchor="ctr"/>
                </a:tc>
              </a:tr>
            </a:tbl>
          </a:graphicData>
        </a:graphic>
      </p:graphicFrame>
    </p:spTree>
    <p:extLst>
      <p:ext uri="{BB962C8B-B14F-4D97-AF65-F5344CB8AC3E}">
        <p14:creationId xmlns:p14="http://schemas.microsoft.com/office/powerpoint/2010/main" val="199230404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38600"/>
            <a:ext cx="8229600" cy="1981200"/>
          </a:xfrm>
        </p:spPr>
        <p:txBody>
          <a:bodyPr>
            <a:noAutofit/>
          </a:bodyPr>
          <a:lstStyle/>
          <a:p>
            <a:pPr algn="ctr" rtl="1"/>
            <a:r>
              <a:rPr lang="en-US" sz="2800" dirty="0" smtClean="0">
                <a:cs typeface="B Titr" pitchFamily="2" charset="-78"/>
              </a:rPr>
              <a:t>….</a:t>
            </a:r>
            <a:endParaRPr lang="en-US" sz="2800" dirty="0">
              <a:cs typeface="B Titr" pitchFamily="2" charset="-78"/>
            </a:endParaRPr>
          </a:p>
        </p:txBody>
      </p:sp>
      <p:sp>
        <p:nvSpPr>
          <p:cNvPr id="3" name="Content Placeholder 2"/>
          <p:cNvSpPr>
            <a:spLocks noGrp="1"/>
          </p:cNvSpPr>
          <p:nvPr>
            <p:ph idx="1"/>
          </p:nvPr>
        </p:nvSpPr>
        <p:spPr>
          <a:xfrm>
            <a:off x="457200" y="897467"/>
            <a:ext cx="8229600" cy="5410200"/>
          </a:xfrm>
        </p:spPr>
        <p:txBody>
          <a:bodyPr>
            <a:normAutofit fontScale="62500" lnSpcReduction="20000"/>
          </a:bodyPr>
          <a:lstStyle/>
          <a:p>
            <a:pPr marL="0" indent="0">
              <a:buNone/>
            </a:pPr>
            <a:endParaRPr lang="en-US" sz="2800" dirty="0" smtClean="0">
              <a:latin typeface="Times New Roman" pitchFamily="18" charset="0"/>
              <a:cs typeface="Times New Roman" pitchFamily="18" charset="0"/>
            </a:endParaRPr>
          </a:p>
          <a:p>
            <a:pPr marL="0" indent="0">
              <a:lnSpc>
                <a:spcPct val="120000"/>
              </a:lnSpc>
              <a:buNone/>
            </a:pPr>
            <a:r>
              <a:rPr lang="en-US" sz="3400" dirty="0" smtClean="0">
                <a:latin typeface="Times New Roman" pitchFamily="18" charset="0"/>
                <a:cs typeface="Times New Roman" pitchFamily="18" charset="0"/>
              </a:rPr>
              <a:t>Thus</a:t>
            </a:r>
            <a:r>
              <a:rPr lang="en-US" sz="3400" dirty="0">
                <a:latin typeface="Times New Roman" pitchFamily="18" charset="0"/>
                <a:cs typeface="Times New Roman" pitchFamily="18" charset="0"/>
              </a:rPr>
              <a:t>, it could be claimed that the groups were homogeneous in terms of their vocabulary ability prior to the administration of the treatment to the groups. The mean scores for both groups were 6.43 and 6.36, respectively</a:t>
            </a:r>
            <a:r>
              <a:rPr lang="en-US" sz="3400" dirty="0" smtClean="0">
                <a:latin typeface="Times New Roman" pitchFamily="18" charset="0"/>
                <a:cs typeface="Times New Roman" pitchFamily="18" charset="0"/>
              </a:rPr>
              <a:t>.</a:t>
            </a:r>
            <a:endParaRPr lang="en-US" sz="3400" dirty="0">
              <a:latin typeface="Times New Roman" pitchFamily="18" charset="0"/>
              <a:ea typeface="Times New Roman"/>
              <a:cs typeface="Times New Roman" pitchFamily="18" charset="0"/>
            </a:endParaRPr>
          </a:p>
          <a:p>
            <a:pPr marL="0" marR="250190" indent="0" algn="just">
              <a:lnSpc>
                <a:spcPct val="200000"/>
              </a:lnSpc>
              <a:spcBef>
                <a:spcPts val="0"/>
              </a:spcBef>
              <a:spcAft>
                <a:spcPts val="0"/>
              </a:spcAft>
              <a:buNone/>
            </a:pPr>
            <a:endParaRPr lang="en-US" sz="3400" dirty="0" smtClean="0">
              <a:latin typeface="Times New Roman"/>
              <a:ea typeface="Times New Roman"/>
              <a:cs typeface="Times New Roman"/>
            </a:endParaRPr>
          </a:p>
          <a:p>
            <a:pPr marL="0" marR="250190" indent="0" algn="just">
              <a:lnSpc>
                <a:spcPct val="200000"/>
              </a:lnSpc>
              <a:spcBef>
                <a:spcPts val="0"/>
              </a:spcBef>
              <a:spcAft>
                <a:spcPts val="0"/>
              </a:spcAft>
              <a:buNone/>
            </a:pPr>
            <a:endParaRPr lang="en-US" sz="2800" dirty="0">
              <a:latin typeface="Times New Roman"/>
              <a:ea typeface="Times New Roman"/>
              <a:cs typeface="Times New Roman"/>
            </a:endParaRPr>
          </a:p>
          <a:p>
            <a:pPr marL="0" marR="250190" indent="0" algn="just">
              <a:lnSpc>
                <a:spcPct val="200000"/>
              </a:lnSpc>
              <a:spcBef>
                <a:spcPts val="0"/>
              </a:spcBef>
              <a:spcAft>
                <a:spcPts val="0"/>
              </a:spcAft>
              <a:buNone/>
            </a:pPr>
            <a:endParaRPr lang="en-US" sz="2800" dirty="0" smtClean="0">
              <a:latin typeface="Times New Roman"/>
              <a:ea typeface="Times New Roman"/>
              <a:cs typeface="Times New Roman"/>
            </a:endParaRPr>
          </a:p>
          <a:p>
            <a:pPr marL="0" marR="250190" indent="0" algn="just">
              <a:lnSpc>
                <a:spcPct val="120000"/>
              </a:lnSpc>
              <a:spcBef>
                <a:spcPts val="0"/>
              </a:spcBef>
              <a:spcAft>
                <a:spcPts val="0"/>
              </a:spcAft>
              <a:buNone/>
            </a:pPr>
            <a:endParaRPr lang="en-US" sz="2800" dirty="0" smtClean="0">
              <a:latin typeface="Times New Roman"/>
              <a:ea typeface="Times New Roman"/>
              <a:cs typeface="Times New Roman"/>
            </a:endParaRPr>
          </a:p>
          <a:p>
            <a:pPr marL="0" marR="250190" indent="0" algn="just">
              <a:lnSpc>
                <a:spcPct val="120000"/>
              </a:lnSpc>
              <a:spcBef>
                <a:spcPts val="0"/>
              </a:spcBef>
              <a:spcAft>
                <a:spcPts val="0"/>
              </a:spcAft>
              <a:buNone/>
            </a:pPr>
            <a:endParaRPr lang="en-US" sz="2800" dirty="0" smtClean="0">
              <a:latin typeface="Times New Roman"/>
              <a:ea typeface="Times New Roman"/>
              <a:cs typeface="Times New Roman"/>
            </a:endParaRPr>
          </a:p>
          <a:p>
            <a:pPr marL="0" marR="250190" indent="0" algn="just">
              <a:lnSpc>
                <a:spcPct val="120000"/>
              </a:lnSpc>
              <a:spcBef>
                <a:spcPts val="0"/>
              </a:spcBef>
              <a:spcAft>
                <a:spcPts val="0"/>
              </a:spcAft>
              <a:buNone/>
            </a:pPr>
            <a:endParaRPr lang="en-US" sz="2800" dirty="0" smtClean="0">
              <a:latin typeface="Times New Roman"/>
              <a:ea typeface="Times New Roman"/>
              <a:cs typeface="Times New Roman"/>
            </a:endParaRPr>
          </a:p>
          <a:p>
            <a:pPr marL="0" marR="250190" indent="0" algn="just">
              <a:lnSpc>
                <a:spcPct val="120000"/>
              </a:lnSpc>
              <a:spcBef>
                <a:spcPts val="0"/>
              </a:spcBef>
              <a:spcAft>
                <a:spcPts val="0"/>
              </a:spcAft>
              <a:buNone/>
            </a:pPr>
            <a:r>
              <a:rPr lang="en-US" sz="3200" dirty="0" smtClean="0">
                <a:latin typeface="Times New Roman"/>
                <a:ea typeface="Times New Roman"/>
                <a:cs typeface="Times New Roman"/>
              </a:rPr>
              <a:t>Since </a:t>
            </a:r>
            <a:r>
              <a:rPr lang="en-US" sz="3200" dirty="0">
                <a:latin typeface="Times New Roman"/>
                <a:ea typeface="Times New Roman"/>
                <a:cs typeface="Times New Roman"/>
              </a:rPr>
              <a:t>there were two independent experimental groups with relevant posttest scores, two-way ANOVA repeated measure was applied to analyze the results. The descriptive statistics for the two groups are displayed in Tables 7 and 8</a:t>
            </a:r>
            <a:r>
              <a:rPr lang="en-US" sz="3200" dirty="0" smtClean="0">
                <a:latin typeface="Times New Roman"/>
                <a:ea typeface="Times New Roman"/>
                <a:cs typeface="Times New Roman"/>
              </a:rPr>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15812915"/>
              </p:ext>
            </p:extLst>
          </p:nvPr>
        </p:nvGraphicFramePr>
        <p:xfrm>
          <a:off x="771789" y="2987040"/>
          <a:ext cx="7239003" cy="1127760"/>
        </p:xfrm>
        <a:graphic>
          <a:graphicData uri="http://schemas.openxmlformats.org/drawingml/2006/table">
            <a:tbl>
              <a:tblPr firstRow="1" firstCol="1" lastRow="1" lastCol="1" bandRow="1" bandCol="1"/>
              <a:tblGrid>
                <a:gridCol w="1974273"/>
                <a:gridCol w="1316183"/>
                <a:gridCol w="1475221"/>
                <a:gridCol w="634734"/>
                <a:gridCol w="1838592"/>
              </a:tblGrid>
              <a:tr h="487680">
                <a:tc>
                  <a:txBody>
                    <a:bodyPr/>
                    <a:lstStyle/>
                    <a:p>
                      <a:pPr marL="0" marR="250190" algn="ctr">
                        <a:lnSpc>
                          <a:spcPct val="200000"/>
                        </a:lnSpc>
                        <a:spcBef>
                          <a:spcPts val="0"/>
                        </a:spcBef>
                        <a:spcAft>
                          <a:spcPts val="0"/>
                        </a:spcAft>
                      </a:pPr>
                      <a:r>
                        <a:rPr lang="en-US" sz="1600" dirty="0">
                          <a:effectLst/>
                          <a:latin typeface="Times New Roman"/>
                          <a:ea typeface="Times New Roman"/>
                          <a:cs typeface="Traditional Arabic"/>
                        </a:rPr>
                        <a:t>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Critical 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Observed 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a:effectLst/>
                          <a:latin typeface="Times New Roman"/>
                          <a:ea typeface="Times New Roman"/>
                          <a:cs typeface="Traditional Arabic"/>
                        </a:rPr>
                        <a:t>df</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Sig. (2-tailed)</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40080">
                <a:tc>
                  <a:txBody>
                    <a:bodyPr/>
                    <a:lstStyle/>
                    <a:p>
                      <a:pPr marL="0" marR="250190" algn="ctr">
                        <a:lnSpc>
                          <a:spcPct val="200000"/>
                        </a:lnSpc>
                        <a:spcBef>
                          <a:spcPts val="0"/>
                        </a:spcBef>
                        <a:spcAft>
                          <a:spcPts val="0"/>
                        </a:spcAft>
                      </a:pPr>
                      <a:r>
                        <a:rPr lang="en-US" sz="1600" dirty="0">
                          <a:effectLst/>
                          <a:latin typeface="Times New Roman"/>
                          <a:ea typeface="Times New Roman"/>
                          <a:cs typeface="Traditional Arabic"/>
                        </a:rPr>
                        <a:t>Vocabulary test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a:effectLst/>
                          <a:latin typeface="Times New Roman"/>
                          <a:ea typeface="Times New Roman"/>
                          <a:cs typeface="Traditional Arabic"/>
                        </a:rPr>
                        <a:t>2</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.125</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58</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250190" algn="ctr" rtl="0">
                        <a:spcBef>
                          <a:spcPts val="0"/>
                        </a:spcBef>
                        <a:spcAft>
                          <a:spcPts val="0"/>
                        </a:spcAft>
                      </a:pPr>
                      <a:r>
                        <a:rPr lang="en-US" sz="1600" dirty="0">
                          <a:effectLst/>
                          <a:latin typeface="Times New Roman"/>
                          <a:ea typeface="Times New Roman"/>
                          <a:cs typeface="Traditional Arabic"/>
                        </a:rPr>
                        <a:t>.901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286000" y="2508648"/>
            <a:ext cx="421057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Table 6: Independent t-test of the pre-test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066800"/>
          </a:xfrm>
        </p:spPr>
        <p:txBody>
          <a:bodyPr>
            <a:noAutofit/>
          </a:bodyPr>
          <a:lstStyle/>
          <a:p>
            <a:r>
              <a:rPr lang="en-US" sz="3200" dirty="0" smtClean="0"/>
              <a:t>Table 7: Descriptive statistics of the groups</a:t>
            </a:r>
            <a:endParaRPr lang="en-US" sz="3200" dirty="0"/>
          </a:p>
        </p:txBody>
      </p:sp>
      <p:pic>
        <p:nvPicPr>
          <p:cNvPr id="3079" name="Picture 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14"/>
          <a:stretch/>
        </p:blipFill>
        <p:spPr bwMode="auto">
          <a:xfrm>
            <a:off x="762000" y="3429000"/>
            <a:ext cx="773895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468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Table 8: Two way ANOVA  repeated measure</a:t>
            </a:r>
            <a:r>
              <a:rPr lang="en-US" sz="2400" dirty="0"/>
              <a:t/>
            </a:r>
            <a:br>
              <a:rPr lang="en-US" sz="2400" dirty="0"/>
            </a:br>
            <a:endParaRPr lang="en-US" sz="2400"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2590800" y="2521895"/>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Table 8: Two way ANOVA  repeated measure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84001762"/>
              </p:ext>
            </p:extLst>
          </p:nvPr>
        </p:nvGraphicFramePr>
        <p:xfrm>
          <a:off x="1905000" y="2895600"/>
          <a:ext cx="4552950" cy="1828800"/>
        </p:xfrm>
        <a:graphic>
          <a:graphicData uri="http://schemas.openxmlformats.org/presentationml/2006/ole">
            <mc:AlternateContent xmlns:mc="http://schemas.openxmlformats.org/markup-compatibility/2006">
              <mc:Choice xmlns:v="urn:schemas-microsoft-com:vml" Requires="v">
                <p:oleObj spid="_x0000_s4112" r:id="rId3" imgW="4552950" imgH="1828800" progId="STATISTICA.Spreadsheet">
                  <p:embed/>
                </p:oleObj>
              </mc:Choice>
              <mc:Fallback>
                <p:oleObj r:id="rId3" imgW="4552950" imgH="1828800" progId="STATISTICA.Spreadsheet">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95600"/>
                        <a:ext cx="455295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4360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1"/>
            <a:ext cx="7848600" cy="5550091"/>
          </a:xfrm>
        </p:spPr>
        <p:txBody>
          <a:bodyPr>
            <a:normAutofit/>
          </a:bodyPr>
          <a:lstStyle/>
          <a:p>
            <a:pPr marL="0" marR="250190" indent="0" algn="just">
              <a:spcBef>
                <a:spcPts val="0"/>
              </a:spcBef>
              <a:buNone/>
            </a:pPr>
            <a:r>
              <a:rPr lang="en-US" sz="2000" dirty="0">
                <a:latin typeface="Times New Roman"/>
                <a:ea typeface="Times New Roman"/>
                <a:cs typeface="Times New Roman"/>
              </a:rPr>
              <a:t>The comparisons between posttest scores were done through Post Hoc analysis. The results are reported in Table 9</a:t>
            </a:r>
            <a:r>
              <a:rPr lang="en-US" sz="2000" dirty="0" smtClean="0">
                <a:latin typeface="Times New Roman"/>
                <a:ea typeface="Times New Roman"/>
                <a:cs typeface="Times New Roman"/>
              </a:rPr>
              <a:t>.</a:t>
            </a:r>
          </a:p>
          <a:p>
            <a:pPr marL="0" marR="250190" indent="0" algn="just">
              <a:spcBef>
                <a:spcPts val="0"/>
              </a:spcBef>
              <a:buNone/>
            </a:pPr>
            <a:endParaRPr lang="en-US" sz="2000" dirty="0">
              <a:latin typeface="Times New Roman"/>
              <a:ea typeface="Times New Roman"/>
              <a:cs typeface="Times New Roman"/>
            </a:endParaRPr>
          </a:p>
          <a:p>
            <a:pPr marL="0" marR="250190" algn="ctr">
              <a:lnSpc>
                <a:spcPct val="200000"/>
              </a:lnSpc>
              <a:spcBef>
                <a:spcPts val="0"/>
              </a:spcBef>
            </a:pPr>
            <a:r>
              <a:rPr lang="en-US" sz="1800" b="1" dirty="0" smtClean="0">
                <a:latin typeface="Times New Roman"/>
                <a:ea typeface="Times New Roman"/>
                <a:cs typeface="Times New Roman"/>
              </a:rPr>
              <a:t>Table </a:t>
            </a:r>
            <a:r>
              <a:rPr lang="en-US" sz="1800" b="1" dirty="0">
                <a:latin typeface="Times New Roman"/>
                <a:ea typeface="Times New Roman"/>
                <a:cs typeface="Times New Roman"/>
              </a:rPr>
              <a:t>9: Post Hoc tests results</a:t>
            </a:r>
            <a:endParaRPr lang="en-US" sz="3200" dirty="0">
              <a:effectLst/>
              <a:latin typeface="Times New Roman"/>
              <a:ea typeface="Times New Roman"/>
              <a:cs typeface="Traditional Arabic"/>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645212038"/>
              </p:ext>
            </p:extLst>
          </p:nvPr>
        </p:nvGraphicFramePr>
        <p:xfrm>
          <a:off x="1987968" y="2590800"/>
          <a:ext cx="5168064" cy="1752600"/>
        </p:xfrm>
        <a:graphic>
          <a:graphicData uri="http://schemas.openxmlformats.org/presentationml/2006/ole">
            <mc:AlternateContent xmlns:mc="http://schemas.openxmlformats.org/markup-compatibility/2006">
              <mc:Choice xmlns:v="urn:schemas-microsoft-com:vml" Requires="v">
                <p:oleObj spid="_x0000_s1042" r:id="rId4" imgW="4400550" imgH="1514475" progId="STATISTICA.Spreadsheet">
                  <p:embed/>
                </p:oleObj>
              </mc:Choice>
              <mc:Fallback>
                <p:oleObj r:id="rId4" imgW="4400550" imgH="1514475" progId="STATISTICA.Spreadsheet">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968" y="2590800"/>
                        <a:ext cx="5168064" cy="1752600"/>
                      </a:xfrm>
                      <a:prstGeom prst="rect">
                        <a:avLst/>
                      </a:prstGeom>
                      <a:noFill/>
                    </p:spPr>
                  </p:pic>
                </p:oleObj>
              </mc:Fallback>
            </mc:AlternateContent>
          </a:graphicData>
        </a:graphic>
      </p:graphicFrame>
    </p:spTree>
    <p:extLst>
      <p:ext uri="{BB962C8B-B14F-4D97-AF65-F5344CB8AC3E}">
        <p14:creationId xmlns:p14="http://schemas.microsoft.com/office/powerpoint/2010/main" val="1719858124"/>
      </p:ext>
    </p:extLst>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lgn="ctr">
              <a:lnSpc>
                <a:spcPct val="200000"/>
              </a:lnSpc>
              <a:buNone/>
            </a:pPr>
            <a:r>
              <a:rPr lang="en-US" sz="6000" dirty="0" smtClean="0"/>
              <a:t>IS THERE ANY QUESTION </a:t>
            </a:r>
            <a:r>
              <a:rPr lang="en-US" sz="6000" smtClean="0"/>
              <a:t>BEFORE </a:t>
            </a:r>
          </a:p>
          <a:p>
            <a:pPr marL="109728" indent="0" algn="ctr">
              <a:lnSpc>
                <a:spcPct val="200000"/>
              </a:lnSpc>
              <a:buNone/>
            </a:pPr>
            <a:r>
              <a:rPr lang="en-US" sz="6000" smtClean="0"/>
              <a:t>I </a:t>
            </a:r>
            <a:r>
              <a:rPr lang="en-US" sz="6000" dirty="0" smtClean="0"/>
              <a:t>START?</a:t>
            </a:r>
            <a:endParaRPr lang="en-US" sz="6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41995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Graphical showing the result of the Post </a:t>
            </a:r>
            <a:r>
              <a:rPr lang="en-US" sz="2400" dirty="0"/>
              <a:t>H</a:t>
            </a:r>
            <a:r>
              <a:rPr lang="en-US" sz="2400" dirty="0" smtClean="0"/>
              <a:t>oc test</a:t>
            </a:r>
            <a:endParaRPr lang="en-US" sz="24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120" r="22466"/>
          <a:stretch/>
        </p:blipFill>
        <p:spPr bwMode="auto">
          <a:xfrm>
            <a:off x="685800" y="1676400"/>
            <a:ext cx="784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660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1"/>
            <a:ext cx="7848600" cy="5486399"/>
          </a:xfrm>
        </p:spPr>
        <p:txBody>
          <a:bodyPr>
            <a:normAutofit/>
          </a:bodyPr>
          <a:lstStyle/>
          <a:p>
            <a:pPr marL="0" marR="160020" indent="0" algn="just">
              <a:spcBef>
                <a:spcPts val="0"/>
              </a:spcBef>
              <a:buNone/>
            </a:pPr>
            <a:r>
              <a:rPr lang="en-US" sz="2400" dirty="0">
                <a:latin typeface="Garamond"/>
                <a:ea typeface="Times New Roman"/>
                <a:cs typeface="Times New Roman"/>
              </a:rPr>
              <a:t>The obtained results and Post Hoc results reveal that</a:t>
            </a:r>
            <a:r>
              <a:rPr lang="en-US" sz="2400" dirty="0" smtClean="0">
                <a:latin typeface="Garamond"/>
                <a:ea typeface="Times New Roman"/>
                <a:cs typeface="Times New Roman"/>
              </a:rPr>
              <a:t>:</a:t>
            </a:r>
          </a:p>
          <a:p>
            <a:pPr marL="0" marR="160020" indent="0" algn="just">
              <a:spcBef>
                <a:spcPts val="0"/>
              </a:spcBef>
              <a:buNone/>
            </a:pPr>
            <a:endParaRPr lang="en-US" sz="2400" dirty="0">
              <a:latin typeface="Times New Roman"/>
              <a:ea typeface="Times New Roman"/>
              <a:cs typeface="Traditional Arabic"/>
            </a:endParaRPr>
          </a:p>
          <a:p>
            <a:pPr marL="0" marR="160020" lvl="0" indent="0" algn="just">
              <a:spcBef>
                <a:spcPts val="0"/>
              </a:spcBef>
              <a:buNone/>
            </a:pPr>
            <a:r>
              <a:rPr lang="en-US" sz="2400" dirty="0" smtClean="0">
                <a:latin typeface="Garamond"/>
                <a:ea typeface="Times New Roman"/>
                <a:cs typeface="Times New Roman"/>
              </a:rPr>
              <a:t>1. No </a:t>
            </a:r>
            <a:r>
              <a:rPr lang="en-US" sz="2400" dirty="0">
                <a:latin typeface="Garamond"/>
                <a:ea typeface="Times New Roman"/>
                <a:cs typeface="Times New Roman"/>
              </a:rPr>
              <a:t>statistically significant difference on vocabulary knowledge improvement between pictorial learners that had been taught through musical strategies and musical learners that received pictorial </a:t>
            </a:r>
            <a:r>
              <a:rPr lang="en-US" sz="2400" dirty="0" smtClean="0">
                <a:latin typeface="Garamond"/>
                <a:ea typeface="Times New Roman"/>
                <a:cs typeface="Times New Roman"/>
              </a:rPr>
              <a:t>strategies</a:t>
            </a:r>
          </a:p>
          <a:p>
            <a:pPr marL="0" marR="160020" lvl="0" indent="0" algn="just">
              <a:spcBef>
                <a:spcPts val="0"/>
              </a:spcBef>
              <a:buNone/>
            </a:pPr>
            <a:endParaRPr lang="en-US" sz="2400" dirty="0">
              <a:latin typeface="Times New Roman"/>
              <a:ea typeface="Times New Roman"/>
              <a:cs typeface="Traditional Arabic"/>
            </a:endParaRPr>
          </a:p>
          <a:p>
            <a:pPr marL="0" marR="160020" lvl="0" indent="0" algn="just">
              <a:spcBef>
                <a:spcPts val="0"/>
              </a:spcBef>
              <a:buNone/>
            </a:pPr>
            <a:r>
              <a:rPr lang="en-US" sz="2400" dirty="0" smtClean="0">
                <a:latin typeface="Garamond"/>
                <a:ea typeface="Times New Roman"/>
                <a:cs typeface="Times New Roman"/>
              </a:rPr>
              <a:t>2. </a:t>
            </a:r>
            <a:r>
              <a:rPr lang="en-US" sz="2400" dirty="0" smtClean="0">
                <a:solidFill>
                  <a:srgbClr val="FF0000"/>
                </a:solidFill>
                <a:latin typeface="Garamond"/>
                <a:ea typeface="Times New Roman"/>
                <a:cs typeface="Times New Roman"/>
              </a:rPr>
              <a:t>No </a:t>
            </a:r>
            <a:r>
              <a:rPr lang="en-US" sz="2400" dirty="0">
                <a:solidFill>
                  <a:srgbClr val="FF0000"/>
                </a:solidFill>
                <a:latin typeface="Garamond"/>
                <a:ea typeface="Times New Roman"/>
                <a:cs typeface="Times New Roman"/>
              </a:rPr>
              <a:t>statistically significant difference on vocabulary knowledge improvement of </a:t>
            </a:r>
            <a:r>
              <a:rPr lang="en-US" sz="2400" dirty="0" smtClean="0">
                <a:solidFill>
                  <a:srgbClr val="FF0000"/>
                </a:solidFill>
                <a:latin typeface="Garamond"/>
                <a:ea typeface="Times New Roman"/>
                <a:cs typeface="Times New Roman"/>
              </a:rPr>
              <a:t>learners </a:t>
            </a:r>
            <a:r>
              <a:rPr lang="en-US" sz="2400" dirty="0">
                <a:solidFill>
                  <a:srgbClr val="FF0000"/>
                </a:solidFill>
                <a:latin typeface="Garamond"/>
                <a:ea typeface="Times New Roman"/>
                <a:cs typeface="Times New Roman"/>
              </a:rPr>
              <a:t>between applying pictorial strategies and musical </a:t>
            </a:r>
            <a:r>
              <a:rPr lang="en-US" sz="2400" dirty="0" smtClean="0">
                <a:solidFill>
                  <a:srgbClr val="FF0000"/>
                </a:solidFill>
                <a:latin typeface="Garamond"/>
                <a:ea typeface="Times New Roman"/>
                <a:cs typeface="Times New Roman"/>
              </a:rPr>
              <a:t>strategies</a:t>
            </a:r>
          </a:p>
          <a:p>
            <a:pPr marL="0" marR="160020" lvl="0" indent="0" algn="just">
              <a:spcBef>
                <a:spcPts val="0"/>
              </a:spcBef>
              <a:buNone/>
            </a:pPr>
            <a:endParaRPr lang="en-US" sz="2400" dirty="0" smtClean="0">
              <a:latin typeface="Garamond"/>
              <a:ea typeface="Times New Roman"/>
              <a:cs typeface="Times New Roman"/>
            </a:endParaRPr>
          </a:p>
          <a:p>
            <a:pPr marL="0" marR="160020" lvl="0" indent="0" algn="just">
              <a:spcBef>
                <a:spcPts val="0"/>
              </a:spcBef>
              <a:buNone/>
            </a:pPr>
            <a:r>
              <a:rPr lang="en-US" sz="2400" dirty="0" smtClean="0">
                <a:latin typeface="Garamond"/>
                <a:ea typeface="Times New Roman"/>
                <a:cs typeface="Times New Roman"/>
              </a:rPr>
              <a:t>3. Statistically </a:t>
            </a:r>
            <a:r>
              <a:rPr lang="en-US" sz="2400" dirty="0">
                <a:latin typeface="Garamond"/>
                <a:ea typeface="Times New Roman"/>
                <a:cs typeface="Times New Roman"/>
              </a:rPr>
              <a:t>significant difference between using teaching strategies in accordance with </a:t>
            </a:r>
            <a:r>
              <a:rPr lang="en-US" sz="2400" dirty="0" smtClean="0">
                <a:latin typeface="Garamond"/>
                <a:ea typeface="Times New Roman"/>
                <a:cs typeface="Times New Roman"/>
              </a:rPr>
              <a:t>learners’ </a:t>
            </a:r>
            <a:r>
              <a:rPr lang="en-US" sz="2400" dirty="0">
                <a:latin typeface="Garamond"/>
                <a:ea typeface="Times New Roman"/>
                <a:cs typeface="Times New Roman"/>
              </a:rPr>
              <a:t>MDI and teaching strategies not in accordance with </a:t>
            </a:r>
            <a:r>
              <a:rPr lang="en-US" sz="2400" dirty="0" smtClean="0">
                <a:latin typeface="Garamond"/>
                <a:ea typeface="Times New Roman"/>
                <a:cs typeface="Times New Roman"/>
              </a:rPr>
              <a:t>learners’ MDI</a:t>
            </a:r>
            <a:endParaRPr lang="en-US" sz="1600" dirty="0">
              <a:latin typeface="Times New Roman"/>
              <a:ea typeface="Times New Roman"/>
              <a:cs typeface="Traditional Arabic"/>
            </a:endParaRPr>
          </a:p>
        </p:txBody>
      </p:sp>
    </p:spTree>
    <p:extLst>
      <p:ext uri="{BB962C8B-B14F-4D97-AF65-F5344CB8AC3E}">
        <p14:creationId xmlns:p14="http://schemas.microsoft.com/office/powerpoint/2010/main" val="394231758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plus(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plus(in)">
                                      <p:cBhvr>
                                        <p:cTn id="1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399" y="838200"/>
            <a:ext cx="2000601" cy="17986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43000"/>
            <a:ext cx="8229600" cy="609600"/>
          </a:xfrm>
        </p:spPr>
        <p:txBody>
          <a:bodyPr>
            <a:noAutofit/>
          </a:bodyPr>
          <a:lstStyle/>
          <a:p>
            <a:r>
              <a:rPr lang="en-US" sz="2400" dirty="0"/>
              <a:t>Important points about MI model and the observations</a:t>
            </a:r>
            <a:br>
              <a:rPr lang="en-US" sz="2400" dirty="0"/>
            </a:br>
            <a:endParaRPr lang="en-US" sz="2400" dirty="0"/>
          </a:p>
        </p:txBody>
      </p:sp>
      <p:sp>
        <p:nvSpPr>
          <p:cNvPr id="3" name="Content Placeholder 2"/>
          <p:cNvSpPr>
            <a:spLocks noGrp="1"/>
          </p:cNvSpPr>
          <p:nvPr>
            <p:ph idx="1"/>
          </p:nvPr>
        </p:nvSpPr>
        <p:spPr>
          <a:xfrm>
            <a:off x="304800" y="1935480"/>
            <a:ext cx="8534400" cy="4389120"/>
          </a:xfrm>
        </p:spPr>
        <p:txBody>
          <a:bodyPr/>
          <a:lstStyle/>
          <a:p>
            <a:pPr marL="457200" lvl="0" indent="-457200">
              <a:lnSpc>
                <a:spcPct val="250000"/>
              </a:lnSpc>
              <a:spcBef>
                <a:spcPts val="0"/>
              </a:spcBef>
              <a:buClrTx/>
              <a:buSzTx/>
              <a:buFont typeface="+mj-lt"/>
              <a:buAutoNum type="arabicPeriod"/>
              <a:defRPr/>
            </a:pPr>
            <a:r>
              <a:rPr lang="en-US" sz="1400" b="1" kern="0" dirty="0" smtClean="0">
                <a:ln w="1905"/>
                <a:solidFill>
                  <a:srgbClr val="FF0000"/>
                </a:solidFill>
                <a:effectLst>
                  <a:innerShdw blurRad="69850" dist="43180" dir="5400000">
                    <a:srgbClr val="000000">
                      <a:alpha val="65000"/>
                    </a:srgbClr>
                  </a:innerShdw>
                </a:effectLst>
                <a:cs typeface="B Titr" pitchFamily="2" charset="-78"/>
              </a:rPr>
              <a:t>We </a:t>
            </a:r>
            <a:r>
              <a:rPr lang="en-US" sz="1400" b="1" kern="0" dirty="0">
                <a:ln w="1905"/>
                <a:solidFill>
                  <a:srgbClr val="FF0000"/>
                </a:solidFill>
                <a:effectLst>
                  <a:innerShdw blurRad="69850" dist="43180" dir="5400000">
                    <a:srgbClr val="000000">
                      <a:alpha val="65000"/>
                    </a:srgbClr>
                  </a:innerShdw>
                </a:effectLst>
                <a:cs typeface="B Titr" pitchFamily="2" charset="-78"/>
              </a:rPr>
              <a:t>all have all however may be one/some is/are more dominant.</a:t>
            </a:r>
          </a:p>
          <a:p>
            <a:pPr marL="457200" lvl="0" indent="-457200">
              <a:lnSpc>
                <a:spcPct val="250000"/>
              </a:lnSpc>
              <a:spcBef>
                <a:spcPts val="0"/>
              </a:spcBef>
              <a:buClrTx/>
              <a:buSzTx/>
              <a:buFont typeface="+mj-lt"/>
              <a:buAutoNum type="arabicPeriod"/>
              <a:defRPr/>
            </a:pPr>
            <a:r>
              <a:rPr lang="en-US" sz="1400" b="1" kern="0" dirty="0">
                <a:ln w="1905"/>
                <a:solidFill>
                  <a:srgbClr val="FF0000"/>
                </a:solidFill>
                <a:effectLst>
                  <a:innerShdw blurRad="69850" dist="43180" dir="5400000">
                    <a:srgbClr val="000000">
                      <a:alpha val="65000"/>
                    </a:srgbClr>
                  </a:innerShdw>
                </a:effectLst>
                <a:cs typeface="B Titr" pitchFamily="2" charset="-78"/>
              </a:rPr>
              <a:t>The intelligences could be nurtured / neglected.</a:t>
            </a:r>
          </a:p>
          <a:p>
            <a:pPr marL="457200" lvl="0" indent="-457200">
              <a:lnSpc>
                <a:spcPct val="250000"/>
              </a:lnSpc>
              <a:spcBef>
                <a:spcPts val="0"/>
              </a:spcBef>
              <a:buClrTx/>
              <a:buSzTx/>
              <a:buFont typeface="+mj-lt"/>
              <a:buAutoNum type="arabicPeriod"/>
              <a:defRPr/>
            </a:pPr>
            <a:r>
              <a:rPr lang="en-US" sz="1400" b="1" kern="0" dirty="0">
                <a:ln w="1905"/>
                <a:solidFill>
                  <a:srgbClr val="FF0000"/>
                </a:solidFill>
                <a:effectLst>
                  <a:innerShdw blurRad="69850" dist="43180" dir="5400000">
                    <a:srgbClr val="000000">
                      <a:alpha val="65000"/>
                    </a:srgbClr>
                  </a:innerShdw>
                </a:effectLst>
                <a:cs typeface="B Titr" pitchFamily="2" charset="-78"/>
              </a:rPr>
              <a:t>It was seen that some pictorial students can not draw however their MDI is pictorial. (WHY</a:t>
            </a:r>
            <a:r>
              <a:rPr lang="en-US" sz="1400" b="1" kern="0" dirty="0" smtClean="0">
                <a:ln w="1905"/>
                <a:solidFill>
                  <a:srgbClr val="FF0000"/>
                </a:solidFill>
                <a:effectLst>
                  <a:innerShdw blurRad="69850" dist="43180" dir="5400000">
                    <a:srgbClr val="000000">
                      <a:alpha val="65000"/>
                    </a:srgbClr>
                  </a:innerShdw>
                </a:effectLst>
                <a:cs typeface="B Titr" pitchFamily="2" charset="-78"/>
              </a:rPr>
              <a:t>?)</a:t>
            </a:r>
          </a:p>
          <a:p>
            <a:pPr marL="457200" lvl="0" indent="-457200">
              <a:lnSpc>
                <a:spcPct val="250000"/>
              </a:lnSpc>
              <a:spcBef>
                <a:spcPts val="0"/>
              </a:spcBef>
              <a:buClrTx/>
              <a:buSzTx/>
              <a:buFont typeface="+mj-lt"/>
              <a:buAutoNum type="arabicPeriod"/>
              <a:defRPr/>
            </a:pPr>
            <a:r>
              <a:rPr lang="en-US" sz="1400" b="1" kern="0" dirty="0" smtClean="0">
                <a:ln w="1905"/>
                <a:solidFill>
                  <a:srgbClr val="FF0000"/>
                </a:solidFill>
                <a:effectLst>
                  <a:innerShdw blurRad="69850" dist="43180" dir="5400000">
                    <a:srgbClr val="000000">
                      <a:alpha val="65000"/>
                    </a:srgbClr>
                  </a:innerShdw>
                </a:effectLst>
                <a:cs typeface="B Titr" pitchFamily="2" charset="-78"/>
              </a:rPr>
              <a:t>The pictorial students draw nouns better than verbs.</a:t>
            </a:r>
            <a:endParaRPr lang="en-US" sz="1400" b="1" kern="0" dirty="0">
              <a:ln w="1905"/>
              <a:solidFill>
                <a:srgbClr val="FF0000"/>
              </a:solidFill>
              <a:effectLst>
                <a:innerShdw blurRad="69850" dist="43180" dir="5400000">
                  <a:srgbClr val="000000">
                    <a:alpha val="65000"/>
                  </a:srgbClr>
                </a:innerShdw>
              </a:effectLst>
              <a:cs typeface="B Titr" pitchFamily="2" charset="-78"/>
            </a:endParaRPr>
          </a:p>
          <a:p>
            <a:pPr marL="457200" lvl="0" indent="-457200">
              <a:lnSpc>
                <a:spcPct val="250000"/>
              </a:lnSpc>
              <a:spcBef>
                <a:spcPts val="0"/>
              </a:spcBef>
              <a:buClrTx/>
              <a:buSzTx/>
              <a:buFont typeface="+mj-lt"/>
              <a:buAutoNum type="arabicPeriod"/>
              <a:defRPr/>
            </a:pPr>
            <a:r>
              <a:rPr lang="en-US" sz="1400" b="1" kern="0" dirty="0">
                <a:ln w="1905"/>
                <a:solidFill>
                  <a:srgbClr val="FF0000"/>
                </a:solidFill>
                <a:effectLst>
                  <a:innerShdw blurRad="69850" dist="43180" dir="5400000">
                    <a:srgbClr val="000000">
                      <a:alpha val="65000"/>
                    </a:srgbClr>
                  </a:innerShdw>
                </a:effectLst>
                <a:cs typeface="B Titr" pitchFamily="2" charset="-78"/>
              </a:rPr>
              <a:t>The art of the teacher (as a learning facilitator) is having a full understanding of this theory and being aware of her/his students differences and consequently using a variety of teaching </a:t>
            </a:r>
            <a:r>
              <a:rPr lang="en-US" sz="1400" b="1" kern="0" dirty="0" smtClean="0">
                <a:ln w="1905"/>
                <a:solidFill>
                  <a:srgbClr val="FF0000"/>
                </a:solidFill>
                <a:effectLst>
                  <a:innerShdw blurRad="69850" dist="43180" dir="5400000">
                    <a:srgbClr val="000000">
                      <a:alpha val="65000"/>
                    </a:srgbClr>
                  </a:innerShdw>
                </a:effectLst>
                <a:cs typeface="B Titr" pitchFamily="2" charset="-78"/>
              </a:rPr>
              <a:t>strategies/materials  </a:t>
            </a:r>
            <a:r>
              <a:rPr lang="en-US" sz="1400" b="1" kern="0" dirty="0">
                <a:ln w="1905"/>
                <a:solidFill>
                  <a:srgbClr val="FF0000"/>
                </a:solidFill>
                <a:effectLst>
                  <a:innerShdw blurRad="69850" dist="43180" dir="5400000">
                    <a:srgbClr val="000000">
                      <a:alpha val="65000"/>
                    </a:srgbClr>
                  </a:innerShdw>
                </a:effectLst>
                <a:cs typeface="B Titr" pitchFamily="2" charset="-78"/>
              </a:rPr>
              <a:t>to fulfill and guarantee that all students will </a:t>
            </a:r>
            <a:r>
              <a:rPr lang="en-US" sz="1400" b="1" kern="0" dirty="0" smtClean="0">
                <a:ln w="1905"/>
                <a:solidFill>
                  <a:srgbClr val="FF0000"/>
                </a:solidFill>
                <a:effectLst>
                  <a:innerShdw blurRad="69850" dist="43180" dir="5400000">
                    <a:srgbClr val="000000">
                      <a:alpha val="65000"/>
                    </a:srgbClr>
                  </a:innerShdw>
                </a:effectLst>
                <a:cs typeface="B Titr" pitchFamily="2" charset="-78"/>
              </a:rPr>
              <a:t>take benefit and enjoy from </a:t>
            </a:r>
            <a:r>
              <a:rPr lang="en-US" sz="1400" b="1" kern="0" dirty="0">
                <a:ln w="1905"/>
                <a:solidFill>
                  <a:srgbClr val="FF0000"/>
                </a:solidFill>
                <a:effectLst>
                  <a:innerShdw blurRad="69850" dist="43180" dir="5400000">
                    <a:srgbClr val="000000">
                      <a:alpha val="65000"/>
                    </a:srgbClr>
                  </a:innerShdw>
                </a:effectLst>
                <a:cs typeface="B Titr" pitchFamily="2" charset="-78"/>
              </a:rPr>
              <a:t>teaching materials.</a:t>
            </a:r>
          </a:p>
          <a:p>
            <a:endParaRPr lang="en-US" dirty="0"/>
          </a:p>
        </p:txBody>
      </p:sp>
    </p:spTree>
    <p:extLst>
      <p:ext uri="{BB962C8B-B14F-4D97-AF65-F5344CB8AC3E}">
        <p14:creationId xmlns:p14="http://schemas.microsoft.com/office/powerpoint/2010/main" val="1505552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jpg"/>
          <p:cNvPicPr>
            <a:picLocks noChangeAspect="1"/>
          </p:cNvPicPr>
          <p:nvPr/>
        </p:nvPicPr>
        <p:blipFill>
          <a:blip r:embed="rId2" cstate="print"/>
          <a:stretch>
            <a:fillRect/>
          </a:stretch>
        </p:blipFill>
        <p:spPr>
          <a:xfrm>
            <a:off x="7390446" y="0"/>
            <a:ext cx="1721656" cy="1143000"/>
          </a:xfrm>
          <a:prstGeom prst="ellipse">
            <a:avLst/>
          </a:prstGeom>
          <a:ln>
            <a:noFill/>
          </a:ln>
          <a:effectLst>
            <a:softEdge rad="112500"/>
          </a:effectLst>
        </p:spPr>
      </p:pic>
      <p:sp>
        <p:nvSpPr>
          <p:cNvPr id="2" name="Title 1"/>
          <p:cNvSpPr>
            <a:spLocks noGrp="1"/>
          </p:cNvSpPr>
          <p:nvPr>
            <p:ph type="title"/>
          </p:nvPr>
        </p:nvSpPr>
        <p:spPr>
          <a:xfrm>
            <a:off x="685800" y="101576"/>
            <a:ext cx="8229600" cy="896112"/>
          </a:xfrm>
        </p:spPr>
        <p:txBody>
          <a:bodyPr>
            <a:noAutofit/>
          </a:bodyPr>
          <a:lstStyle/>
          <a:p>
            <a:pPr rtl="1"/>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Conclusion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3" name="Content Placeholder 2"/>
          <p:cNvSpPr>
            <a:spLocks noGrp="1"/>
          </p:cNvSpPr>
          <p:nvPr>
            <p:ph idx="1"/>
          </p:nvPr>
        </p:nvSpPr>
        <p:spPr>
          <a:xfrm>
            <a:off x="304800" y="1295400"/>
            <a:ext cx="8610600" cy="5334000"/>
          </a:xfrm>
        </p:spPr>
        <p:txBody>
          <a:bodyPr>
            <a:normAutofit fontScale="70000" lnSpcReduction="20000"/>
          </a:bodyPr>
          <a:lstStyle/>
          <a:p>
            <a:pPr marL="514350" indent="-514350">
              <a:lnSpc>
                <a:spcPct val="150000"/>
              </a:lnSpc>
              <a:buFont typeface="+mj-lt"/>
              <a:buAutoNum type="arabicPeriod"/>
            </a:pPr>
            <a:r>
              <a:rPr lang="en-US" sz="2800" dirty="0" smtClean="0">
                <a:latin typeface="Garamond"/>
                <a:ea typeface="Times New Roman"/>
                <a:cs typeface="Times New Roman"/>
              </a:rPr>
              <a:t>Becoming </a:t>
            </a:r>
            <a:r>
              <a:rPr lang="en-US" sz="2800" dirty="0">
                <a:latin typeface="Garamond"/>
                <a:ea typeface="Times New Roman"/>
                <a:cs typeface="Times New Roman"/>
              </a:rPr>
              <a:t>aware of </a:t>
            </a:r>
            <a:r>
              <a:rPr lang="en-US" sz="2800" dirty="0" smtClean="0">
                <a:latin typeface="Garamond"/>
                <a:ea typeface="Times New Roman"/>
                <a:cs typeface="Times New Roman"/>
              </a:rPr>
              <a:t>learners’ </a:t>
            </a:r>
            <a:r>
              <a:rPr lang="en-US" sz="2800" dirty="0" smtClean="0">
                <a:solidFill>
                  <a:prstClr val="black"/>
                </a:solidFill>
                <a:latin typeface="Garamond"/>
                <a:ea typeface="Times New Roman"/>
                <a:cs typeface="Times New Roman"/>
              </a:rPr>
              <a:t>individual </a:t>
            </a:r>
            <a:r>
              <a:rPr lang="en-US" sz="2800" dirty="0" smtClean="0">
                <a:latin typeface="Garamond"/>
                <a:ea typeface="Times New Roman"/>
                <a:cs typeface="Times New Roman"/>
              </a:rPr>
              <a:t>differences leads to applying various teachng strategies </a:t>
            </a:r>
          </a:p>
          <a:p>
            <a:pPr marL="514350" indent="-514350">
              <a:lnSpc>
                <a:spcPct val="150000"/>
              </a:lnSpc>
              <a:buFont typeface="+mj-lt"/>
              <a:buAutoNum type="arabicPeriod"/>
            </a:pPr>
            <a:endParaRPr lang="en-US" sz="2800" dirty="0" smtClean="0">
              <a:latin typeface="Garamond"/>
              <a:ea typeface="Times New Roman"/>
              <a:cs typeface="Times New Roman"/>
            </a:endParaRPr>
          </a:p>
          <a:p>
            <a:pPr marL="514350" indent="-514350">
              <a:lnSpc>
                <a:spcPct val="150000"/>
              </a:lnSpc>
              <a:buFont typeface="+mj-lt"/>
              <a:buAutoNum type="arabicPeriod"/>
            </a:pPr>
            <a:r>
              <a:rPr lang="en-US" sz="2800" dirty="0" smtClean="0">
                <a:latin typeface="Garamond"/>
                <a:ea typeface="Times New Roman"/>
                <a:cs typeface="Times New Roman"/>
              </a:rPr>
              <a:t>Understanding </a:t>
            </a:r>
            <a:r>
              <a:rPr lang="en-US" sz="2800" dirty="0">
                <a:latin typeface="Garamond"/>
                <a:ea typeface="Times New Roman"/>
                <a:cs typeface="Times New Roman"/>
              </a:rPr>
              <a:t>more easily </a:t>
            </a:r>
            <a:r>
              <a:rPr lang="en-US" sz="2800" dirty="0" smtClean="0">
                <a:latin typeface="Garamond"/>
                <a:ea typeface="Times New Roman"/>
                <a:cs typeface="Times New Roman"/>
              </a:rPr>
              <a:t>why learners perform differently </a:t>
            </a:r>
            <a:r>
              <a:rPr lang="en-US" sz="2800" dirty="0" smtClean="0">
                <a:solidFill>
                  <a:prstClr val="black"/>
                </a:solidFill>
                <a:latin typeface="Garamond"/>
                <a:ea typeface="Times New Roman"/>
                <a:cs typeface="Times New Roman"/>
              </a:rPr>
              <a:t>within </a:t>
            </a:r>
            <a:r>
              <a:rPr lang="en-US" sz="2800" dirty="0">
                <a:solidFill>
                  <a:prstClr val="black"/>
                </a:solidFill>
                <a:latin typeface="Garamond"/>
                <a:ea typeface="Times New Roman"/>
                <a:cs typeface="Times New Roman"/>
              </a:rPr>
              <a:t>a unique class with the same applied </a:t>
            </a:r>
            <a:r>
              <a:rPr lang="en-US" sz="2800" dirty="0" smtClean="0">
                <a:solidFill>
                  <a:prstClr val="black"/>
                </a:solidFill>
                <a:latin typeface="Garamond"/>
                <a:ea typeface="Times New Roman"/>
                <a:cs typeface="Times New Roman"/>
              </a:rPr>
              <a:t>strategy</a:t>
            </a:r>
          </a:p>
          <a:p>
            <a:pPr marL="514350" indent="-514350">
              <a:lnSpc>
                <a:spcPct val="150000"/>
              </a:lnSpc>
              <a:buFont typeface="+mj-lt"/>
              <a:buAutoNum type="arabicPeriod"/>
            </a:pPr>
            <a:endParaRPr lang="en-US" sz="2800" dirty="0" smtClean="0">
              <a:latin typeface="Garamond"/>
              <a:ea typeface="Times New Roman"/>
              <a:cs typeface="Times New Roman"/>
            </a:endParaRPr>
          </a:p>
          <a:p>
            <a:pPr marL="514350" indent="-514350">
              <a:lnSpc>
                <a:spcPct val="150000"/>
              </a:lnSpc>
              <a:buFont typeface="+mj-lt"/>
              <a:buAutoNum type="arabicPeriod"/>
            </a:pPr>
            <a:r>
              <a:rPr lang="en-US" sz="2800" dirty="0" smtClean="0">
                <a:latin typeface="Garamond"/>
                <a:ea typeface="Times New Roman"/>
                <a:cs typeface="Times New Roman"/>
              </a:rPr>
              <a:t>Designing </a:t>
            </a:r>
            <a:r>
              <a:rPr lang="en-US" sz="2800" dirty="0">
                <a:latin typeface="Garamond"/>
                <a:ea typeface="Times New Roman"/>
                <a:cs typeface="Times New Roman"/>
              </a:rPr>
              <a:t>the appropriate curriculum and come up with an effective syllabus design based on various intelligences exist </a:t>
            </a:r>
            <a:r>
              <a:rPr lang="en-US" sz="2800" dirty="0" smtClean="0">
                <a:solidFill>
                  <a:prstClr val="black"/>
                </a:solidFill>
                <a:latin typeface="Garamond"/>
                <a:ea typeface="Times New Roman"/>
                <a:cs typeface="Times New Roman"/>
              </a:rPr>
              <a:t>among learners.</a:t>
            </a:r>
          </a:p>
          <a:p>
            <a:pPr marL="514350" indent="-514350">
              <a:lnSpc>
                <a:spcPct val="150000"/>
              </a:lnSpc>
              <a:buFont typeface="+mj-lt"/>
              <a:buAutoNum type="arabicPeriod"/>
            </a:pPr>
            <a:endParaRPr lang="en-US" sz="2800" dirty="0">
              <a:latin typeface="Garamond"/>
              <a:ea typeface="Times New Roman"/>
              <a:cs typeface="Times New Roman"/>
            </a:endParaRPr>
          </a:p>
          <a:p>
            <a:pPr marL="514350" indent="-514350">
              <a:lnSpc>
                <a:spcPct val="150000"/>
              </a:lnSpc>
              <a:buFont typeface="+mj-lt"/>
              <a:buAutoNum type="arabicPeriod"/>
            </a:pPr>
            <a:r>
              <a:rPr lang="en-US" sz="2800" dirty="0" smtClean="0">
                <a:latin typeface="Garamond"/>
                <a:ea typeface="Times New Roman"/>
                <a:cs typeface="Times New Roman"/>
              </a:rPr>
              <a:t>Being aware of </a:t>
            </a:r>
            <a:r>
              <a:rPr lang="en-US" sz="2800" dirty="0">
                <a:latin typeface="Garamond"/>
                <a:ea typeface="Times New Roman"/>
                <a:cs typeface="Times New Roman"/>
              </a:rPr>
              <a:t>each person competency in general and each learner competency in </a:t>
            </a:r>
            <a:r>
              <a:rPr lang="en-US" sz="2800" dirty="0" smtClean="0">
                <a:latin typeface="Garamond"/>
                <a:ea typeface="Times New Roman"/>
                <a:cs typeface="Times New Roman"/>
              </a:rPr>
              <a:t>particular, helping </a:t>
            </a:r>
            <a:r>
              <a:rPr lang="en-US" sz="2800" dirty="0">
                <a:latin typeface="Garamond"/>
                <a:ea typeface="Times New Roman"/>
                <a:cs typeface="Times New Roman"/>
              </a:rPr>
              <a:t>to understand and focus on competencies and positive </a:t>
            </a:r>
            <a:r>
              <a:rPr lang="en-US" sz="2800" dirty="0" smtClean="0">
                <a:latin typeface="Garamond"/>
                <a:ea typeface="Times New Roman"/>
                <a:cs typeface="Times New Roman"/>
              </a:rPr>
              <a:t>potentials consciously</a:t>
            </a:r>
            <a:endParaRPr lang="en-US" dirty="0"/>
          </a:p>
        </p:txBody>
      </p:sp>
    </p:spTree>
    <p:extLst>
      <p:ext uri="{BB962C8B-B14F-4D97-AF65-F5344CB8AC3E}">
        <p14:creationId xmlns:p14="http://schemas.microsoft.com/office/powerpoint/2010/main" val="2759522973"/>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edg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edg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amond(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1_u28680_Rembrandt4.jpg"/>
          <p:cNvPicPr>
            <a:picLocks noGrp="1" noChangeAspect="1"/>
          </p:cNvPicPr>
          <p:nvPr>
            <p:ph idx="1"/>
          </p:nvPr>
        </p:nvPicPr>
        <p:blipFill>
          <a:blip r:embed="rId2" cstate="print"/>
          <a:stretch>
            <a:fillRect/>
          </a:stretch>
        </p:blipFill>
        <p:spPr>
          <a:xfrm rot="20121722">
            <a:off x="573688" y="475164"/>
            <a:ext cx="2099205" cy="2521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rot="20128197">
            <a:off x="1070037" y="2899518"/>
            <a:ext cx="2335081" cy="523220"/>
          </a:xfrm>
          <a:prstGeom prst="rect">
            <a:avLst/>
          </a:prstGeom>
          <a:noFill/>
        </p:spPr>
        <p:txBody>
          <a:bodyPr wrap="square" rtlCol="0">
            <a:spAutoFit/>
          </a:bodyPr>
          <a:lstStyle/>
          <a:p>
            <a:r>
              <a:rPr lang="nl-NL" sz="1400" dirty="0" smtClean="0"/>
              <a:t>Rembrandt </a:t>
            </a:r>
            <a:r>
              <a:rPr lang="nl-NL" sz="1000" dirty="0" smtClean="0"/>
              <a:t>van Rijn - Netherland</a:t>
            </a:r>
            <a:endParaRPr lang="nl-NL" sz="1400" dirty="0" smtClean="0"/>
          </a:p>
          <a:p>
            <a:r>
              <a:rPr lang="nl-NL" sz="1400" dirty="0" smtClean="0"/>
              <a:t>	(1606 - 1669)</a:t>
            </a:r>
            <a:endParaRPr lang="en-US" sz="1400" dirty="0"/>
          </a:p>
        </p:txBody>
      </p:sp>
      <p:pic>
        <p:nvPicPr>
          <p:cNvPr id="6" name="Picture 5" descr="220px-Michelangelo-Buonarroti1.jpg"/>
          <p:cNvPicPr>
            <a:picLocks noChangeAspect="1"/>
          </p:cNvPicPr>
          <p:nvPr/>
        </p:nvPicPr>
        <p:blipFill>
          <a:blip r:embed="rId3" cstate="print"/>
          <a:srcRect b="-1288"/>
          <a:stretch>
            <a:fillRect/>
          </a:stretch>
        </p:blipFill>
        <p:spPr>
          <a:xfrm rot="20172017">
            <a:off x="3182056" y="289873"/>
            <a:ext cx="1983051" cy="2592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rot="20128175">
            <a:off x="3611672" y="2700550"/>
            <a:ext cx="2514600" cy="692497"/>
          </a:xfrm>
          <a:prstGeom prst="rect">
            <a:avLst/>
          </a:prstGeom>
          <a:noFill/>
        </p:spPr>
        <p:txBody>
          <a:bodyPr wrap="square" rtlCol="0">
            <a:spAutoFit/>
          </a:bodyPr>
          <a:lstStyle/>
          <a:p>
            <a:r>
              <a:rPr lang="it-IT" sz="1400" b="1" dirty="0" smtClean="0"/>
              <a:t>Michelangelo </a:t>
            </a:r>
            <a:r>
              <a:rPr lang="it-IT" sz="1000" b="1" dirty="0" smtClean="0"/>
              <a:t>di Lodovico Buonarroti Simoni</a:t>
            </a:r>
            <a:r>
              <a:rPr lang="it-IT" sz="1000" dirty="0" smtClean="0"/>
              <a:t> </a:t>
            </a:r>
            <a:r>
              <a:rPr lang="it-IT" sz="1100" dirty="0" smtClean="0"/>
              <a:t>- Italy</a:t>
            </a:r>
          </a:p>
          <a:p>
            <a:r>
              <a:rPr lang="it-IT" sz="1100" dirty="0" smtClean="0"/>
              <a:t>	</a:t>
            </a:r>
            <a:r>
              <a:rPr lang="it-IT" sz="1400" dirty="0" smtClean="0"/>
              <a:t>(1475 – 1564)</a:t>
            </a:r>
            <a:endParaRPr lang="en-US" sz="1400" dirty="0"/>
          </a:p>
        </p:txBody>
      </p:sp>
      <p:pic>
        <p:nvPicPr>
          <p:cNvPr id="8" name="Picture 7" descr="Pablo_picasso_biography.jpg"/>
          <p:cNvPicPr>
            <a:picLocks noChangeAspect="1"/>
          </p:cNvPicPr>
          <p:nvPr/>
        </p:nvPicPr>
        <p:blipFill>
          <a:blip r:embed="rId4" cstate="print"/>
          <a:stretch>
            <a:fillRect/>
          </a:stretch>
        </p:blipFill>
        <p:spPr>
          <a:xfrm rot="20100409">
            <a:off x="5993458" y="153936"/>
            <a:ext cx="2000353" cy="248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rot="20147499">
            <a:off x="6477059" y="2686735"/>
            <a:ext cx="2438400" cy="523220"/>
          </a:xfrm>
          <a:prstGeom prst="rect">
            <a:avLst/>
          </a:prstGeom>
          <a:noFill/>
        </p:spPr>
        <p:txBody>
          <a:bodyPr wrap="square" rtlCol="0">
            <a:spAutoFit/>
          </a:bodyPr>
          <a:lstStyle/>
          <a:p>
            <a:r>
              <a:rPr lang="en-US" sz="1400" dirty="0" smtClean="0"/>
              <a:t>Pablo Picasso  - Spain</a:t>
            </a:r>
          </a:p>
          <a:p>
            <a:r>
              <a:rPr lang="en-US" sz="1400" dirty="0" smtClean="0"/>
              <a:t>	(1881-1973)</a:t>
            </a:r>
            <a:endParaRPr lang="en-US" sz="1400" dirty="0"/>
          </a:p>
        </p:txBody>
      </p:sp>
      <p:pic>
        <p:nvPicPr>
          <p:cNvPr id="10" name="Picture 9" descr="462px-Croce-Mozart-Detail.jpg"/>
          <p:cNvPicPr>
            <a:picLocks noChangeAspect="1"/>
          </p:cNvPicPr>
          <p:nvPr/>
        </p:nvPicPr>
        <p:blipFill>
          <a:blip r:embed="rId5" cstate="print"/>
          <a:stretch>
            <a:fillRect/>
          </a:stretch>
        </p:blipFill>
        <p:spPr>
          <a:xfrm rot="1850934">
            <a:off x="6502419" y="3656511"/>
            <a:ext cx="1844327" cy="2391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rot="1832961">
            <a:off x="5562913" y="5889473"/>
            <a:ext cx="2362200" cy="646331"/>
          </a:xfrm>
          <a:prstGeom prst="rect">
            <a:avLst/>
          </a:prstGeom>
          <a:noFill/>
        </p:spPr>
        <p:txBody>
          <a:bodyPr wrap="square" rtlCol="0">
            <a:spAutoFit/>
          </a:bodyPr>
          <a:lstStyle/>
          <a:p>
            <a:r>
              <a:rPr lang="en-US" sz="1400" dirty="0" smtClean="0"/>
              <a:t>Leopold </a:t>
            </a:r>
            <a:r>
              <a:rPr lang="en-US" dirty="0" smtClean="0"/>
              <a:t>Mozart - </a:t>
            </a:r>
            <a:r>
              <a:rPr lang="en-US" i="1" dirty="0" smtClean="0"/>
              <a:t>Italy</a:t>
            </a:r>
            <a:r>
              <a:rPr lang="en-US" dirty="0" smtClean="0"/>
              <a:t> 	</a:t>
            </a:r>
            <a:r>
              <a:rPr lang="en-US" sz="1200" dirty="0" smtClean="0"/>
              <a:t>(1719–1787)</a:t>
            </a:r>
            <a:endParaRPr lang="en-US" dirty="0"/>
          </a:p>
        </p:txBody>
      </p:sp>
      <p:pic>
        <p:nvPicPr>
          <p:cNvPr id="12" name="Picture 11" descr="499px-Beethoven.jpg"/>
          <p:cNvPicPr>
            <a:picLocks noChangeAspect="1"/>
          </p:cNvPicPr>
          <p:nvPr/>
        </p:nvPicPr>
        <p:blipFill>
          <a:blip r:embed="rId6" cstate="print"/>
          <a:stretch>
            <a:fillRect/>
          </a:stretch>
        </p:blipFill>
        <p:spPr>
          <a:xfrm rot="1862709">
            <a:off x="4061575" y="3651337"/>
            <a:ext cx="1847492" cy="2221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rot="1819292">
            <a:off x="2710955" y="5622871"/>
            <a:ext cx="2743200" cy="553998"/>
          </a:xfrm>
          <a:prstGeom prst="rect">
            <a:avLst/>
          </a:prstGeom>
          <a:noFill/>
        </p:spPr>
        <p:txBody>
          <a:bodyPr wrap="square" rtlCol="0">
            <a:spAutoFit/>
          </a:bodyPr>
          <a:lstStyle/>
          <a:p>
            <a:r>
              <a:rPr lang="en-US" sz="1100" b="1" dirty="0" smtClean="0"/>
              <a:t>Ludwig van </a:t>
            </a:r>
            <a:r>
              <a:rPr lang="en-US" sz="1400" b="1" dirty="0" smtClean="0"/>
              <a:t>Beethoven</a:t>
            </a:r>
            <a:r>
              <a:rPr lang="en-US" sz="1600" b="1" dirty="0" smtClean="0"/>
              <a:t> </a:t>
            </a:r>
            <a:r>
              <a:rPr lang="en-US" sz="1100" b="1" dirty="0" smtClean="0"/>
              <a:t>– </a:t>
            </a:r>
            <a:r>
              <a:rPr lang="en-US" sz="1200" b="1" dirty="0" smtClean="0"/>
              <a:t>Germany</a:t>
            </a:r>
            <a:r>
              <a:rPr lang="en-US" sz="1400" b="1" dirty="0" smtClean="0"/>
              <a:t> 	(</a:t>
            </a:r>
            <a:r>
              <a:rPr lang="en-US" sz="1200" b="1" dirty="0" smtClean="0"/>
              <a:t>1770-1827</a:t>
            </a:r>
            <a:r>
              <a:rPr lang="en-US" sz="1400" b="1" dirty="0" smtClean="0"/>
              <a:t>)</a:t>
            </a:r>
            <a:endParaRPr lang="en-US" dirty="0"/>
          </a:p>
        </p:txBody>
      </p:sp>
      <p:pic>
        <p:nvPicPr>
          <p:cNvPr id="14" name="Picture 13" descr="Haydn_portrait_by_Thomas_Hardy_(small).jpg"/>
          <p:cNvPicPr>
            <a:picLocks noChangeAspect="1"/>
          </p:cNvPicPr>
          <p:nvPr/>
        </p:nvPicPr>
        <p:blipFill>
          <a:blip r:embed="rId7" cstate="print"/>
          <a:stretch>
            <a:fillRect/>
          </a:stretch>
        </p:blipFill>
        <p:spPr>
          <a:xfrm rot="1828773">
            <a:off x="1064654" y="3763120"/>
            <a:ext cx="1862655" cy="2001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rot="1843147">
            <a:off x="96409" y="5738377"/>
            <a:ext cx="2590800" cy="492443"/>
          </a:xfrm>
          <a:prstGeom prst="rect">
            <a:avLst/>
          </a:prstGeom>
          <a:noFill/>
        </p:spPr>
        <p:txBody>
          <a:bodyPr wrap="square" rtlCol="0">
            <a:spAutoFit/>
          </a:bodyPr>
          <a:lstStyle/>
          <a:p>
            <a:r>
              <a:rPr lang="en-US" sz="1100" b="1" dirty="0" smtClean="0"/>
              <a:t>Franz </a:t>
            </a:r>
            <a:r>
              <a:rPr lang="en-US" sz="1400" b="1" dirty="0" smtClean="0"/>
              <a:t>Joseph Haydn – </a:t>
            </a:r>
            <a:r>
              <a:rPr lang="en-US" sz="1200" b="1" dirty="0" smtClean="0"/>
              <a:t>Austria 	(1732-1809)</a:t>
            </a:r>
            <a:endParaRPr 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7396023" y="35442"/>
            <a:ext cx="1747977" cy="1640958"/>
          </a:xfrm>
          <a:prstGeom prst="ellipse">
            <a:avLst/>
          </a:prstGeom>
          <a:ln>
            <a:noFill/>
          </a:ln>
          <a:effectLst>
            <a:softEdge rad="112500"/>
          </a:effectLst>
        </p:spPr>
      </p:pic>
      <p:sp>
        <p:nvSpPr>
          <p:cNvPr id="2" name="Title 1"/>
          <p:cNvSpPr>
            <a:spLocks noGrp="1"/>
          </p:cNvSpPr>
          <p:nvPr>
            <p:ph type="title"/>
          </p:nvPr>
        </p:nvSpPr>
        <p:spPr>
          <a:xfrm>
            <a:off x="304800" y="228600"/>
            <a:ext cx="8686800" cy="838200"/>
          </a:xfrm>
        </p:spPr>
        <p:txBody>
          <a:bodyPr>
            <a:normAutofit fontScale="90000"/>
          </a:bodyPr>
          <a:lstStyle/>
          <a:p>
            <a:r>
              <a:rPr lang="en-US" sz="2800" dirty="0" smtClean="0"/>
              <a:t>Last words . . .</a:t>
            </a:r>
            <a:br>
              <a:rPr lang="en-US" sz="2800" dirty="0" smtClean="0"/>
            </a:br>
            <a:r>
              <a:rPr lang="en-US" sz="2800" dirty="0" smtClean="0"/>
              <a:t>Pay attention to the competencies</a:t>
            </a:r>
            <a:endParaRPr lang="en-US" sz="2800"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sz="3500" b="1" dirty="0" smtClean="0">
                <a:solidFill>
                  <a:srgbClr val="00B050"/>
                </a:solidFill>
              </a:rPr>
              <a:t>Do not hide your talents </a:t>
            </a:r>
          </a:p>
          <a:p>
            <a:pPr marL="0" indent="0">
              <a:buNone/>
            </a:pPr>
            <a:r>
              <a:rPr lang="en-US" sz="3500" b="1" dirty="0" smtClean="0">
                <a:solidFill>
                  <a:srgbClr val="00B050"/>
                </a:solidFill>
              </a:rPr>
              <a:t>				For use they are made …</a:t>
            </a:r>
          </a:p>
          <a:p>
            <a:pPr marL="0" indent="0">
              <a:buNone/>
            </a:pPr>
            <a:endParaRPr lang="en-US" sz="2800" dirty="0"/>
          </a:p>
          <a:p>
            <a:pPr>
              <a:buFont typeface="Wingdings" pitchFamily="2" charset="2"/>
              <a:buChar char="Ø"/>
            </a:pPr>
            <a:r>
              <a:rPr lang="en-US" sz="2800" dirty="0" smtClean="0"/>
              <a:t>Its not matter how much are you smart		</a:t>
            </a:r>
          </a:p>
          <a:p>
            <a:pPr marL="0" indent="0" algn="just">
              <a:buNone/>
            </a:pPr>
            <a:r>
              <a:rPr lang="en-US" sz="2800" dirty="0"/>
              <a:t>	</a:t>
            </a:r>
            <a:r>
              <a:rPr lang="en-US" sz="2800" dirty="0" smtClean="0"/>
              <a:t>		       </a:t>
            </a:r>
            <a:r>
              <a:rPr lang="en-US" sz="2800" b="1" dirty="0" smtClean="0">
                <a:solidFill>
                  <a:srgbClr val="9900CC"/>
                </a:solidFill>
              </a:rPr>
              <a:t>IT’S </a:t>
            </a:r>
            <a:r>
              <a:rPr lang="en-US" sz="2800" b="1" dirty="0" smtClean="0">
                <a:solidFill>
                  <a:srgbClr val="9900CC"/>
                </a:solidFill>
              </a:rPr>
              <a:t>MATTER </a:t>
            </a:r>
          </a:p>
          <a:p>
            <a:pPr marL="0" indent="0" algn="just">
              <a:buNone/>
            </a:pPr>
            <a:r>
              <a:rPr lang="en-US" sz="2800" b="1" dirty="0" smtClean="0">
                <a:solidFill>
                  <a:srgbClr val="9900CC"/>
                </a:solidFill>
              </a:rPr>
              <a:t>		          HOW YOU ARE SMART…</a:t>
            </a:r>
          </a:p>
          <a:p>
            <a:pPr marL="0" indent="0" algn="just">
              <a:buNone/>
            </a:pPr>
            <a:endParaRPr lang="en-US" sz="2800" b="1" dirty="0" smtClean="0"/>
          </a:p>
          <a:p>
            <a:pPr algn="just">
              <a:buFont typeface="Wingdings" pitchFamily="2" charset="2"/>
              <a:buChar char="Ø"/>
            </a:pPr>
            <a:r>
              <a:rPr lang="en-US" sz="2800" dirty="0"/>
              <a:t>Instead of focusing on </a:t>
            </a:r>
            <a:r>
              <a:rPr lang="en-US" sz="2800" dirty="0">
                <a:solidFill>
                  <a:srgbClr val="FF0000"/>
                </a:solidFill>
              </a:rPr>
              <a:t>weaknesses</a:t>
            </a:r>
            <a:r>
              <a:rPr lang="en-US" sz="2800" dirty="0"/>
              <a:t> focus on </a:t>
            </a:r>
            <a:r>
              <a:rPr lang="en-US" sz="3900" b="1" dirty="0">
                <a:solidFill>
                  <a:srgbClr val="9900CC"/>
                </a:solidFill>
              </a:rPr>
              <a:t>strength points</a:t>
            </a:r>
            <a:r>
              <a:rPr lang="en-US" sz="2800" dirty="0"/>
              <a:t> and develop them among you and your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MainPage.png"/>
          <p:cNvPicPr>
            <a:picLocks noGrp="1" noChangeAspect="1"/>
          </p:cNvPicPr>
          <p:nvPr>
            <p:ph idx="1"/>
          </p:nvPr>
        </p:nvPicPr>
        <p:blipFill>
          <a:blip r:embed="rId2" cstate="print"/>
          <a:stretch>
            <a:fillRect/>
          </a:stretch>
        </p:blipFill>
        <p:spPr>
          <a:xfrm>
            <a:off x="1143000" y="838200"/>
            <a:ext cx="7059969" cy="416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5638800"/>
            <a:ext cx="8229600" cy="762000"/>
          </a:xfrm>
        </p:spPr>
        <p:txBody>
          <a:bodyPr>
            <a:noAutofit/>
          </a:bodyPr>
          <a:lstStyle/>
          <a:p>
            <a:pPr algn="ctr" rtl="1"/>
            <a:r>
              <a:rPr lang="en-US" sz="2800" dirty="0" smtClean="0">
                <a:cs typeface="B Titr" pitchFamily="2" charset="-78"/>
              </a:rPr>
              <a:t>Thanks for your attention and patient ….</a:t>
            </a:r>
            <a:br>
              <a:rPr lang="en-US" sz="2800" dirty="0" smtClean="0">
                <a:cs typeface="B Titr" pitchFamily="2" charset="-78"/>
              </a:rPr>
            </a:br>
            <a:r>
              <a:rPr lang="en-US" sz="2000" dirty="0" smtClean="0">
                <a:cs typeface="B Titr" pitchFamily="2" charset="-78"/>
              </a:rPr>
              <a:t>Dedicated to Dr. </a:t>
            </a:r>
            <a:r>
              <a:rPr lang="en-US" sz="2000" dirty="0" err="1" smtClean="0">
                <a:cs typeface="B Titr" pitchFamily="2" charset="-78"/>
              </a:rPr>
              <a:t>Hasan</a:t>
            </a:r>
            <a:r>
              <a:rPr lang="en-US" sz="2000" dirty="0" smtClean="0">
                <a:cs typeface="B Titr" pitchFamily="2" charset="-78"/>
              </a:rPr>
              <a:t> </a:t>
            </a:r>
            <a:r>
              <a:rPr lang="en-US" sz="2000" dirty="0" err="1" smtClean="0">
                <a:cs typeface="B Titr" pitchFamily="2" charset="-78"/>
              </a:rPr>
              <a:t>Karimi</a:t>
            </a:r>
            <a:r>
              <a:rPr lang="en-US" sz="2000" dirty="0" smtClean="0">
                <a:cs typeface="B Titr" pitchFamily="2" charset="-78"/>
              </a:rPr>
              <a:t> (RP)			</a:t>
            </a:r>
            <a:endParaRPr lang="en-US" sz="2000" dirty="0">
              <a:cs typeface="B Titr" pitchFamily="2" charset="-78"/>
            </a:endParaRPr>
          </a:p>
        </p:txBody>
      </p:sp>
    </p:spTree>
    <p:extLst>
      <p:ext uri="{BB962C8B-B14F-4D97-AF65-F5344CB8AC3E}">
        <p14:creationId xmlns:p14="http://schemas.microsoft.com/office/powerpoint/2010/main" val="4222017879"/>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1"/>
            <a:ext cx="8229600" cy="3645091"/>
          </a:xfrm>
        </p:spPr>
        <p:txBody>
          <a:bodyPr/>
          <a:lstStyle/>
          <a:p>
            <a:r>
              <a:rPr lang="en-US" dirty="0" smtClean="0">
                <a:solidFill>
                  <a:srgbClr val="0070C0"/>
                </a:solidFill>
              </a:rPr>
              <a:t>First Part : 	Introduction of the MI theory	</a:t>
            </a:r>
          </a:p>
          <a:p>
            <a:endParaRPr lang="en-US" dirty="0" smtClean="0">
              <a:solidFill>
                <a:srgbClr val="0070C0"/>
              </a:solidFill>
            </a:endParaRPr>
          </a:p>
          <a:p>
            <a:r>
              <a:rPr lang="en-US" dirty="0" smtClean="0">
                <a:solidFill>
                  <a:srgbClr val="0070C0"/>
                </a:solidFill>
              </a:rPr>
              <a:t>Second Part :	 The applying of this theory in 				TEFL </a:t>
            </a:r>
            <a:endParaRPr lang="en-US" dirty="0">
              <a:solidFill>
                <a:srgbClr val="0070C0"/>
              </a:solidFill>
            </a:endParaRPr>
          </a:p>
        </p:txBody>
      </p:sp>
      <p:sp>
        <p:nvSpPr>
          <p:cNvPr id="3" name="Title 2"/>
          <p:cNvSpPr>
            <a:spLocks noGrp="1"/>
          </p:cNvSpPr>
          <p:nvPr>
            <p:ph type="title"/>
          </p:nvPr>
        </p:nvSpPr>
        <p:spPr>
          <a:xfrm>
            <a:off x="457200" y="838200"/>
            <a:ext cx="4876800" cy="762000"/>
          </a:xfrm>
        </p:spPr>
        <p:txBody>
          <a:bodyPr>
            <a:noAutofit/>
          </a:bodyPr>
          <a:lstStyle/>
          <a:p>
            <a:r>
              <a:rPr lang="en-US" sz="3200" dirty="0" smtClean="0">
                <a:solidFill>
                  <a:srgbClr val="00B050"/>
                </a:solidFill>
              </a:rPr>
              <a:t>What we will discuss…</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696200" cy="1447800"/>
          </a:xfrm>
        </p:spPr>
        <p:txBody>
          <a:bodyPr>
            <a:normAutofit/>
          </a:bodyPr>
          <a:lstStyle/>
          <a:p>
            <a:pPr rtl="1"/>
            <a:r>
              <a:rPr lang="en-US"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latin typeface="+mn-lt"/>
                <a:ea typeface="+mn-ea"/>
                <a:cs typeface="B Titr" pitchFamily="2" charset="-78"/>
              </a:rPr>
              <a:t>Introduction</a:t>
            </a:r>
          </a:p>
        </p:txBody>
      </p:sp>
      <p:sp>
        <p:nvSpPr>
          <p:cNvPr id="3" name="Content Placeholder 2"/>
          <p:cNvSpPr>
            <a:spLocks noGrp="1"/>
          </p:cNvSpPr>
          <p:nvPr>
            <p:ph idx="1"/>
          </p:nvPr>
        </p:nvSpPr>
        <p:spPr>
          <a:xfrm>
            <a:off x="1066800" y="2286000"/>
            <a:ext cx="6934200" cy="3657600"/>
          </a:xfrm>
        </p:spPr>
        <p:txBody>
          <a:bodyPr>
            <a:normAutofit/>
          </a:bodyPr>
          <a:lstStyle/>
          <a:p>
            <a:pPr rtl="1">
              <a:lnSpc>
                <a:spcPct val="200000"/>
              </a:lnSpc>
              <a:buNone/>
            </a:pPr>
            <a:r>
              <a:rPr lang="en-US" sz="2500" b="1" dirty="0" smtClean="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cs typeface="B Titr" pitchFamily="2" charset="-78"/>
              </a:rPr>
              <a:t>Alfred Binet’s view toward intelligenece</a:t>
            </a:r>
          </a:p>
          <a:p>
            <a:pPr rtl="1">
              <a:lnSpc>
                <a:spcPct val="200000"/>
              </a:lnSpc>
              <a:buNone/>
            </a:pPr>
            <a:r>
              <a:rPr lang="en-US" sz="2500" b="1" dirty="0" smtClean="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cs typeface="B Titr" pitchFamily="2" charset="-78"/>
              </a:rPr>
              <a:t>Individual Differences</a:t>
            </a:r>
          </a:p>
          <a:p>
            <a:pPr rtl="1">
              <a:lnSpc>
                <a:spcPct val="200000"/>
              </a:lnSpc>
              <a:buNone/>
            </a:pPr>
            <a:r>
              <a:rPr lang="en-US" sz="2500" b="1" dirty="0" smtClean="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cs typeface="B Titr" pitchFamily="2" charset="-78"/>
              </a:rPr>
              <a:t>Howard </a:t>
            </a:r>
            <a:r>
              <a:rPr lang="en-US" sz="2500" b="1" dirty="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cs typeface="B Titr" pitchFamily="2" charset="-78"/>
              </a:rPr>
              <a:t>Gardner’s view toward </a:t>
            </a:r>
            <a:r>
              <a:rPr lang="en-US" sz="2500" b="1" dirty="0" smtClean="0">
                <a:ln w="1905"/>
                <a:gradFill>
                  <a:gsLst>
                    <a:gs pos="0">
                      <a:srgbClr val="00349E">
                        <a:shade val="20000"/>
                        <a:satMod val="200000"/>
                      </a:srgbClr>
                    </a:gs>
                    <a:gs pos="78000">
                      <a:srgbClr val="00349E">
                        <a:tint val="90000"/>
                        <a:shade val="89000"/>
                        <a:satMod val="220000"/>
                      </a:srgbClr>
                    </a:gs>
                    <a:gs pos="100000">
                      <a:srgbClr val="00349E">
                        <a:tint val="12000"/>
                        <a:satMod val="255000"/>
                      </a:srgbClr>
                    </a:gs>
                  </a:gsLst>
                  <a:lin ang="5400000"/>
                </a:gradFill>
                <a:effectLst>
                  <a:innerShdw blurRad="69850" dist="43180" dir="5400000">
                    <a:srgbClr val="000000">
                      <a:alpha val="65000"/>
                    </a:srgbClr>
                  </a:innerShdw>
                </a:effectLst>
                <a:cs typeface="B Titr" pitchFamily="2" charset="-78"/>
              </a:rPr>
              <a:t>intelligenece</a:t>
            </a:r>
            <a:endParaRPr lang="fa-IR" sz="2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a:p>
            <a:pPr algn="r" rtl="1">
              <a:lnSpc>
                <a:spcPct val="200000"/>
              </a:lnSpc>
              <a:buNone/>
            </a:pPr>
            <a:endParaRPr lang="fa-IR" sz="2500" dirty="0" smtClean="0">
              <a:cs typeface="B Titr" pitchFamily="2" charset="-78"/>
            </a:endParaRPr>
          </a:p>
          <a:p>
            <a:pPr>
              <a:lnSpc>
                <a:spcPct val="200000"/>
              </a:lnSpc>
            </a:pPr>
            <a:endParaRPr lang="en-US" sz="25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9600" dirty="0" smtClean="0"/>
              <a:t>A prize!</a:t>
            </a:r>
          </a:p>
          <a:p>
            <a:pPr marL="0" indent="0" algn="ctr">
              <a:buNone/>
            </a:pPr>
            <a:r>
              <a:rPr lang="en-US" sz="9600" dirty="0" smtClean="0"/>
              <a:t> </a:t>
            </a:r>
            <a:r>
              <a:rPr lang="en-US" sz="7200" dirty="0" smtClean="0"/>
              <a:t>for who knows ….</a:t>
            </a:r>
            <a:endParaRPr lang="en-US" sz="7200" dirty="0"/>
          </a:p>
        </p:txBody>
      </p:sp>
    </p:spTree>
    <p:extLst>
      <p:ext uri="{BB962C8B-B14F-4D97-AF65-F5344CB8AC3E}">
        <p14:creationId xmlns:p14="http://schemas.microsoft.com/office/powerpoint/2010/main" val="28161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1_u28680_Rembrandt4.jpg"/>
          <p:cNvPicPr>
            <a:picLocks noGrp="1" noChangeAspect="1"/>
          </p:cNvPicPr>
          <p:nvPr>
            <p:ph idx="1"/>
          </p:nvPr>
        </p:nvPicPr>
        <p:blipFill>
          <a:blip r:embed="rId2" cstate="print"/>
          <a:stretch>
            <a:fillRect/>
          </a:stretch>
        </p:blipFill>
        <p:spPr>
          <a:xfrm rot="20121722">
            <a:off x="679548" y="339219"/>
            <a:ext cx="2615851" cy="314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rot="20128197">
            <a:off x="1070037" y="2899518"/>
            <a:ext cx="2335081" cy="523220"/>
          </a:xfrm>
          <a:prstGeom prst="rect">
            <a:avLst/>
          </a:prstGeom>
          <a:noFill/>
        </p:spPr>
        <p:txBody>
          <a:bodyPr wrap="square" rtlCol="0">
            <a:spAutoFit/>
          </a:bodyPr>
          <a:lstStyle/>
          <a:p>
            <a:r>
              <a:rPr lang="nl-NL" sz="1400" dirty="0" smtClean="0"/>
              <a:t>Rembrandt </a:t>
            </a:r>
            <a:r>
              <a:rPr lang="nl-NL" sz="1000" dirty="0" smtClean="0"/>
              <a:t>van Rijn - Netherland</a:t>
            </a:r>
            <a:endParaRPr lang="nl-NL" sz="1400" dirty="0" smtClean="0"/>
          </a:p>
          <a:p>
            <a:r>
              <a:rPr lang="nl-NL" sz="1400" dirty="0" smtClean="0"/>
              <a:t>	(1606 - 1669)</a:t>
            </a:r>
            <a:endParaRPr lang="en-US" sz="1400" dirty="0"/>
          </a:p>
        </p:txBody>
      </p:sp>
      <p:pic>
        <p:nvPicPr>
          <p:cNvPr id="6" name="Picture 5" descr="220px-Michelangelo-Buonarroti1.jpg"/>
          <p:cNvPicPr>
            <a:picLocks noChangeAspect="1"/>
          </p:cNvPicPr>
          <p:nvPr/>
        </p:nvPicPr>
        <p:blipFill>
          <a:blip r:embed="rId3" cstate="print"/>
          <a:srcRect b="-1288"/>
          <a:stretch>
            <a:fillRect/>
          </a:stretch>
        </p:blipFill>
        <p:spPr>
          <a:xfrm rot="1164866">
            <a:off x="3318215" y="3312543"/>
            <a:ext cx="2640895" cy="3453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rot="20128175">
            <a:off x="3611672" y="2700550"/>
            <a:ext cx="2514600" cy="692497"/>
          </a:xfrm>
          <a:prstGeom prst="rect">
            <a:avLst/>
          </a:prstGeom>
          <a:noFill/>
        </p:spPr>
        <p:txBody>
          <a:bodyPr wrap="square" rtlCol="0">
            <a:spAutoFit/>
          </a:bodyPr>
          <a:lstStyle/>
          <a:p>
            <a:r>
              <a:rPr lang="it-IT" sz="1400" b="1" dirty="0" smtClean="0"/>
              <a:t>Michelangelo </a:t>
            </a:r>
            <a:r>
              <a:rPr lang="it-IT" sz="1000" b="1" dirty="0" smtClean="0"/>
              <a:t>di Lodovico Buonarroti Simoni</a:t>
            </a:r>
            <a:r>
              <a:rPr lang="it-IT" sz="1000" dirty="0" smtClean="0"/>
              <a:t> </a:t>
            </a:r>
            <a:r>
              <a:rPr lang="it-IT" sz="1100" dirty="0" smtClean="0"/>
              <a:t>- Italy</a:t>
            </a:r>
          </a:p>
          <a:p>
            <a:r>
              <a:rPr lang="it-IT" sz="1100" dirty="0" smtClean="0"/>
              <a:t>	</a:t>
            </a:r>
            <a:r>
              <a:rPr lang="it-IT" sz="1400" dirty="0" smtClean="0"/>
              <a:t>(1475 – 1564)</a:t>
            </a:r>
            <a:endParaRPr lang="en-US" sz="1400" dirty="0"/>
          </a:p>
        </p:txBody>
      </p:sp>
      <p:pic>
        <p:nvPicPr>
          <p:cNvPr id="8" name="Picture 7" descr="Pablo_picasso_biography.jpg"/>
          <p:cNvPicPr>
            <a:picLocks noChangeAspect="1"/>
          </p:cNvPicPr>
          <p:nvPr/>
        </p:nvPicPr>
        <p:blipFill>
          <a:blip r:embed="rId4" cstate="print"/>
          <a:stretch>
            <a:fillRect/>
          </a:stretch>
        </p:blipFill>
        <p:spPr>
          <a:xfrm rot="20100409">
            <a:off x="5720367" y="230660"/>
            <a:ext cx="2501352" cy="3104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rot="20147499">
            <a:off x="6477059" y="2686735"/>
            <a:ext cx="2438400" cy="523220"/>
          </a:xfrm>
          <a:prstGeom prst="rect">
            <a:avLst/>
          </a:prstGeom>
          <a:noFill/>
        </p:spPr>
        <p:txBody>
          <a:bodyPr wrap="square" rtlCol="0">
            <a:spAutoFit/>
          </a:bodyPr>
          <a:lstStyle/>
          <a:p>
            <a:r>
              <a:rPr lang="en-US" sz="1400" dirty="0" smtClean="0"/>
              <a:t>Pablo Picasso  - Spain</a:t>
            </a:r>
          </a:p>
          <a:p>
            <a:r>
              <a:rPr lang="en-US" sz="1400" dirty="0" smtClean="0"/>
              <a:t>	(1881-1973)</a:t>
            </a:r>
            <a:endParaRPr lang="en-US" sz="1400" dirty="0"/>
          </a:p>
        </p:txBody>
      </p:sp>
      <p:pic>
        <p:nvPicPr>
          <p:cNvPr id="10" name="Picture 9" descr="462px-Croce-Mozart-Detail.jpg"/>
          <p:cNvPicPr>
            <a:picLocks noChangeAspect="1"/>
          </p:cNvPicPr>
          <p:nvPr/>
        </p:nvPicPr>
        <p:blipFill>
          <a:blip r:embed="rId5" cstate="print"/>
          <a:stretch>
            <a:fillRect/>
          </a:stretch>
        </p:blipFill>
        <p:spPr>
          <a:xfrm rot="20669878">
            <a:off x="6226299" y="3455102"/>
            <a:ext cx="2314356" cy="3000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rot="1832961">
            <a:off x="5562913" y="5889473"/>
            <a:ext cx="2362200" cy="646331"/>
          </a:xfrm>
          <a:prstGeom prst="rect">
            <a:avLst/>
          </a:prstGeom>
          <a:noFill/>
        </p:spPr>
        <p:txBody>
          <a:bodyPr wrap="square" rtlCol="0">
            <a:spAutoFit/>
          </a:bodyPr>
          <a:lstStyle/>
          <a:p>
            <a:r>
              <a:rPr lang="en-US" sz="1400" dirty="0" smtClean="0"/>
              <a:t>Leopold </a:t>
            </a:r>
            <a:r>
              <a:rPr lang="en-US" dirty="0" smtClean="0"/>
              <a:t>Mozart - </a:t>
            </a:r>
            <a:r>
              <a:rPr lang="en-US" i="1" dirty="0" smtClean="0"/>
              <a:t>Italy</a:t>
            </a:r>
            <a:r>
              <a:rPr lang="en-US" dirty="0" smtClean="0"/>
              <a:t> 	</a:t>
            </a:r>
            <a:r>
              <a:rPr lang="en-US" sz="1200" dirty="0" smtClean="0"/>
              <a:t>(1719–1787)</a:t>
            </a:r>
            <a:endParaRPr lang="en-US" dirty="0"/>
          </a:p>
        </p:txBody>
      </p:sp>
      <p:pic>
        <p:nvPicPr>
          <p:cNvPr id="12" name="Picture 11" descr="499px-Beethoven.jpg"/>
          <p:cNvPicPr>
            <a:picLocks noChangeAspect="1"/>
          </p:cNvPicPr>
          <p:nvPr/>
        </p:nvPicPr>
        <p:blipFill>
          <a:blip r:embed="rId6" cstate="print"/>
          <a:stretch>
            <a:fillRect/>
          </a:stretch>
        </p:blipFill>
        <p:spPr>
          <a:xfrm rot="1862709">
            <a:off x="2903066" y="444472"/>
            <a:ext cx="2588041" cy="3111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rot="1819292">
            <a:off x="2710955" y="5622871"/>
            <a:ext cx="2743200" cy="553998"/>
          </a:xfrm>
          <a:prstGeom prst="rect">
            <a:avLst/>
          </a:prstGeom>
          <a:noFill/>
        </p:spPr>
        <p:txBody>
          <a:bodyPr wrap="square" rtlCol="0">
            <a:spAutoFit/>
          </a:bodyPr>
          <a:lstStyle/>
          <a:p>
            <a:r>
              <a:rPr lang="en-US" sz="1100" b="1" dirty="0" smtClean="0"/>
              <a:t>Ludwig van </a:t>
            </a:r>
            <a:r>
              <a:rPr lang="en-US" sz="1400" b="1" dirty="0" smtClean="0"/>
              <a:t>Beethoven</a:t>
            </a:r>
            <a:r>
              <a:rPr lang="en-US" sz="1600" b="1" dirty="0" smtClean="0"/>
              <a:t> </a:t>
            </a:r>
            <a:r>
              <a:rPr lang="en-US" sz="1100" b="1" dirty="0" smtClean="0"/>
              <a:t>– </a:t>
            </a:r>
            <a:r>
              <a:rPr lang="en-US" sz="1200" b="1" dirty="0" smtClean="0"/>
              <a:t>Germany</a:t>
            </a:r>
            <a:r>
              <a:rPr lang="en-US" sz="1400" b="1" dirty="0" smtClean="0"/>
              <a:t> 	(</a:t>
            </a:r>
            <a:r>
              <a:rPr lang="en-US" sz="1200" b="1" dirty="0" smtClean="0"/>
              <a:t>1770-1827</a:t>
            </a:r>
            <a:r>
              <a:rPr lang="en-US" sz="1400" b="1" dirty="0" smtClean="0"/>
              <a:t>)</a:t>
            </a:r>
            <a:endParaRPr lang="en-US" dirty="0"/>
          </a:p>
        </p:txBody>
      </p:sp>
      <p:pic>
        <p:nvPicPr>
          <p:cNvPr id="14" name="Picture 13" descr="Haydn_portrait_by_Thomas_Hardy_(small).jpg"/>
          <p:cNvPicPr>
            <a:picLocks noChangeAspect="1"/>
          </p:cNvPicPr>
          <p:nvPr/>
        </p:nvPicPr>
        <p:blipFill>
          <a:blip r:embed="rId7" cstate="print"/>
          <a:stretch>
            <a:fillRect/>
          </a:stretch>
        </p:blipFill>
        <p:spPr>
          <a:xfrm rot="20459142">
            <a:off x="532193" y="3752662"/>
            <a:ext cx="2570627" cy="2761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rot="1843147">
            <a:off x="96409" y="5738377"/>
            <a:ext cx="2590800" cy="492443"/>
          </a:xfrm>
          <a:prstGeom prst="rect">
            <a:avLst/>
          </a:prstGeom>
          <a:noFill/>
        </p:spPr>
        <p:txBody>
          <a:bodyPr wrap="square" rtlCol="0">
            <a:spAutoFit/>
          </a:bodyPr>
          <a:lstStyle/>
          <a:p>
            <a:r>
              <a:rPr lang="en-US" sz="1100" b="1" dirty="0" smtClean="0"/>
              <a:t>Franz </a:t>
            </a:r>
            <a:r>
              <a:rPr lang="en-US" sz="1400" b="1" dirty="0" smtClean="0"/>
              <a:t>Joseph Haydn – </a:t>
            </a:r>
            <a:r>
              <a:rPr lang="en-US" sz="1200" b="1" dirty="0" smtClean="0"/>
              <a:t>Austria 	(1732-1809)</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8229600" cy="1295400"/>
          </a:xfrm>
        </p:spPr>
        <p:txBody>
          <a:bodyPr>
            <a:norm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Gardner’s Theory of Multiple Intelligences 									(1983)</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5" name="Picture 4" descr="Howard Gardner.jpg"/>
          <p:cNvPicPr>
            <a:picLocks noChangeAspect="1"/>
          </p:cNvPicPr>
          <p:nvPr/>
        </p:nvPicPr>
        <p:blipFill>
          <a:blip r:embed="rId3" cstate="print"/>
          <a:stretch>
            <a:fillRect/>
          </a:stretch>
        </p:blipFill>
        <p:spPr>
          <a:xfrm>
            <a:off x="838200" y="1828800"/>
            <a:ext cx="32766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5.jpg"/>
          <p:cNvPicPr>
            <a:picLocks noChangeAspect="1"/>
          </p:cNvPicPr>
          <p:nvPr/>
        </p:nvPicPr>
        <p:blipFill>
          <a:blip r:embed="rId4" cstate="print"/>
          <a:stretch>
            <a:fillRect/>
          </a:stretch>
        </p:blipFill>
        <p:spPr>
          <a:xfrm>
            <a:off x="4572001" y="1828801"/>
            <a:ext cx="3642756" cy="4733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ontent Placeholder 6"/>
          <p:cNvSpPr>
            <a:spLocks noGrp="1"/>
          </p:cNvSpPr>
          <p:nvPr>
            <p:ph idx="1"/>
          </p:nvPr>
        </p:nvSpPr>
        <p:spPr/>
        <p:txBody>
          <a:bodyPr/>
          <a:lstStyle/>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924800" cy="457200"/>
          </a:xfrm>
        </p:spPr>
        <p:txBody>
          <a:bodyPr>
            <a:noAutofit/>
          </a:bodyPr>
          <a:lstStyle/>
          <a:p>
            <a:pPr rtl="1"/>
            <a:r>
              <a:rPr lang="fa-IR"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 .</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Multiple Intelligences </a:t>
            </a:r>
            <a:r>
              <a:rPr lang="fa-IR"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pic>
        <p:nvPicPr>
          <p:cNvPr id="4" name="Content Placeholder 3" descr="nr.jpg"/>
          <p:cNvPicPr>
            <a:picLocks noGrp="1" noChangeAspect="1"/>
          </p:cNvPicPr>
          <p:nvPr>
            <p:ph idx="1"/>
          </p:nvPr>
        </p:nvPicPr>
        <p:blipFill>
          <a:blip r:embed="rId3" cstate="print"/>
          <a:stretch>
            <a:fillRect/>
          </a:stretch>
        </p:blipFill>
        <p:spPr>
          <a:xfrm>
            <a:off x="304800" y="1524000"/>
            <a:ext cx="8705267" cy="518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8.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Flow</Template>
  <TotalTime>1721</TotalTime>
  <Words>1302</Words>
  <Application>Microsoft Office PowerPoint</Application>
  <PresentationFormat>On-screen Show (4:3)</PresentationFormat>
  <Paragraphs>260</Paragraphs>
  <Slides>36</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Flow</vt:lpstr>
      <vt:lpstr>Concourse</vt:lpstr>
      <vt:lpstr>Solstice</vt:lpstr>
      <vt:lpstr>1_Concourse</vt:lpstr>
      <vt:lpstr>1_Flow</vt:lpstr>
      <vt:lpstr>Trek</vt:lpstr>
      <vt:lpstr>STATISTICA.Spreadsheet</vt:lpstr>
      <vt:lpstr>In the name of the most intelligent</vt:lpstr>
      <vt:lpstr>Presenter Biography</vt:lpstr>
      <vt:lpstr>PowerPoint Presentation</vt:lpstr>
      <vt:lpstr>What we will discuss…</vt:lpstr>
      <vt:lpstr>Introduction</vt:lpstr>
      <vt:lpstr>PowerPoint Presentation</vt:lpstr>
      <vt:lpstr>PowerPoint Presentation</vt:lpstr>
      <vt:lpstr>Gardner’s Theory of Multiple Intelligences          (1983)</vt:lpstr>
      <vt:lpstr>. . .Multiple Intelligences   </vt:lpstr>
      <vt:lpstr>Definition of Key terms</vt:lpstr>
      <vt:lpstr>. . . Multiple Intelligences </vt:lpstr>
      <vt:lpstr>1. Spatial intelligence     (Pictorial Int.)</vt:lpstr>
      <vt:lpstr>2. Linguistic intelligence</vt:lpstr>
      <vt:lpstr>3. Logical-mathematical intelligence</vt:lpstr>
      <vt:lpstr>4. Bodily-Kinesthetic intelligence</vt:lpstr>
      <vt:lpstr>5. Musical intelligence </vt:lpstr>
      <vt:lpstr>6. Interpersonal intelligence</vt:lpstr>
      <vt:lpstr>7. Intrapersonal intelligence</vt:lpstr>
      <vt:lpstr>8. Naturalistic intelligence</vt:lpstr>
      <vt:lpstr>Paradigm Shifting toward Intelligence</vt:lpstr>
      <vt:lpstr>Method</vt:lpstr>
      <vt:lpstr>Teaching strategy &amp; the used material for pictorial students …</vt:lpstr>
      <vt:lpstr>Results &amp; Discussion</vt:lpstr>
      <vt:lpstr>PowerPoint Presentation</vt:lpstr>
      <vt:lpstr>PowerPoint Presentation</vt:lpstr>
      <vt:lpstr>….</vt:lpstr>
      <vt:lpstr>Table 7: Descriptive statistics of the groups</vt:lpstr>
      <vt:lpstr>Table 8: Two way ANOVA  repeated measure </vt:lpstr>
      <vt:lpstr>PowerPoint Presentation</vt:lpstr>
      <vt:lpstr>Graphical showing the result of the Post Hoc test</vt:lpstr>
      <vt:lpstr>PowerPoint Presentation</vt:lpstr>
      <vt:lpstr>Important points about MI model and the observations </vt:lpstr>
      <vt:lpstr>Conclusion</vt:lpstr>
      <vt:lpstr>PowerPoint Presentation</vt:lpstr>
      <vt:lpstr>Last words . . . Pay attention to the competencies</vt:lpstr>
      <vt:lpstr>Thanks for your attention and patient …. Dedicated to Dr. Hasan Karimi (RP)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257</cp:revision>
  <dcterms:created xsi:type="dcterms:W3CDTF">2011-02-18T15:51:23Z</dcterms:created>
  <dcterms:modified xsi:type="dcterms:W3CDTF">2012-10-12T07:48:12Z</dcterms:modified>
</cp:coreProperties>
</file>