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handoutMasterIdLst>
    <p:handoutMasterId r:id="rId4"/>
  </p:handoutMasterIdLst>
  <p:sldIdLst>
    <p:sldId id="258" r:id="rId2"/>
  </p:sldIdLst>
  <p:sldSz cx="42062400" cy="31089600"/>
  <p:notesSz cx="31165800" cy="414782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66FF99"/>
    <a:srgbClr val="00FF00"/>
    <a:srgbClr val="CCFF66"/>
    <a:srgbClr val="FFCC66"/>
    <a:srgbClr val="FF9900"/>
    <a:srgbClr val="FFFF66"/>
    <a:srgbClr val="FFCC00"/>
    <a:srgbClr val="0099FF"/>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615" autoAdjust="0"/>
    <p:restoredTop sz="99634" autoAdjust="0"/>
  </p:normalViewPr>
  <p:slideViewPr>
    <p:cSldViewPr>
      <p:cViewPr varScale="1">
        <p:scale>
          <a:sx n="24" d="100"/>
          <a:sy n="24" d="100"/>
        </p:scale>
        <p:origin x="-648" y="-102"/>
      </p:cViewPr>
      <p:guideLst>
        <p:guide orient="horz" pos="9792"/>
        <p:guide pos="1324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8" d="100"/>
          <a:sy n="18" d="100"/>
        </p:scale>
        <p:origin x="-2106" y="-174"/>
      </p:cViewPr>
      <p:guideLst>
        <p:guide orient="horz" pos="13064"/>
        <p:guide pos="981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13503275" cy="2074863"/>
          </a:xfrm>
          <a:prstGeom prst="rect">
            <a:avLst/>
          </a:prstGeom>
          <a:noFill/>
          <a:ln w="9525">
            <a:noFill/>
            <a:miter lim="800000"/>
            <a:headEnd/>
            <a:tailEnd/>
          </a:ln>
          <a:effectLst/>
        </p:spPr>
        <p:txBody>
          <a:bodyPr vert="horz" wrap="square" lIns="414943" tIns="207474" rIns="414943" bIns="207474" numCol="1" anchor="t" anchorCtr="0" compatLnSpc="1">
            <a:prstTxWarp prst="textNoShape">
              <a:avLst/>
            </a:prstTxWarp>
          </a:bodyPr>
          <a:lstStyle>
            <a:lvl1pPr defTabSz="4143375">
              <a:defRPr sz="5300">
                <a:latin typeface="Times New Roman" pitchFamily="18" charset="0"/>
              </a:defRPr>
            </a:lvl1pPr>
          </a:lstStyle>
          <a:p>
            <a:pPr>
              <a:defRPr/>
            </a:pPr>
            <a:endParaRPr lang="en-US"/>
          </a:p>
        </p:txBody>
      </p:sp>
      <p:sp>
        <p:nvSpPr>
          <p:cNvPr id="4099" name="Rectangle 1027"/>
          <p:cNvSpPr>
            <a:spLocks noGrp="1" noChangeArrowheads="1"/>
          </p:cNvSpPr>
          <p:nvPr>
            <p:ph type="dt" sz="quarter" idx="1"/>
          </p:nvPr>
        </p:nvSpPr>
        <p:spPr bwMode="auto">
          <a:xfrm>
            <a:off x="17662525" y="0"/>
            <a:ext cx="13503275" cy="2074863"/>
          </a:xfrm>
          <a:prstGeom prst="rect">
            <a:avLst/>
          </a:prstGeom>
          <a:noFill/>
          <a:ln w="9525">
            <a:noFill/>
            <a:miter lim="800000"/>
            <a:headEnd/>
            <a:tailEnd/>
          </a:ln>
          <a:effectLst/>
        </p:spPr>
        <p:txBody>
          <a:bodyPr vert="horz" wrap="square" lIns="414943" tIns="207474" rIns="414943" bIns="207474" numCol="1" anchor="t" anchorCtr="0" compatLnSpc="1">
            <a:prstTxWarp prst="textNoShape">
              <a:avLst/>
            </a:prstTxWarp>
          </a:bodyPr>
          <a:lstStyle>
            <a:lvl1pPr algn="r" defTabSz="4143375">
              <a:defRPr sz="5300">
                <a:latin typeface="Times New Roman" pitchFamily="18" charset="0"/>
              </a:defRPr>
            </a:lvl1pPr>
          </a:lstStyle>
          <a:p>
            <a:pPr>
              <a:defRPr/>
            </a:pPr>
            <a:endParaRPr lang="en-US"/>
          </a:p>
        </p:txBody>
      </p:sp>
      <p:sp>
        <p:nvSpPr>
          <p:cNvPr id="4100" name="Rectangle 1028"/>
          <p:cNvSpPr>
            <a:spLocks noGrp="1" noChangeArrowheads="1"/>
          </p:cNvSpPr>
          <p:nvPr>
            <p:ph type="ftr" sz="quarter" idx="2"/>
          </p:nvPr>
        </p:nvSpPr>
        <p:spPr bwMode="auto">
          <a:xfrm>
            <a:off x="0" y="39403338"/>
            <a:ext cx="13503275" cy="2074862"/>
          </a:xfrm>
          <a:prstGeom prst="rect">
            <a:avLst/>
          </a:prstGeom>
          <a:noFill/>
          <a:ln w="9525">
            <a:noFill/>
            <a:miter lim="800000"/>
            <a:headEnd/>
            <a:tailEnd/>
          </a:ln>
          <a:effectLst/>
        </p:spPr>
        <p:txBody>
          <a:bodyPr vert="horz" wrap="square" lIns="414943" tIns="207474" rIns="414943" bIns="207474" numCol="1" anchor="b" anchorCtr="0" compatLnSpc="1">
            <a:prstTxWarp prst="textNoShape">
              <a:avLst/>
            </a:prstTxWarp>
          </a:bodyPr>
          <a:lstStyle>
            <a:lvl1pPr defTabSz="4143375">
              <a:defRPr sz="5300">
                <a:latin typeface="Times New Roman" pitchFamily="18" charset="0"/>
              </a:defRPr>
            </a:lvl1pPr>
          </a:lstStyle>
          <a:p>
            <a:pPr>
              <a:defRPr/>
            </a:pPr>
            <a:endParaRPr lang="en-US"/>
          </a:p>
        </p:txBody>
      </p:sp>
      <p:sp>
        <p:nvSpPr>
          <p:cNvPr id="4101" name="Rectangle 1029"/>
          <p:cNvSpPr>
            <a:spLocks noGrp="1" noChangeArrowheads="1"/>
          </p:cNvSpPr>
          <p:nvPr>
            <p:ph type="sldNum" sz="quarter" idx="3"/>
          </p:nvPr>
        </p:nvSpPr>
        <p:spPr bwMode="auto">
          <a:xfrm>
            <a:off x="17662525" y="39403338"/>
            <a:ext cx="13503275" cy="2074862"/>
          </a:xfrm>
          <a:prstGeom prst="rect">
            <a:avLst/>
          </a:prstGeom>
          <a:noFill/>
          <a:ln w="9525">
            <a:noFill/>
            <a:miter lim="800000"/>
            <a:headEnd/>
            <a:tailEnd/>
          </a:ln>
          <a:effectLst/>
        </p:spPr>
        <p:txBody>
          <a:bodyPr vert="horz" wrap="square" lIns="414943" tIns="207474" rIns="414943" bIns="207474" numCol="1" anchor="b" anchorCtr="0" compatLnSpc="1">
            <a:prstTxWarp prst="textNoShape">
              <a:avLst/>
            </a:prstTxWarp>
          </a:bodyPr>
          <a:lstStyle>
            <a:lvl1pPr algn="r" defTabSz="4143375">
              <a:defRPr sz="5300">
                <a:latin typeface="Times New Roman" pitchFamily="18" charset="0"/>
              </a:defRPr>
            </a:lvl1pPr>
          </a:lstStyle>
          <a:p>
            <a:pPr>
              <a:defRPr/>
            </a:pPr>
            <a:fld id="{277CCEAC-3CB3-4D8F-8DB5-AD229AF37021}" type="slidenum">
              <a:rPr lang="en-US"/>
              <a:pPr>
                <a:defRPr/>
              </a:pPr>
              <a:t>‹#›</a:t>
            </a:fld>
            <a:endParaRPr lang="en-US"/>
          </a:p>
        </p:txBody>
      </p:sp>
    </p:spTree>
    <p:extLst>
      <p:ext uri="{BB962C8B-B14F-4D97-AF65-F5344CB8AC3E}">
        <p14:creationId xmlns:p14="http://schemas.microsoft.com/office/powerpoint/2010/main" val="20456484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3504863" cy="2073275"/>
          </a:xfrm>
          <a:prstGeom prst="rect">
            <a:avLst/>
          </a:prstGeom>
        </p:spPr>
        <p:txBody>
          <a:bodyPr vert="horz" lIns="91440" tIns="45720" rIns="91440" bIns="45720" rtlCol="0"/>
          <a:lstStyle>
            <a:lvl1pPr algn="l">
              <a:defRPr sz="1200">
                <a:latin typeface="Times New Roman" pitchFamily="18" charset="0"/>
              </a:defRPr>
            </a:lvl1pPr>
          </a:lstStyle>
          <a:p>
            <a:pPr>
              <a:defRPr/>
            </a:pPr>
            <a:endParaRPr lang="en-US"/>
          </a:p>
        </p:txBody>
      </p:sp>
      <p:sp>
        <p:nvSpPr>
          <p:cNvPr id="3" name="Date Placeholder 2"/>
          <p:cNvSpPr>
            <a:spLocks noGrp="1"/>
          </p:cNvSpPr>
          <p:nvPr>
            <p:ph type="dt" idx="1"/>
          </p:nvPr>
        </p:nvSpPr>
        <p:spPr>
          <a:xfrm>
            <a:off x="17653000" y="0"/>
            <a:ext cx="13504863" cy="2073275"/>
          </a:xfrm>
          <a:prstGeom prst="rect">
            <a:avLst/>
          </a:prstGeom>
        </p:spPr>
        <p:txBody>
          <a:bodyPr vert="horz" lIns="91440" tIns="45720" rIns="91440" bIns="45720" rtlCol="0"/>
          <a:lstStyle>
            <a:lvl1pPr algn="r">
              <a:defRPr sz="1200">
                <a:latin typeface="Times New Roman" pitchFamily="18" charset="0"/>
              </a:defRPr>
            </a:lvl1pPr>
          </a:lstStyle>
          <a:p>
            <a:pPr>
              <a:defRPr/>
            </a:pPr>
            <a:fld id="{C78A617B-4702-463A-AD5C-562F8D2D20E1}" type="datetimeFigureOut">
              <a:rPr lang="en-US"/>
              <a:pPr>
                <a:defRPr/>
              </a:pPr>
              <a:t>10/19/2012</a:t>
            </a:fld>
            <a:endParaRPr lang="en-US"/>
          </a:p>
        </p:txBody>
      </p:sp>
      <p:sp>
        <p:nvSpPr>
          <p:cNvPr id="4" name="Slide Image Placeholder 3"/>
          <p:cNvSpPr>
            <a:spLocks noGrp="1" noRot="1" noChangeAspect="1"/>
          </p:cNvSpPr>
          <p:nvPr>
            <p:ph type="sldImg" idx="2"/>
          </p:nvPr>
        </p:nvSpPr>
        <p:spPr>
          <a:xfrm>
            <a:off x="5060950" y="3111500"/>
            <a:ext cx="21043900" cy="155543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3116263" y="19702463"/>
            <a:ext cx="24933275" cy="18664237"/>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39396988"/>
            <a:ext cx="13504863" cy="2073275"/>
          </a:xfrm>
          <a:prstGeom prst="rect">
            <a:avLst/>
          </a:prstGeom>
        </p:spPr>
        <p:txBody>
          <a:bodyPr vert="horz" lIns="91440" tIns="45720" rIns="91440" bIns="45720" rtlCol="0" anchor="b"/>
          <a:lstStyle>
            <a:lvl1pPr algn="l">
              <a:defRPr sz="1200">
                <a:latin typeface="Times New Roman" pitchFamily="18" charset="0"/>
              </a:defRPr>
            </a:lvl1pPr>
          </a:lstStyle>
          <a:p>
            <a:pPr>
              <a:defRPr/>
            </a:pPr>
            <a:endParaRPr lang="en-US"/>
          </a:p>
        </p:txBody>
      </p:sp>
      <p:sp>
        <p:nvSpPr>
          <p:cNvPr id="7" name="Slide Number Placeholder 6"/>
          <p:cNvSpPr>
            <a:spLocks noGrp="1"/>
          </p:cNvSpPr>
          <p:nvPr>
            <p:ph type="sldNum" sz="quarter" idx="5"/>
          </p:nvPr>
        </p:nvSpPr>
        <p:spPr>
          <a:xfrm>
            <a:off x="17653000" y="39396988"/>
            <a:ext cx="13504863" cy="2073275"/>
          </a:xfrm>
          <a:prstGeom prst="rect">
            <a:avLst/>
          </a:prstGeom>
        </p:spPr>
        <p:txBody>
          <a:bodyPr vert="horz" lIns="91440" tIns="45720" rIns="91440" bIns="45720" rtlCol="0" anchor="b"/>
          <a:lstStyle>
            <a:lvl1pPr algn="r">
              <a:defRPr sz="1200">
                <a:latin typeface="Times New Roman" pitchFamily="18" charset="0"/>
              </a:defRPr>
            </a:lvl1pPr>
          </a:lstStyle>
          <a:p>
            <a:pPr>
              <a:defRPr/>
            </a:pPr>
            <a:fld id="{1996C764-A076-4502-9FEB-15D07CA33C9A}" type="slidenum">
              <a:rPr lang="en-US"/>
              <a:pPr>
                <a:defRPr/>
              </a:pPr>
              <a:t>‹#›</a:t>
            </a:fld>
            <a:endParaRPr lang="en-US"/>
          </a:p>
        </p:txBody>
      </p:sp>
    </p:spTree>
    <p:extLst>
      <p:ext uri="{BB962C8B-B14F-4D97-AF65-F5344CB8AC3E}">
        <p14:creationId xmlns:p14="http://schemas.microsoft.com/office/powerpoint/2010/main" val="24885922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25244A-CD6E-4993-AFBD-99BFB78F4C79}" type="slidenum">
              <a:rPr lang="en-US" smtClean="0">
                <a:latin typeface="Times New Roman" charset="0"/>
              </a:rPr>
              <a:pPr/>
              <a:t>1</a:t>
            </a:fld>
            <a:endParaRPr lang="en-US" smtClean="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54680" y="9657943"/>
            <a:ext cx="35753040" cy="6664113"/>
          </a:xfrm>
        </p:spPr>
        <p:txBody>
          <a:bodyPr/>
          <a:lstStyle/>
          <a:p>
            <a:r>
              <a:rPr lang="en-US" smtClean="0"/>
              <a:t>Click to edit Master title style</a:t>
            </a:r>
            <a:endParaRPr lang="en-CA"/>
          </a:p>
        </p:txBody>
      </p:sp>
      <p:sp>
        <p:nvSpPr>
          <p:cNvPr id="3" name="Subtitle 2"/>
          <p:cNvSpPr>
            <a:spLocks noGrp="1"/>
          </p:cNvSpPr>
          <p:nvPr>
            <p:ph type="subTitle" idx="1"/>
          </p:nvPr>
        </p:nvSpPr>
        <p:spPr>
          <a:xfrm>
            <a:off x="6309360" y="17617440"/>
            <a:ext cx="29443680" cy="7945120"/>
          </a:xfrm>
        </p:spPr>
        <p:txBody>
          <a:bodyPr/>
          <a:lstStyle>
            <a:lvl1pPr marL="0" indent="0" algn="ctr">
              <a:buNone/>
              <a:defRPr>
                <a:solidFill>
                  <a:schemeClr val="tx1">
                    <a:tint val="75000"/>
                  </a:schemeClr>
                </a:solidFill>
              </a:defRPr>
            </a:lvl1pPr>
            <a:lvl2pPr marL="2088577" indent="0" algn="ctr">
              <a:buNone/>
              <a:defRPr>
                <a:solidFill>
                  <a:schemeClr val="tx1">
                    <a:tint val="75000"/>
                  </a:schemeClr>
                </a:solidFill>
              </a:defRPr>
            </a:lvl2pPr>
            <a:lvl3pPr marL="4177140" indent="0" algn="ctr">
              <a:buNone/>
              <a:defRPr>
                <a:solidFill>
                  <a:schemeClr val="tx1">
                    <a:tint val="75000"/>
                  </a:schemeClr>
                </a:solidFill>
              </a:defRPr>
            </a:lvl3pPr>
            <a:lvl4pPr marL="6265716" indent="0" algn="ctr">
              <a:buNone/>
              <a:defRPr>
                <a:solidFill>
                  <a:schemeClr val="tx1">
                    <a:tint val="75000"/>
                  </a:schemeClr>
                </a:solidFill>
              </a:defRPr>
            </a:lvl4pPr>
            <a:lvl5pPr marL="8354288" indent="0" algn="ctr">
              <a:buNone/>
              <a:defRPr>
                <a:solidFill>
                  <a:schemeClr val="tx1">
                    <a:tint val="75000"/>
                  </a:schemeClr>
                </a:solidFill>
              </a:defRPr>
            </a:lvl5pPr>
            <a:lvl6pPr marL="10442860" indent="0" algn="ctr">
              <a:buNone/>
              <a:defRPr>
                <a:solidFill>
                  <a:schemeClr val="tx1">
                    <a:tint val="75000"/>
                  </a:schemeClr>
                </a:solidFill>
              </a:defRPr>
            </a:lvl6pPr>
            <a:lvl7pPr marL="12531433" indent="0" algn="ctr">
              <a:buNone/>
              <a:defRPr>
                <a:solidFill>
                  <a:schemeClr val="tx1">
                    <a:tint val="75000"/>
                  </a:schemeClr>
                </a:solidFill>
              </a:defRPr>
            </a:lvl7pPr>
            <a:lvl8pPr marL="14620009" indent="0" algn="ctr">
              <a:buNone/>
              <a:defRPr>
                <a:solidFill>
                  <a:schemeClr val="tx1">
                    <a:tint val="75000"/>
                  </a:schemeClr>
                </a:solidFill>
              </a:defRPr>
            </a:lvl8pPr>
            <a:lvl9pPr marL="16708577"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C679594-BB48-4A29-92F0-EE2716FA6289}" type="slidenum">
              <a:rPr lang="en-US" smtClean="0"/>
              <a:pPr>
                <a:defRPr/>
              </a:pPr>
              <a:t>‹#›</a:t>
            </a:fld>
            <a:endParaRPr lang="en-US"/>
          </a:p>
        </p:txBody>
      </p:sp>
    </p:spTree>
    <p:extLst>
      <p:ext uri="{BB962C8B-B14F-4D97-AF65-F5344CB8AC3E}">
        <p14:creationId xmlns:p14="http://schemas.microsoft.com/office/powerpoint/2010/main" val="3787192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FC81F8-50FE-4F66-AA05-0A90270D6772}" type="slidenum">
              <a:rPr lang="en-US" smtClean="0"/>
              <a:pPr>
                <a:defRPr/>
              </a:pPr>
              <a:t>‹#›</a:t>
            </a:fld>
            <a:endParaRPr lang="en-US"/>
          </a:p>
        </p:txBody>
      </p:sp>
    </p:spTree>
    <p:extLst>
      <p:ext uri="{BB962C8B-B14F-4D97-AF65-F5344CB8AC3E}">
        <p14:creationId xmlns:p14="http://schemas.microsoft.com/office/powerpoint/2010/main" val="1294065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495240" y="1245042"/>
            <a:ext cx="9464040" cy="26526913"/>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2103120" y="1245042"/>
            <a:ext cx="27691080" cy="265269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01079C8-45B2-4EFD-9D13-F463FD88E963}" type="slidenum">
              <a:rPr lang="en-US" smtClean="0"/>
              <a:pPr>
                <a:defRPr/>
              </a:pPr>
              <a:t>‹#›</a:t>
            </a:fld>
            <a:endParaRPr lang="en-US"/>
          </a:p>
        </p:txBody>
      </p:sp>
    </p:spTree>
    <p:extLst>
      <p:ext uri="{BB962C8B-B14F-4D97-AF65-F5344CB8AC3E}">
        <p14:creationId xmlns:p14="http://schemas.microsoft.com/office/powerpoint/2010/main" val="2761459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001820D-49D2-4696-BAF6-4793F6B47D28}" type="slidenum">
              <a:rPr lang="en-US" smtClean="0"/>
              <a:pPr>
                <a:defRPr/>
              </a:pPr>
              <a:t>‹#›</a:t>
            </a:fld>
            <a:endParaRPr lang="en-US"/>
          </a:p>
        </p:txBody>
      </p:sp>
    </p:spTree>
    <p:extLst>
      <p:ext uri="{BB962C8B-B14F-4D97-AF65-F5344CB8AC3E}">
        <p14:creationId xmlns:p14="http://schemas.microsoft.com/office/powerpoint/2010/main" val="421533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22640" y="19977953"/>
            <a:ext cx="35753040" cy="6174740"/>
          </a:xfrm>
        </p:spPr>
        <p:txBody>
          <a:bodyPr anchor="t"/>
          <a:lstStyle>
            <a:lvl1pPr algn="l">
              <a:defRPr sz="18300" b="1" cap="all"/>
            </a:lvl1pPr>
          </a:lstStyle>
          <a:p>
            <a:r>
              <a:rPr lang="en-US" smtClean="0"/>
              <a:t>Click to edit Master title style</a:t>
            </a:r>
            <a:endParaRPr lang="en-CA"/>
          </a:p>
        </p:txBody>
      </p:sp>
      <p:sp>
        <p:nvSpPr>
          <p:cNvPr id="3" name="Text Placeholder 2"/>
          <p:cNvSpPr>
            <a:spLocks noGrp="1"/>
          </p:cNvSpPr>
          <p:nvPr>
            <p:ph type="body" idx="1"/>
          </p:nvPr>
        </p:nvSpPr>
        <p:spPr>
          <a:xfrm>
            <a:off x="3322640" y="13177101"/>
            <a:ext cx="35753040" cy="6800848"/>
          </a:xfrm>
        </p:spPr>
        <p:txBody>
          <a:bodyPr anchor="b"/>
          <a:lstStyle>
            <a:lvl1pPr marL="0" indent="0">
              <a:buNone/>
              <a:defRPr sz="9100">
                <a:solidFill>
                  <a:schemeClr val="tx1">
                    <a:tint val="75000"/>
                  </a:schemeClr>
                </a:solidFill>
              </a:defRPr>
            </a:lvl1pPr>
            <a:lvl2pPr marL="2088577" indent="0">
              <a:buNone/>
              <a:defRPr sz="8200">
                <a:solidFill>
                  <a:schemeClr val="tx1">
                    <a:tint val="75000"/>
                  </a:schemeClr>
                </a:solidFill>
              </a:defRPr>
            </a:lvl2pPr>
            <a:lvl3pPr marL="4177140" indent="0">
              <a:buNone/>
              <a:defRPr sz="7300">
                <a:solidFill>
                  <a:schemeClr val="tx1">
                    <a:tint val="75000"/>
                  </a:schemeClr>
                </a:solidFill>
              </a:defRPr>
            </a:lvl3pPr>
            <a:lvl4pPr marL="6265716" indent="0">
              <a:buNone/>
              <a:defRPr sz="6400">
                <a:solidFill>
                  <a:schemeClr val="tx1">
                    <a:tint val="75000"/>
                  </a:schemeClr>
                </a:solidFill>
              </a:defRPr>
            </a:lvl4pPr>
            <a:lvl5pPr marL="8354288" indent="0">
              <a:buNone/>
              <a:defRPr sz="6400">
                <a:solidFill>
                  <a:schemeClr val="tx1">
                    <a:tint val="75000"/>
                  </a:schemeClr>
                </a:solidFill>
              </a:defRPr>
            </a:lvl5pPr>
            <a:lvl6pPr marL="10442860" indent="0">
              <a:buNone/>
              <a:defRPr sz="6400">
                <a:solidFill>
                  <a:schemeClr val="tx1">
                    <a:tint val="75000"/>
                  </a:schemeClr>
                </a:solidFill>
              </a:defRPr>
            </a:lvl6pPr>
            <a:lvl7pPr marL="12531433" indent="0">
              <a:buNone/>
              <a:defRPr sz="6400">
                <a:solidFill>
                  <a:schemeClr val="tx1">
                    <a:tint val="75000"/>
                  </a:schemeClr>
                </a:solidFill>
              </a:defRPr>
            </a:lvl7pPr>
            <a:lvl8pPr marL="14620009" indent="0">
              <a:buNone/>
              <a:defRPr sz="6400">
                <a:solidFill>
                  <a:schemeClr val="tx1">
                    <a:tint val="75000"/>
                  </a:schemeClr>
                </a:solidFill>
              </a:defRPr>
            </a:lvl8pPr>
            <a:lvl9pPr marL="16708577"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16D66E4-0A26-4876-8041-206B741C46B2}" type="slidenum">
              <a:rPr lang="en-US" smtClean="0"/>
              <a:pPr>
                <a:defRPr/>
              </a:pPr>
              <a:t>‹#›</a:t>
            </a:fld>
            <a:endParaRPr lang="en-US"/>
          </a:p>
        </p:txBody>
      </p:sp>
    </p:spTree>
    <p:extLst>
      <p:ext uri="{BB962C8B-B14F-4D97-AF65-F5344CB8AC3E}">
        <p14:creationId xmlns:p14="http://schemas.microsoft.com/office/powerpoint/2010/main" val="959155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2103120" y="7254256"/>
            <a:ext cx="18577560" cy="20517699"/>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21381720" y="7254256"/>
            <a:ext cx="18577560" cy="20517699"/>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CCDCCC7-9B3A-401C-937E-F621E4A3ADF7}" type="slidenum">
              <a:rPr lang="en-US" smtClean="0"/>
              <a:pPr>
                <a:defRPr/>
              </a:pPr>
              <a:t>‹#›</a:t>
            </a:fld>
            <a:endParaRPr lang="en-US"/>
          </a:p>
        </p:txBody>
      </p:sp>
    </p:spTree>
    <p:extLst>
      <p:ext uri="{BB962C8B-B14F-4D97-AF65-F5344CB8AC3E}">
        <p14:creationId xmlns:p14="http://schemas.microsoft.com/office/powerpoint/2010/main" val="3119609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2103120" y="6959179"/>
            <a:ext cx="18584865" cy="2900254"/>
          </a:xfrm>
        </p:spPr>
        <p:txBody>
          <a:bodyPr anchor="b"/>
          <a:lstStyle>
            <a:lvl1pPr marL="0" indent="0">
              <a:buNone/>
              <a:defRPr sz="11000" b="1"/>
            </a:lvl1pPr>
            <a:lvl2pPr marL="2088577" indent="0">
              <a:buNone/>
              <a:defRPr sz="9100" b="1"/>
            </a:lvl2pPr>
            <a:lvl3pPr marL="4177140" indent="0">
              <a:buNone/>
              <a:defRPr sz="8200" b="1"/>
            </a:lvl3pPr>
            <a:lvl4pPr marL="6265716" indent="0">
              <a:buNone/>
              <a:defRPr sz="7300" b="1"/>
            </a:lvl4pPr>
            <a:lvl5pPr marL="8354288" indent="0">
              <a:buNone/>
              <a:defRPr sz="7300" b="1"/>
            </a:lvl5pPr>
            <a:lvl6pPr marL="10442860" indent="0">
              <a:buNone/>
              <a:defRPr sz="7300" b="1"/>
            </a:lvl6pPr>
            <a:lvl7pPr marL="12531433" indent="0">
              <a:buNone/>
              <a:defRPr sz="7300" b="1"/>
            </a:lvl7pPr>
            <a:lvl8pPr marL="14620009" indent="0">
              <a:buNone/>
              <a:defRPr sz="7300" b="1"/>
            </a:lvl8pPr>
            <a:lvl9pPr marL="16708577"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2103120" y="9859433"/>
            <a:ext cx="18584865" cy="17912506"/>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21367131" y="6959179"/>
            <a:ext cx="18592165" cy="2900254"/>
          </a:xfrm>
        </p:spPr>
        <p:txBody>
          <a:bodyPr anchor="b"/>
          <a:lstStyle>
            <a:lvl1pPr marL="0" indent="0">
              <a:buNone/>
              <a:defRPr sz="11000" b="1"/>
            </a:lvl1pPr>
            <a:lvl2pPr marL="2088577" indent="0">
              <a:buNone/>
              <a:defRPr sz="9100" b="1"/>
            </a:lvl2pPr>
            <a:lvl3pPr marL="4177140" indent="0">
              <a:buNone/>
              <a:defRPr sz="8200" b="1"/>
            </a:lvl3pPr>
            <a:lvl4pPr marL="6265716" indent="0">
              <a:buNone/>
              <a:defRPr sz="7300" b="1"/>
            </a:lvl4pPr>
            <a:lvl5pPr marL="8354288" indent="0">
              <a:buNone/>
              <a:defRPr sz="7300" b="1"/>
            </a:lvl5pPr>
            <a:lvl6pPr marL="10442860" indent="0">
              <a:buNone/>
              <a:defRPr sz="7300" b="1"/>
            </a:lvl6pPr>
            <a:lvl7pPr marL="12531433" indent="0">
              <a:buNone/>
              <a:defRPr sz="7300" b="1"/>
            </a:lvl7pPr>
            <a:lvl8pPr marL="14620009" indent="0">
              <a:buNone/>
              <a:defRPr sz="7300" b="1"/>
            </a:lvl8pPr>
            <a:lvl9pPr marL="16708577"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21367131" y="9859433"/>
            <a:ext cx="18592165" cy="17912506"/>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8D60915-A4E4-49A3-BB17-EC35631BE4B6}" type="slidenum">
              <a:rPr lang="en-US" smtClean="0"/>
              <a:pPr>
                <a:defRPr/>
              </a:pPr>
              <a:t>‹#›</a:t>
            </a:fld>
            <a:endParaRPr lang="en-US"/>
          </a:p>
        </p:txBody>
      </p:sp>
    </p:spTree>
    <p:extLst>
      <p:ext uri="{BB962C8B-B14F-4D97-AF65-F5344CB8AC3E}">
        <p14:creationId xmlns:p14="http://schemas.microsoft.com/office/powerpoint/2010/main" val="4243364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1B8A39E-1663-46AD-BFB5-684ED8D74D77}" type="slidenum">
              <a:rPr lang="en-US" smtClean="0"/>
              <a:pPr>
                <a:defRPr/>
              </a:pPr>
              <a:t>‹#›</a:t>
            </a:fld>
            <a:endParaRPr lang="en-US"/>
          </a:p>
        </p:txBody>
      </p:sp>
    </p:spTree>
    <p:extLst>
      <p:ext uri="{BB962C8B-B14F-4D97-AF65-F5344CB8AC3E}">
        <p14:creationId xmlns:p14="http://schemas.microsoft.com/office/powerpoint/2010/main" val="915490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6C79BD0-965D-4CEA-B7F6-9E1C0FB64C9D}" type="slidenum">
              <a:rPr lang="en-US" smtClean="0"/>
              <a:pPr>
                <a:defRPr/>
              </a:pPr>
              <a:t>‹#›</a:t>
            </a:fld>
            <a:endParaRPr lang="en-US"/>
          </a:p>
        </p:txBody>
      </p:sp>
    </p:spTree>
    <p:extLst>
      <p:ext uri="{BB962C8B-B14F-4D97-AF65-F5344CB8AC3E}">
        <p14:creationId xmlns:p14="http://schemas.microsoft.com/office/powerpoint/2010/main" val="3395857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03122" y="1237827"/>
            <a:ext cx="13838240" cy="5267960"/>
          </a:xfrm>
        </p:spPr>
        <p:txBody>
          <a:bodyPr anchor="b"/>
          <a:lstStyle>
            <a:lvl1pPr algn="l">
              <a:defRPr sz="9100" b="1"/>
            </a:lvl1pPr>
          </a:lstStyle>
          <a:p>
            <a:r>
              <a:rPr lang="en-US" smtClean="0"/>
              <a:t>Click to edit Master title style</a:t>
            </a:r>
            <a:endParaRPr lang="en-CA"/>
          </a:p>
        </p:txBody>
      </p:sp>
      <p:sp>
        <p:nvSpPr>
          <p:cNvPr id="3" name="Content Placeholder 2"/>
          <p:cNvSpPr>
            <a:spLocks noGrp="1"/>
          </p:cNvSpPr>
          <p:nvPr>
            <p:ph idx="1"/>
          </p:nvPr>
        </p:nvSpPr>
        <p:spPr>
          <a:xfrm>
            <a:off x="16445230" y="1237829"/>
            <a:ext cx="23514050" cy="26534112"/>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2103122" y="6505789"/>
            <a:ext cx="13838240" cy="21266152"/>
          </a:xfrm>
        </p:spPr>
        <p:txBody>
          <a:bodyPr/>
          <a:lstStyle>
            <a:lvl1pPr marL="0" indent="0">
              <a:buNone/>
              <a:defRPr sz="6400"/>
            </a:lvl1pPr>
            <a:lvl2pPr marL="2088577" indent="0">
              <a:buNone/>
              <a:defRPr sz="5500"/>
            </a:lvl2pPr>
            <a:lvl3pPr marL="4177140" indent="0">
              <a:buNone/>
              <a:defRPr sz="4600"/>
            </a:lvl3pPr>
            <a:lvl4pPr marL="6265716" indent="0">
              <a:buNone/>
              <a:defRPr sz="4100"/>
            </a:lvl4pPr>
            <a:lvl5pPr marL="8354288" indent="0">
              <a:buNone/>
              <a:defRPr sz="4100"/>
            </a:lvl5pPr>
            <a:lvl6pPr marL="10442860" indent="0">
              <a:buNone/>
              <a:defRPr sz="4100"/>
            </a:lvl6pPr>
            <a:lvl7pPr marL="12531433" indent="0">
              <a:buNone/>
              <a:defRPr sz="4100"/>
            </a:lvl7pPr>
            <a:lvl8pPr marL="14620009" indent="0">
              <a:buNone/>
              <a:defRPr sz="4100"/>
            </a:lvl8pPr>
            <a:lvl9pPr marL="16708577"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07A11AA-1548-431A-90CA-C4C80D0CF36C}" type="slidenum">
              <a:rPr lang="en-US" smtClean="0"/>
              <a:pPr>
                <a:defRPr/>
              </a:pPr>
              <a:t>‹#›</a:t>
            </a:fld>
            <a:endParaRPr lang="en-US"/>
          </a:p>
        </p:txBody>
      </p:sp>
    </p:spTree>
    <p:extLst>
      <p:ext uri="{BB962C8B-B14F-4D97-AF65-F5344CB8AC3E}">
        <p14:creationId xmlns:p14="http://schemas.microsoft.com/office/powerpoint/2010/main" val="1803184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244525" y="21762720"/>
            <a:ext cx="25237440" cy="2569212"/>
          </a:xfrm>
        </p:spPr>
        <p:txBody>
          <a:bodyPr anchor="b"/>
          <a:lstStyle>
            <a:lvl1pPr algn="l">
              <a:defRPr sz="9100" b="1"/>
            </a:lvl1pPr>
          </a:lstStyle>
          <a:p>
            <a:r>
              <a:rPr lang="en-US" smtClean="0"/>
              <a:t>Click to edit Master title style</a:t>
            </a:r>
            <a:endParaRPr lang="en-CA"/>
          </a:p>
        </p:txBody>
      </p:sp>
      <p:sp>
        <p:nvSpPr>
          <p:cNvPr id="3" name="Picture Placeholder 2"/>
          <p:cNvSpPr>
            <a:spLocks noGrp="1"/>
          </p:cNvSpPr>
          <p:nvPr>
            <p:ph type="pic" idx="1"/>
          </p:nvPr>
        </p:nvSpPr>
        <p:spPr>
          <a:xfrm>
            <a:off x="8244525" y="2777913"/>
            <a:ext cx="25237440" cy="18653760"/>
          </a:xfrm>
        </p:spPr>
        <p:txBody>
          <a:bodyPr/>
          <a:lstStyle>
            <a:lvl1pPr marL="0" indent="0">
              <a:buNone/>
              <a:defRPr sz="14600"/>
            </a:lvl1pPr>
            <a:lvl2pPr marL="2088577" indent="0">
              <a:buNone/>
              <a:defRPr sz="12800"/>
            </a:lvl2pPr>
            <a:lvl3pPr marL="4177140" indent="0">
              <a:buNone/>
              <a:defRPr sz="11000"/>
            </a:lvl3pPr>
            <a:lvl4pPr marL="6265716" indent="0">
              <a:buNone/>
              <a:defRPr sz="9100"/>
            </a:lvl4pPr>
            <a:lvl5pPr marL="8354288" indent="0">
              <a:buNone/>
              <a:defRPr sz="9100"/>
            </a:lvl5pPr>
            <a:lvl6pPr marL="10442860" indent="0">
              <a:buNone/>
              <a:defRPr sz="9100"/>
            </a:lvl6pPr>
            <a:lvl7pPr marL="12531433" indent="0">
              <a:buNone/>
              <a:defRPr sz="9100"/>
            </a:lvl7pPr>
            <a:lvl8pPr marL="14620009" indent="0">
              <a:buNone/>
              <a:defRPr sz="9100"/>
            </a:lvl8pPr>
            <a:lvl9pPr marL="16708577" indent="0">
              <a:buNone/>
              <a:defRPr sz="9100"/>
            </a:lvl9pPr>
          </a:lstStyle>
          <a:p>
            <a:endParaRPr lang="en-CA"/>
          </a:p>
        </p:txBody>
      </p:sp>
      <p:sp>
        <p:nvSpPr>
          <p:cNvPr id="4" name="Text Placeholder 3"/>
          <p:cNvSpPr>
            <a:spLocks noGrp="1"/>
          </p:cNvSpPr>
          <p:nvPr>
            <p:ph type="body" sz="half" idx="2"/>
          </p:nvPr>
        </p:nvSpPr>
        <p:spPr>
          <a:xfrm>
            <a:off x="8244525" y="24331932"/>
            <a:ext cx="25237440" cy="3648708"/>
          </a:xfrm>
        </p:spPr>
        <p:txBody>
          <a:bodyPr/>
          <a:lstStyle>
            <a:lvl1pPr marL="0" indent="0">
              <a:buNone/>
              <a:defRPr sz="6400"/>
            </a:lvl1pPr>
            <a:lvl2pPr marL="2088577" indent="0">
              <a:buNone/>
              <a:defRPr sz="5500"/>
            </a:lvl2pPr>
            <a:lvl3pPr marL="4177140" indent="0">
              <a:buNone/>
              <a:defRPr sz="4600"/>
            </a:lvl3pPr>
            <a:lvl4pPr marL="6265716" indent="0">
              <a:buNone/>
              <a:defRPr sz="4100"/>
            </a:lvl4pPr>
            <a:lvl5pPr marL="8354288" indent="0">
              <a:buNone/>
              <a:defRPr sz="4100"/>
            </a:lvl5pPr>
            <a:lvl6pPr marL="10442860" indent="0">
              <a:buNone/>
              <a:defRPr sz="4100"/>
            </a:lvl6pPr>
            <a:lvl7pPr marL="12531433" indent="0">
              <a:buNone/>
              <a:defRPr sz="4100"/>
            </a:lvl7pPr>
            <a:lvl8pPr marL="14620009" indent="0">
              <a:buNone/>
              <a:defRPr sz="4100"/>
            </a:lvl8pPr>
            <a:lvl9pPr marL="16708577"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A63DE5D-B88C-4E75-ACCD-DCFDBA34C96A}" type="slidenum">
              <a:rPr lang="en-US" smtClean="0"/>
              <a:pPr>
                <a:defRPr/>
              </a:pPr>
              <a:t>‹#›</a:t>
            </a:fld>
            <a:endParaRPr lang="en-US"/>
          </a:p>
        </p:txBody>
      </p:sp>
    </p:spTree>
    <p:extLst>
      <p:ext uri="{BB962C8B-B14F-4D97-AF65-F5344CB8AC3E}">
        <p14:creationId xmlns:p14="http://schemas.microsoft.com/office/powerpoint/2010/main" val="3062768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03120" y="1245026"/>
            <a:ext cx="37856160" cy="5181600"/>
          </a:xfrm>
          <a:prstGeom prst="rect">
            <a:avLst/>
          </a:prstGeom>
        </p:spPr>
        <p:txBody>
          <a:bodyPr vert="horz" lIns="417721" tIns="208854" rIns="417721" bIns="208854"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2103120" y="7254256"/>
            <a:ext cx="37856160" cy="20517699"/>
          </a:xfrm>
          <a:prstGeom prst="rect">
            <a:avLst/>
          </a:prstGeom>
        </p:spPr>
        <p:txBody>
          <a:bodyPr vert="horz" lIns="417721" tIns="208854" rIns="417721" bIns="20885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2103120" y="28815469"/>
            <a:ext cx="9814560" cy="1655233"/>
          </a:xfrm>
          <a:prstGeom prst="rect">
            <a:avLst/>
          </a:prstGeom>
        </p:spPr>
        <p:txBody>
          <a:bodyPr vert="horz" lIns="417721" tIns="208854" rIns="417721" bIns="208854" rtlCol="0" anchor="ctr"/>
          <a:lstStyle>
            <a:lvl1pPr algn="l">
              <a:defRPr sz="55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14371320" y="28815469"/>
            <a:ext cx="13319760" cy="1655233"/>
          </a:xfrm>
          <a:prstGeom prst="rect">
            <a:avLst/>
          </a:prstGeom>
        </p:spPr>
        <p:txBody>
          <a:bodyPr vert="horz" lIns="417721" tIns="208854" rIns="417721" bIns="208854" rtlCol="0" anchor="ctr"/>
          <a:lstStyle>
            <a:lvl1pPr algn="ctr">
              <a:defRPr sz="55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30144720" y="28815469"/>
            <a:ext cx="9814560" cy="1655233"/>
          </a:xfrm>
          <a:prstGeom prst="rect">
            <a:avLst/>
          </a:prstGeom>
        </p:spPr>
        <p:txBody>
          <a:bodyPr vert="horz" lIns="417721" tIns="208854" rIns="417721" bIns="208854" rtlCol="0" anchor="ctr"/>
          <a:lstStyle>
            <a:lvl1pPr algn="r">
              <a:defRPr sz="5500">
                <a:solidFill>
                  <a:schemeClr val="tx1">
                    <a:tint val="75000"/>
                  </a:schemeClr>
                </a:solidFill>
              </a:defRPr>
            </a:lvl1pPr>
          </a:lstStyle>
          <a:p>
            <a:pPr>
              <a:defRPr/>
            </a:pPr>
            <a:fld id="{0BA34AEB-D78E-4E74-8D99-68AC94384305}" type="slidenum">
              <a:rPr lang="en-US" smtClean="0"/>
              <a:pPr>
                <a:defRPr/>
              </a:pPr>
              <a:t>‹#›</a:t>
            </a:fld>
            <a:endParaRPr lang="en-US"/>
          </a:p>
        </p:txBody>
      </p:sp>
    </p:spTree>
    <p:extLst>
      <p:ext uri="{BB962C8B-B14F-4D97-AF65-F5344CB8AC3E}">
        <p14:creationId xmlns:p14="http://schemas.microsoft.com/office/powerpoint/2010/main" val="154774517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4177140" rtl="0" eaLnBrk="1" latinLnBrk="0" hangingPunct="1">
        <a:spcBef>
          <a:spcPct val="0"/>
        </a:spcBef>
        <a:buNone/>
        <a:defRPr sz="20100" kern="1200">
          <a:solidFill>
            <a:schemeClr val="tx1"/>
          </a:solidFill>
          <a:latin typeface="+mj-lt"/>
          <a:ea typeface="+mj-ea"/>
          <a:cs typeface="+mj-cs"/>
        </a:defRPr>
      </a:lvl1pPr>
    </p:titleStyle>
    <p:bodyStyle>
      <a:lvl1pPr marL="1566431" indent="-1566431" algn="l" defTabSz="4177140"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3935" indent="-1305359" algn="l" defTabSz="4177140"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21435" indent="-1044281" algn="l" defTabSz="4177140"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10002" indent="-1044281" algn="l" defTabSz="4177140"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398574" indent="-1044281" algn="l" defTabSz="4177140"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87146" indent="-1044281" algn="l" defTabSz="4177140"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5719" indent="-1044281" algn="l" defTabSz="4177140"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4291" indent="-1044281" algn="l" defTabSz="4177140"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52867" indent="-1044281" algn="l" defTabSz="4177140"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7140" rtl="0" eaLnBrk="1" latinLnBrk="0" hangingPunct="1">
        <a:defRPr sz="8200" kern="1200">
          <a:solidFill>
            <a:schemeClr val="tx1"/>
          </a:solidFill>
          <a:latin typeface="+mn-lt"/>
          <a:ea typeface="+mn-ea"/>
          <a:cs typeface="+mn-cs"/>
        </a:defRPr>
      </a:lvl1pPr>
      <a:lvl2pPr marL="2088577" algn="l" defTabSz="4177140" rtl="0" eaLnBrk="1" latinLnBrk="0" hangingPunct="1">
        <a:defRPr sz="8200" kern="1200">
          <a:solidFill>
            <a:schemeClr val="tx1"/>
          </a:solidFill>
          <a:latin typeface="+mn-lt"/>
          <a:ea typeface="+mn-ea"/>
          <a:cs typeface="+mn-cs"/>
        </a:defRPr>
      </a:lvl2pPr>
      <a:lvl3pPr marL="4177140" algn="l" defTabSz="4177140" rtl="0" eaLnBrk="1" latinLnBrk="0" hangingPunct="1">
        <a:defRPr sz="8200" kern="1200">
          <a:solidFill>
            <a:schemeClr val="tx1"/>
          </a:solidFill>
          <a:latin typeface="+mn-lt"/>
          <a:ea typeface="+mn-ea"/>
          <a:cs typeface="+mn-cs"/>
        </a:defRPr>
      </a:lvl3pPr>
      <a:lvl4pPr marL="6265716" algn="l" defTabSz="4177140" rtl="0" eaLnBrk="1" latinLnBrk="0" hangingPunct="1">
        <a:defRPr sz="8200" kern="1200">
          <a:solidFill>
            <a:schemeClr val="tx1"/>
          </a:solidFill>
          <a:latin typeface="+mn-lt"/>
          <a:ea typeface="+mn-ea"/>
          <a:cs typeface="+mn-cs"/>
        </a:defRPr>
      </a:lvl4pPr>
      <a:lvl5pPr marL="8354288" algn="l" defTabSz="4177140" rtl="0" eaLnBrk="1" latinLnBrk="0" hangingPunct="1">
        <a:defRPr sz="8200" kern="1200">
          <a:solidFill>
            <a:schemeClr val="tx1"/>
          </a:solidFill>
          <a:latin typeface="+mn-lt"/>
          <a:ea typeface="+mn-ea"/>
          <a:cs typeface="+mn-cs"/>
        </a:defRPr>
      </a:lvl5pPr>
      <a:lvl6pPr marL="10442860" algn="l" defTabSz="4177140" rtl="0" eaLnBrk="1" latinLnBrk="0" hangingPunct="1">
        <a:defRPr sz="8200" kern="1200">
          <a:solidFill>
            <a:schemeClr val="tx1"/>
          </a:solidFill>
          <a:latin typeface="+mn-lt"/>
          <a:ea typeface="+mn-ea"/>
          <a:cs typeface="+mn-cs"/>
        </a:defRPr>
      </a:lvl6pPr>
      <a:lvl7pPr marL="12531433" algn="l" defTabSz="4177140" rtl="0" eaLnBrk="1" latinLnBrk="0" hangingPunct="1">
        <a:defRPr sz="8200" kern="1200">
          <a:solidFill>
            <a:schemeClr val="tx1"/>
          </a:solidFill>
          <a:latin typeface="+mn-lt"/>
          <a:ea typeface="+mn-ea"/>
          <a:cs typeface="+mn-cs"/>
        </a:defRPr>
      </a:lvl7pPr>
      <a:lvl8pPr marL="14620009" algn="l" defTabSz="4177140" rtl="0" eaLnBrk="1" latinLnBrk="0" hangingPunct="1">
        <a:defRPr sz="8200" kern="1200">
          <a:solidFill>
            <a:schemeClr val="tx1"/>
          </a:solidFill>
          <a:latin typeface="+mn-lt"/>
          <a:ea typeface="+mn-ea"/>
          <a:cs typeface="+mn-cs"/>
        </a:defRPr>
      </a:lvl8pPr>
      <a:lvl9pPr marL="16708577" algn="l" defTabSz="4177140"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34" name="Rectangle 13"/>
          <p:cNvSpPr>
            <a:spLocks noChangeArrowheads="1"/>
          </p:cNvSpPr>
          <p:nvPr/>
        </p:nvSpPr>
        <p:spPr bwMode="auto">
          <a:xfrm>
            <a:off x="-34255" y="4089873"/>
            <a:ext cx="42026680" cy="26181291"/>
          </a:xfrm>
          <a:prstGeom prst="rect">
            <a:avLst/>
          </a:prstGeom>
          <a:solidFill>
            <a:schemeClr val="accent5"/>
          </a:solidFill>
          <a:ln w="9525">
            <a:noFill/>
            <a:miter lim="800000"/>
            <a:headEnd/>
            <a:tailEnd/>
          </a:ln>
        </p:spPr>
        <p:txBody>
          <a:bodyPr wrap="none" lIns="418009" tIns="209004" rIns="418009" bIns="209004" anchor="ctr"/>
          <a:lstStyle/>
          <a:p>
            <a:endParaRPr lang="en-US" dirty="0"/>
          </a:p>
        </p:txBody>
      </p:sp>
      <p:sp>
        <p:nvSpPr>
          <p:cNvPr id="1031" name="Rectangle 5"/>
          <p:cNvSpPr>
            <a:spLocks noChangeArrowheads="1"/>
          </p:cNvSpPr>
          <p:nvPr/>
        </p:nvSpPr>
        <p:spPr bwMode="auto">
          <a:xfrm>
            <a:off x="0" y="685801"/>
            <a:ext cx="42062400" cy="3525268"/>
          </a:xfrm>
          <a:prstGeom prst="rect">
            <a:avLst/>
          </a:prstGeom>
          <a:solidFill>
            <a:srgbClr val="FFCC00"/>
          </a:solidFill>
          <a:ln w="9525">
            <a:noFill/>
            <a:miter lim="800000"/>
            <a:headEnd/>
            <a:tailEnd/>
          </a:ln>
        </p:spPr>
        <p:txBody>
          <a:bodyPr wrap="none" lIns="418009" tIns="209004" rIns="418009" bIns="209004" anchor="ctr"/>
          <a:lstStyle/>
          <a:p>
            <a:endParaRPr lang="en-US"/>
          </a:p>
        </p:txBody>
      </p:sp>
      <p:sp>
        <p:nvSpPr>
          <p:cNvPr id="1032" name="Text Box 6"/>
          <p:cNvSpPr txBox="1">
            <a:spLocks noChangeArrowheads="1"/>
          </p:cNvSpPr>
          <p:nvPr/>
        </p:nvSpPr>
        <p:spPr bwMode="auto">
          <a:xfrm>
            <a:off x="5360485" y="690563"/>
            <a:ext cx="31138922" cy="2884303"/>
          </a:xfrm>
          <a:prstGeom prst="rect">
            <a:avLst/>
          </a:prstGeom>
          <a:solidFill>
            <a:schemeClr val="tx2"/>
          </a:solidFill>
          <a:ln w="9525">
            <a:solidFill>
              <a:schemeClr val="accent1"/>
            </a:solidFill>
            <a:miter lim="800000"/>
            <a:headEnd/>
            <a:tailEnd/>
          </a:ln>
        </p:spPr>
        <p:txBody>
          <a:bodyPr wrap="square" lIns="418009" tIns="209004" rIns="418009" bIns="209004">
            <a:spAutoFit/>
          </a:bodyPr>
          <a:lstStyle/>
          <a:p>
            <a:pPr algn="ctr">
              <a:spcBef>
                <a:spcPct val="50000"/>
              </a:spcBef>
            </a:pPr>
            <a:r>
              <a:rPr lang="en-CA" sz="8000" b="1" dirty="0">
                <a:solidFill>
                  <a:schemeClr val="bg1"/>
                </a:solidFill>
              </a:rPr>
              <a:t>Motivational </a:t>
            </a:r>
            <a:r>
              <a:rPr lang="en-CA" sz="8000" b="1" dirty="0" smtClean="0">
                <a:solidFill>
                  <a:schemeClr val="bg1"/>
                </a:solidFill>
              </a:rPr>
              <a:t>Changes </a:t>
            </a:r>
            <a:r>
              <a:rPr lang="en-CA" sz="8000" b="1" dirty="0">
                <a:solidFill>
                  <a:schemeClr val="bg1"/>
                </a:solidFill>
              </a:rPr>
              <a:t>and Teachers Teaching Styles</a:t>
            </a:r>
            <a:r>
              <a:rPr lang="en-CA" sz="8000" b="1" dirty="0" smtClean="0">
                <a:solidFill>
                  <a:schemeClr val="bg1"/>
                </a:solidFill>
              </a:rPr>
              <a:t>:                                      Self </a:t>
            </a:r>
            <a:r>
              <a:rPr lang="en-CA" sz="8000" b="1" dirty="0">
                <a:solidFill>
                  <a:schemeClr val="bg1"/>
                </a:solidFill>
              </a:rPr>
              <a:t>Determination Theory </a:t>
            </a:r>
            <a:endParaRPr lang="en-US" sz="7300" b="1" dirty="0">
              <a:solidFill>
                <a:schemeClr val="bg1"/>
              </a:solidFill>
            </a:endParaRPr>
          </a:p>
        </p:txBody>
      </p:sp>
      <p:sp>
        <p:nvSpPr>
          <p:cNvPr id="1035" name="TextBox 12"/>
          <p:cNvSpPr txBox="1">
            <a:spLocks noChangeArrowheads="1"/>
          </p:cNvSpPr>
          <p:nvPr/>
        </p:nvSpPr>
        <p:spPr bwMode="auto">
          <a:xfrm>
            <a:off x="364904" y="4167536"/>
            <a:ext cx="12619038" cy="1252537"/>
          </a:xfrm>
          <a:prstGeom prst="rect">
            <a:avLst/>
          </a:prstGeom>
          <a:noFill/>
          <a:ln w="9525">
            <a:noFill/>
            <a:miter lim="800000"/>
            <a:headEnd/>
            <a:tailEnd/>
          </a:ln>
        </p:spPr>
        <p:txBody>
          <a:bodyPr lIns="418009" tIns="209004" rIns="418009" bIns="209004">
            <a:spAutoFit/>
          </a:bodyPr>
          <a:lstStyle/>
          <a:p>
            <a:pPr algn="ctr"/>
            <a:r>
              <a:rPr lang="en-US" sz="5400" b="1" dirty="0" smtClean="0">
                <a:solidFill>
                  <a:schemeClr val="tx2"/>
                </a:solidFill>
                <a:latin typeface="Times New Roman" pitchFamily="18" charset="0"/>
                <a:cs typeface="Times New Roman" pitchFamily="18" charset="0"/>
              </a:rPr>
              <a:t>Research Questions</a:t>
            </a:r>
            <a:endParaRPr lang="en-US" sz="5400" b="1" dirty="0">
              <a:solidFill>
                <a:schemeClr val="tx2"/>
              </a:solidFill>
              <a:latin typeface="Times New Roman" pitchFamily="18" charset="0"/>
              <a:cs typeface="Times New Roman" pitchFamily="18" charset="0"/>
            </a:endParaRPr>
          </a:p>
        </p:txBody>
      </p:sp>
      <p:pic>
        <p:nvPicPr>
          <p:cNvPr id="1036" name="Picture 26" descr="ualogo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50925" y="0"/>
            <a:ext cx="5257800" cy="4503704"/>
          </a:xfrm>
          <a:prstGeom prst="rect">
            <a:avLst/>
          </a:prstGeom>
          <a:noFill/>
          <a:ln w="9525">
            <a:noFill/>
            <a:miter lim="800000"/>
            <a:headEnd/>
            <a:tailEnd/>
          </a:ln>
        </p:spPr>
      </p:pic>
      <p:sp>
        <p:nvSpPr>
          <p:cNvPr id="1040" name="TextBox 21"/>
          <p:cNvSpPr txBox="1">
            <a:spLocks noChangeArrowheads="1"/>
          </p:cNvSpPr>
          <p:nvPr/>
        </p:nvSpPr>
        <p:spPr bwMode="auto">
          <a:xfrm>
            <a:off x="444158" y="4887616"/>
            <a:ext cx="13930313" cy="12656208"/>
          </a:xfrm>
          <a:prstGeom prst="rect">
            <a:avLst/>
          </a:prstGeom>
          <a:noFill/>
          <a:ln w="9525">
            <a:noFill/>
            <a:miter lim="800000"/>
            <a:headEnd/>
            <a:tailEnd/>
          </a:ln>
        </p:spPr>
        <p:txBody>
          <a:bodyPr lIns="418009" tIns="209004" rIns="418009" bIns="209004">
            <a:spAutoFit/>
          </a:bodyPr>
          <a:lstStyle/>
          <a:p>
            <a:r>
              <a:rPr lang="en-US" sz="3500" b="1" dirty="0" smtClean="0">
                <a:latin typeface="Times New Roman" pitchFamily="18" charset="0"/>
                <a:ea typeface="Calibri" pitchFamily="34" charset="0"/>
                <a:cs typeface="Times New Roman" pitchFamily="18" charset="0"/>
              </a:rPr>
              <a:t>Self-Determination Theory: </a:t>
            </a:r>
          </a:p>
          <a:p>
            <a:endParaRPr lang="en-US" sz="3500" b="1" dirty="0" smtClean="0">
              <a:latin typeface="Times New Roman" pitchFamily="18" charset="0"/>
              <a:ea typeface="Calibri" pitchFamily="34" charset="0"/>
              <a:cs typeface="Times New Roman" pitchFamily="18" charset="0"/>
            </a:endParaRPr>
          </a:p>
          <a:p>
            <a:endParaRPr lang="en-US" sz="3200" dirty="0">
              <a:latin typeface="Times New Roman" pitchFamily="18" charset="0"/>
              <a:ea typeface="Calibri" pitchFamily="34" charset="0"/>
              <a:cs typeface="Times New Roman" pitchFamily="18" charset="0"/>
            </a:endParaRPr>
          </a:p>
          <a:p>
            <a:endParaRPr lang="en-US" sz="3500" b="1" dirty="0" smtClean="0">
              <a:latin typeface="Times New Roman" pitchFamily="18" charset="0"/>
              <a:ea typeface="Calibri" pitchFamily="34" charset="0"/>
              <a:cs typeface="Times New Roman" pitchFamily="18" charset="0"/>
            </a:endParaRPr>
          </a:p>
          <a:p>
            <a:endParaRPr lang="en-US" sz="3500" b="1" dirty="0" smtClean="0">
              <a:latin typeface="Times New Roman" pitchFamily="18" charset="0"/>
              <a:ea typeface="Calibri" pitchFamily="34" charset="0"/>
              <a:cs typeface="Times New Roman" pitchFamily="18" charset="0"/>
            </a:endParaRPr>
          </a:p>
          <a:p>
            <a:endParaRPr lang="en-US" sz="3500" b="1" dirty="0">
              <a:latin typeface="Times New Roman" pitchFamily="18" charset="0"/>
              <a:ea typeface="Calibri" pitchFamily="34" charset="0"/>
              <a:cs typeface="Times New Roman" pitchFamily="18" charset="0"/>
            </a:endParaRPr>
          </a:p>
          <a:p>
            <a:endParaRPr lang="en-US" sz="3500" b="1" dirty="0" smtClean="0">
              <a:latin typeface="Times New Roman" pitchFamily="18" charset="0"/>
              <a:ea typeface="Calibri" pitchFamily="34" charset="0"/>
              <a:cs typeface="Times New Roman" pitchFamily="18" charset="0"/>
            </a:endParaRPr>
          </a:p>
          <a:p>
            <a:endParaRPr lang="en-US" sz="3500" b="1" dirty="0">
              <a:latin typeface="Times New Roman" pitchFamily="18" charset="0"/>
              <a:ea typeface="Calibri" pitchFamily="34" charset="0"/>
              <a:cs typeface="Times New Roman" pitchFamily="18" charset="0"/>
            </a:endParaRPr>
          </a:p>
          <a:p>
            <a:endParaRPr lang="en-US" sz="3500" b="1" dirty="0" smtClean="0">
              <a:latin typeface="Times New Roman" pitchFamily="18" charset="0"/>
              <a:ea typeface="Calibri" pitchFamily="34" charset="0"/>
              <a:cs typeface="Times New Roman" pitchFamily="18" charset="0"/>
            </a:endParaRPr>
          </a:p>
          <a:p>
            <a:endParaRPr lang="en-US" sz="3500" b="1" dirty="0">
              <a:latin typeface="Times New Roman" pitchFamily="18" charset="0"/>
              <a:ea typeface="Calibri" pitchFamily="34" charset="0"/>
              <a:cs typeface="Times New Roman" pitchFamily="18" charset="0"/>
            </a:endParaRPr>
          </a:p>
          <a:p>
            <a:r>
              <a:rPr lang="en-CA" sz="3200" b="1" dirty="0" smtClean="0">
                <a:latin typeface="Times New Roman" pitchFamily="18" charset="0"/>
                <a:ea typeface="Calibri" pitchFamily="34" charset="0"/>
                <a:cs typeface="Times New Roman" pitchFamily="18" charset="0"/>
              </a:rPr>
              <a:t>L2 </a:t>
            </a:r>
            <a:r>
              <a:rPr lang="en-CA" sz="3200" b="1" dirty="0">
                <a:latin typeface="Times New Roman" pitchFamily="18" charset="0"/>
                <a:ea typeface="Calibri" pitchFamily="34" charset="0"/>
                <a:cs typeface="Times New Roman" pitchFamily="18" charset="0"/>
              </a:rPr>
              <a:t>Motivational Self System (Dörnyei 2005, 2009)</a:t>
            </a:r>
          </a:p>
          <a:p>
            <a:pPr marL="457200" indent="-457200">
              <a:buFontTx/>
              <a:buChar char="-"/>
            </a:pPr>
            <a:r>
              <a:rPr lang="en-CA" sz="3200" dirty="0" smtClean="0">
                <a:latin typeface="Times New Roman" pitchFamily="18" charset="0"/>
                <a:ea typeface="Calibri" pitchFamily="34" charset="0"/>
                <a:cs typeface="Times New Roman" pitchFamily="18" charset="0"/>
              </a:rPr>
              <a:t>Ideal </a:t>
            </a:r>
            <a:r>
              <a:rPr lang="en-CA" sz="3200" dirty="0">
                <a:latin typeface="Times New Roman" pitchFamily="18" charset="0"/>
                <a:ea typeface="Calibri" pitchFamily="34" charset="0"/>
                <a:cs typeface="Times New Roman" pitchFamily="18" charset="0"/>
              </a:rPr>
              <a:t>L2 self – attributes one would ideally like to possess to </a:t>
            </a:r>
            <a:r>
              <a:rPr lang="en-CA" sz="3200" dirty="0" smtClean="0">
                <a:latin typeface="Times New Roman" pitchFamily="18" charset="0"/>
                <a:ea typeface="Calibri" pitchFamily="34" charset="0"/>
                <a:cs typeface="Times New Roman" pitchFamily="18" charset="0"/>
              </a:rPr>
              <a:t>fulfil </a:t>
            </a:r>
            <a:r>
              <a:rPr lang="en-CA" sz="3200" dirty="0">
                <a:latin typeface="Times New Roman" pitchFamily="18" charset="0"/>
                <a:ea typeface="Calibri" pitchFamily="34" charset="0"/>
                <a:cs typeface="Times New Roman" pitchFamily="18" charset="0"/>
              </a:rPr>
              <a:t>own </a:t>
            </a:r>
            <a:r>
              <a:rPr lang="en-CA" sz="3200" dirty="0" smtClean="0">
                <a:latin typeface="Times New Roman" pitchFamily="18" charset="0"/>
                <a:ea typeface="Calibri" pitchFamily="34" charset="0"/>
                <a:cs typeface="Times New Roman" pitchFamily="18" charset="0"/>
              </a:rPr>
              <a:t>  </a:t>
            </a:r>
          </a:p>
          <a:p>
            <a:r>
              <a:rPr lang="en-CA" sz="3200" dirty="0" smtClean="0">
                <a:latin typeface="Times New Roman" pitchFamily="18" charset="0"/>
                <a:ea typeface="Calibri" pitchFamily="34" charset="0"/>
                <a:cs typeface="Times New Roman" pitchFamily="18" charset="0"/>
              </a:rPr>
              <a:t>     hopes </a:t>
            </a:r>
            <a:r>
              <a:rPr lang="en-CA" sz="3200" dirty="0">
                <a:latin typeface="Times New Roman" pitchFamily="18" charset="0"/>
                <a:ea typeface="Calibri" pitchFamily="34" charset="0"/>
                <a:cs typeface="Times New Roman" pitchFamily="18" charset="0"/>
              </a:rPr>
              <a:t>and aspirations (promotion focus)</a:t>
            </a:r>
          </a:p>
          <a:p>
            <a:pPr marL="457200" indent="-457200">
              <a:buFontTx/>
              <a:buChar char="-"/>
            </a:pPr>
            <a:r>
              <a:rPr lang="en-CA" sz="3200" dirty="0" smtClean="0">
                <a:latin typeface="Times New Roman" pitchFamily="18" charset="0"/>
                <a:ea typeface="Calibri" pitchFamily="34" charset="0"/>
                <a:cs typeface="Times New Roman" pitchFamily="18" charset="0"/>
              </a:rPr>
              <a:t>Ought-to </a:t>
            </a:r>
            <a:r>
              <a:rPr lang="en-CA" sz="3200" dirty="0">
                <a:latin typeface="Times New Roman" pitchFamily="18" charset="0"/>
                <a:ea typeface="Calibri" pitchFamily="34" charset="0"/>
                <a:cs typeface="Times New Roman" pitchFamily="18" charset="0"/>
              </a:rPr>
              <a:t>L2 self – attributes one believes one ought to </a:t>
            </a:r>
            <a:r>
              <a:rPr lang="en-CA" sz="3200" dirty="0" smtClean="0">
                <a:latin typeface="Times New Roman" pitchFamily="18" charset="0"/>
                <a:ea typeface="Calibri" pitchFamily="34" charset="0"/>
                <a:cs typeface="Times New Roman" pitchFamily="18" charset="0"/>
              </a:rPr>
              <a:t>possess </a:t>
            </a:r>
            <a:r>
              <a:rPr lang="en-CA" sz="3200" dirty="0">
                <a:latin typeface="Times New Roman" pitchFamily="18" charset="0"/>
                <a:ea typeface="Calibri" pitchFamily="34" charset="0"/>
                <a:cs typeface="Times New Roman" pitchFamily="18" charset="0"/>
              </a:rPr>
              <a:t>to meet </a:t>
            </a:r>
            <a:r>
              <a:rPr lang="en-CA" sz="3200" dirty="0" smtClean="0">
                <a:latin typeface="Times New Roman" pitchFamily="18" charset="0"/>
                <a:ea typeface="Calibri" pitchFamily="34" charset="0"/>
                <a:cs typeface="Times New Roman" pitchFamily="18" charset="0"/>
              </a:rPr>
              <a:t>   </a:t>
            </a:r>
          </a:p>
          <a:p>
            <a:r>
              <a:rPr lang="en-CA" sz="3200" dirty="0" smtClean="0">
                <a:latin typeface="Times New Roman" pitchFamily="18" charset="0"/>
                <a:ea typeface="Calibri" pitchFamily="34" charset="0"/>
                <a:cs typeface="Times New Roman" pitchFamily="18" charset="0"/>
              </a:rPr>
              <a:t>     social </a:t>
            </a:r>
            <a:r>
              <a:rPr lang="en-CA" sz="3200" dirty="0">
                <a:latin typeface="Times New Roman" pitchFamily="18" charset="0"/>
                <a:ea typeface="Calibri" pitchFamily="34" charset="0"/>
                <a:cs typeface="Times New Roman" pitchFamily="18" charset="0"/>
              </a:rPr>
              <a:t>expectations or avoid negative </a:t>
            </a:r>
            <a:r>
              <a:rPr lang="en-CA" sz="3200" dirty="0" smtClean="0">
                <a:latin typeface="Times New Roman" pitchFamily="18" charset="0"/>
                <a:ea typeface="Calibri" pitchFamily="34" charset="0"/>
                <a:cs typeface="Times New Roman" pitchFamily="18" charset="0"/>
              </a:rPr>
              <a:t>consequences </a:t>
            </a:r>
            <a:r>
              <a:rPr lang="en-CA" sz="3200" dirty="0">
                <a:latin typeface="Times New Roman" pitchFamily="18" charset="0"/>
                <a:ea typeface="Calibri" pitchFamily="34" charset="0"/>
                <a:cs typeface="Times New Roman" pitchFamily="18" charset="0"/>
              </a:rPr>
              <a:t>(prevention focus)</a:t>
            </a:r>
            <a:endParaRPr lang="en-US" sz="3200" dirty="0" smtClean="0">
              <a:latin typeface="Times New Roman" pitchFamily="18" charset="0"/>
              <a:ea typeface="Calibri" pitchFamily="34" charset="0"/>
              <a:cs typeface="Times New Roman" pitchFamily="18" charset="0"/>
            </a:endParaRPr>
          </a:p>
          <a:p>
            <a:endParaRPr lang="en-US" sz="3200" b="1" dirty="0" smtClean="0">
              <a:latin typeface="Times New Roman" pitchFamily="18" charset="0"/>
              <a:ea typeface="Calibri" pitchFamily="34" charset="0"/>
              <a:cs typeface="Times New Roman" pitchFamily="18" charset="0"/>
            </a:endParaRPr>
          </a:p>
          <a:p>
            <a:r>
              <a:rPr lang="en-US" sz="3200" b="1" dirty="0" smtClean="0">
                <a:latin typeface="Times New Roman" pitchFamily="18" charset="0"/>
                <a:ea typeface="Calibri" pitchFamily="34" charset="0"/>
                <a:cs typeface="Times New Roman" pitchFamily="18" charset="0"/>
              </a:rPr>
              <a:t>Purposes:</a:t>
            </a:r>
          </a:p>
          <a:p>
            <a:r>
              <a:rPr lang="en-CA" sz="3200" dirty="0">
                <a:latin typeface="Times New Roman" pitchFamily="18" charset="0"/>
                <a:ea typeface="Calibri" pitchFamily="34" charset="0"/>
                <a:cs typeface="Times New Roman" pitchFamily="18" charset="0"/>
              </a:rPr>
              <a:t>With regard to Self-Determination Theory (SDT) framework, the present study aimed to: </a:t>
            </a:r>
            <a:endParaRPr lang="en-CA" sz="3200" dirty="0" smtClean="0">
              <a:latin typeface="Times New Roman" pitchFamily="18" charset="0"/>
              <a:ea typeface="Calibri" pitchFamily="34" charset="0"/>
              <a:cs typeface="Times New Roman" pitchFamily="18" charset="0"/>
            </a:endParaRPr>
          </a:p>
          <a:p>
            <a:r>
              <a:rPr lang="en-CA" sz="3200" dirty="0">
                <a:latin typeface="Times New Roman" pitchFamily="18" charset="0"/>
                <a:ea typeface="Calibri" pitchFamily="34" charset="0"/>
                <a:cs typeface="Times New Roman" pitchFamily="18" charset="0"/>
              </a:rPr>
              <a:t> </a:t>
            </a:r>
            <a:r>
              <a:rPr lang="en-CA" sz="3200" dirty="0"/>
              <a:t>1) identify the profile of motivational internalization </a:t>
            </a:r>
            <a:r>
              <a:rPr lang="en-CA" sz="3200" dirty="0" smtClean="0"/>
              <a:t>changes </a:t>
            </a:r>
            <a:r>
              <a:rPr lang="en-CA" sz="3200" dirty="0"/>
              <a:t>of EFL students in two questionnaire sessions</a:t>
            </a:r>
            <a:r>
              <a:rPr lang="en-CA" sz="3200" dirty="0" smtClean="0"/>
              <a:t>; </a:t>
            </a:r>
          </a:p>
          <a:p>
            <a:r>
              <a:rPr lang="en-CA" sz="3200" dirty="0" smtClean="0"/>
              <a:t>2) </a:t>
            </a:r>
            <a:r>
              <a:rPr lang="en-CA" sz="3200" dirty="0"/>
              <a:t>examine the perceptions of teachers’ teaching styles based on three SDT psychological needs in each profile group; and </a:t>
            </a:r>
            <a:endParaRPr lang="en-CA" sz="3200" dirty="0" smtClean="0"/>
          </a:p>
          <a:p>
            <a:r>
              <a:rPr lang="en-CA" sz="3200" dirty="0" smtClean="0"/>
              <a:t>3) </a:t>
            </a:r>
            <a:r>
              <a:rPr lang="en-CA" sz="3200" dirty="0"/>
              <a:t>explore other motivational factors </a:t>
            </a:r>
            <a:r>
              <a:rPr lang="en-CA" sz="3200" dirty="0" smtClean="0"/>
              <a:t>in </a:t>
            </a:r>
            <a:r>
              <a:rPr lang="en-CA" sz="3200" dirty="0"/>
              <a:t>each profile group.</a:t>
            </a:r>
            <a:endParaRPr lang="en-US" sz="3200" dirty="0">
              <a:latin typeface="Times New Roman" pitchFamily="18" charset="0"/>
              <a:ea typeface="Calibri" pitchFamily="34" charset="0"/>
              <a:cs typeface="Times New Roman" pitchFamily="18" charset="0"/>
            </a:endParaRPr>
          </a:p>
        </p:txBody>
      </p:sp>
      <p:sp>
        <p:nvSpPr>
          <p:cNvPr id="1049" name="TextBox 26"/>
          <p:cNvSpPr txBox="1">
            <a:spLocks noChangeArrowheads="1"/>
          </p:cNvSpPr>
          <p:nvPr/>
        </p:nvSpPr>
        <p:spPr bwMode="auto">
          <a:xfrm>
            <a:off x="837234" y="17056968"/>
            <a:ext cx="12619037" cy="1252537"/>
          </a:xfrm>
          <a:prstGeom prst="rect">
            <a:avLst/>
          </a:prstGeom>
          <a:noFill/>
          <a:ln w="9525">
            <a:noFill/>
            <a:miter lim="800000"/>
            <a:headEnd/>
            <a:tailEnd/>
          </a:ln>
        </p:spPr>
        <p:txBody>
          <a:bodyPr lIns="418009" tIns="209004" rIns="418009" bIns="209004">
            <a:spAutoFit/>
          </a:bodyPr>
          <a:lstStyle/>
          <a:p>
            <a:pPr algn="ctr"/>
            <a:r>
              <a:rPr lang="en-US" sz="5400" b="1" dirty="0">
                <a:solidFill>
                  <a:schemeClr val="tx2"/>
                </a:solidFill>
                <a:latin typeface="Times New Roman" pitchFamily="18" charset="0"/>
                <a:cs typeface="Times New Roman" pitchFamily="18" charset="0"/>
              </a:rPr>
              <a:t>Method</a:t>
            </a:r>
          </a:p>
        </p:txBody>
      </p:sp>
      <p:sp>
        <p:nvSpPr>
          <p:cNvPr id="1050" name="TextBox 29"/>
          <p:cNvSpPr txBox="1">
            <a:spLocks noChangeArrowheads="1"/>
          </p:cNvSpPr>
          <p:nvPr/>
        </p:nvSpPr>
        <p:spPr bwMode="auto">
          <a:xfrm>
            <a:off x="622921" y="18059366"/>
            <a:ext cx="13787438" cy="2391860"/>
          </a:xfrm>
          <a:prstGeom prst="rect">
            <a:avLst/>
          </a:prstGeom>
          <a:noFill/>
          <a:ln w="9525">
            <a:noFill/>
            <a:miter lim="800000"/>
            <a:headEnd/>
            <a:tailEnd/>
          </a:ln>
        </p:spPr>
        <p:txBody>
          <a:bodyPr lIns="418009" tIns="209004" rIns="418009" bIns="209004">
            <a:spAutoFit/>
          </a:bodyPr>
          <a:lstStyle/>
          <a:p>
            <a:r>
              <a:rPr lang="en-US" sz="3200" b="1" dirty="0" smtClean="0"/>
              <a:t>Participants</a:t>
            </a:r>
            <a:r>
              <a:rPr lang="en-US" sz="3200" dirty="0" smtClean="0"/>
              <a:t>: </a:t>
            </a:r>
            <a:r>
              <a:rPr lang="en-CA" sz="3200" dirty="0" smtClean="0"/>
              <a:t>A total of 161 EFL students at a Japanese university were participated : more </a:t>
            </a:r>
            <a:r>
              <a:rPr lang="en-CA" sz="3200" dirty="0"/>
              <a:t>than 80% of the participants were first year students (</a:t>
            </a:r>
            <a:r>
              <a:rPr lang="en-CA" sz="3200" dirty="0" smtClean="0"/>
              <a:t>n=146) ;104 </a:t>
            </a:r>
            <a:r>
              <a:rPr lang="en-CA" sz="3200" dirty="0"/>
              <a:t>females (59.8</a:t>
            </a:r>
            <a:r>
              <a:rPr lang="en-CA" sz="3200" dirty="0" smtClean="0"/>
              <a:t>%); their </a:t>
            </a:r>
            <a:r>
              <a:rPr lang="en-CA" sz="3200" dirty="0"/>
              <a:t>majors were varied; Business (13.1%), Economics (29%), Law (26.1%), Sociology (31.8%).  </a:t>
            </a:r>
            <a:endParaRPr lang="en-US" sz="3200" dirty="0" smtClean="0"/>
          </a:p>
        </p:txBody>
      </p:sp>
      <p:sp>
        <p:nvSpPr>
          <p:cNvPr id="1080" name="TextBox 32"/>
          <p:cNvSpPr txBox="1">
            <a:spLocks noChangeArrowheads="1"/>
          </p:cNvSpPr>
          <p:nvPr/>
        </p:nvSpPr>
        <p:spPr bwMode="auto">
          <a:xfrm>
            <a:off x="652936" y="20643428"/>
            <a:ext cx="13787438" cy="3376745"/>
          </a:xfrm>
          <a:prstGeom prst="rect">
            <a:avLst/>
          </a:prstGeom>
          <a:noFill/>
          <a:ln w="9525">
            <a:noFill/>
            <a:miter lim="800000"/>
            <a:headEnd/>
            <a:tailEnd/>
          </a:ln>
        </p:spPr>
        <p:txBody>
          <a:bodyPr lIns="418009" tIns="209004" rIns="418009" bIns="209004">
            <a:spAutoFit/>
          </a:bodyPr>
          <a:lstStyle/>
          <a:p>
            <a:r>
              <a:rPr lang="en-US" sz="3200" b="1" dirty="0" smtClean="0">
                <a:latin typeface="Times New Roman" pitchFamily="18" charset="0"/>
                <a:cs typeface="Times New Roman" pitchFamily="18" charset="0"/>
              </a:rPr>
              <a:t>Design:  </a:t>
            </a:r>
            <a:r>
              <a:rPr lang="en-US" sz="3200" dirty="0" smtClean="0">
                <a:latin typeface="Times New Roman" pitchFamily="18" charset="0"/>
                <a:cs typeface="Times New Roman" pitchFamily="18" charset="0"/>
              </a:rPr>
              <a:t>S</a:t>
            </a:r>
            <a:r>
              <a:rPr lang="en-CA" sz="3200" dirty="0" err="1" smtClean="0">
                <a:latin typeface="Times New Roman" pitchFamily="18" charset="0"/>
                <a:cs typeface="Times New Roman" pitchFamily="18" charset="0"/>
              </a:rPr>
              <a:t>tudents</a:t>
            </a:r>
            <a:r>
              <a:rPr lang="en-CA" sz="3200" dirty="0" smtClean="0">
                <a:latin typeface="Times New Roman" pitchFamily="18" charset="0"/>
                <a:cs typeface="Times New Roman" pitchFamily="18" charset="0"/>
              </a:rPr>
              <a:t> </a:t>
            </a:r>
            <a:r>
              <a:rPr lang="en-CA" sz="3200" dirty="0">
                <a:latin typeface="Times New Roman" pitchFamily="18" charset="0"/>
                <a:cs typeface="Times New Roman" pitchFamily="18" charset="0"/>
              </a:rPr>
              <a:t>completed two questionnaire </a:t>
            </a:r>
            <a:r>
              <a:rPr lang="en-CA" sz="3200" dirty="0" smtClean="0">
                <a:latin typeface="Times New Roman" pitchFamily="18" charset="0"/>
                <a:cs typeface="Times New Roman" pitchFamily="18" charset="0"/>
              </a:rPr>
              <a:t>sessions (i.e., the beginning of the semester (April 2010) and the end of the semester (July 2010)).  First </a:t>
            </a:r>
            <a:r>
              <a:rPr lang="en-CA" sz="3200" dirty="0">
                <a:latin typeface="Times New Roman" pitchFamily="18" charset="0"/>
                <a:cs typeface="Times New Roman" pitchFamily="18" charset="0"/>
              </a:rPr>
              <a:t>and second questionnaires included same closed questions to assess motivation orientation based on </a:t>
            </a:r>
            <a:r>
              <a:rPr lang="en-CA" sz="3200" dirty="0" smtClean="0">
                <a:latin typeface="Times New Roman" pitchFamily="18" charset="0"/>
                <a:cs typeface="Times New Roman" pitchFamily="18" charset="0"/>
              </a:rPr>
              <a:t>SDT. </a:t>
            </a:r>
            <a:r>
              <a:rPr lang="en-CA" sz="3200" dirty="0">
                <a:latin typeface="Times New Roman" pitchFamily="18" charset="0"/>
                <a:cs typeface="Times New Roman" pitchFamily="18" charset="0"/>
              </a:rPr>
              <a:t>Open-ended questionnaire asking about their perceptions of teachers’ teaching styles and other motivational factors was conducted only in the second questionnaire session. </a:t>
            </a:r>
            <a:endParaRPr lang="en-US" sz="3200" dirty="0">
              <a:latin typeface="Times New Roman" pitchFamily="18" charset="0"/>
              <a:cs typeface="Times New Roman" pitchFamily="18" charset="0"/>
            </a:endParaRPr>
          </a:p>
        </p:txBody>
      </p:sp>
      <p:sp>
        <p:nvSpPr>
          <p:cNvPr id="1081" name="TextBox 34"/>
          <p:cNvSpPr txBox="1">
            <a:spLocks noChangeArrowheads="1"/>
          </p:cNvSpPr>
          <p:nvPr/>
        </p:nvSpPr>
        <p:spPr bwMode="auto">
          <a:xfrm>
            <a:off x="14995058" y="4154021"/>
            <a:ext cx="12619038" cy="1252538"/>
          </a:xfrm>
          <a:prstGeom prst="rect">
            <a:avLst/>
          </a:prstGeom>
          <a:noFill/>
          <a:ln w="9525">
            <a:noFill/>
            <a:miter lim="800000"/>
            <a:headEnd/>
            <a:tailEnd/>
          </a:ln>
        </p:spPr>
        <p:txBody>
          <a:bodyPr lIns="418009" tIns="209004" rIns="418009" bIns="209004">
            <a:spAutoFit/>
          </a:bodyPr>
          <a:lstStyle/>
          <a:p>
            <a:pPr algn="ctr"/>
            <a:r>
              <a:rPr lang="en-US" sz="5400" b="1" dirty="0">
                <a:solidFill>
                  <a:schemeClr val="tx2"/>
                </a:solidFill>
                <a:latin typeface="Times New Roman" pitchFamily="18" charset="0"/>
                <a:cs typeface="Times New Roman" pitchFamily="18" charset="0"/>
              </a:rPr>
              <a:t>Results</a:t>
            </a:r>
          </a:p>
        </p:txBody>
      </p:sp>
      <p:sp>
        <p:nvSpPr>
          <p:cNvPr id="39" name="TextBox 51"/>
          <p:cNvSpPr txBox="1">
            <a:spLocks noChangeArrowheads="1"/>
          </p:cNvSpPr>
          <p:nvPr/>
        </p:nvSpPr>
        <p:spPr bwMode="auto">
          <a:xfrm>
            <a:off x="29185082" y="19433232"/>
            <a:ext cx="12144375" cy="630942"/>
          </a:xfrm>
          <a:prstGeom prst="rect">
            <a:avLst/>
          </a:prstGeom>
          <a:noFill/>
          <a:ln w="9525">
            <a:noFill/>
            <a:miter lim="800000"/>
            <a:headEnd/>
            <a:tailEnd/>
          </a:ln>
        </p:spPr>
        <p:txBody>
          <a:bodyPr wrap="square">
            <a:spAutoFit/>
          </a:bodyPr>
          <a:lstStyle/>
          <a:p>
            <a:r>
              <a:rPr lang="en-US" sz="3500" b="1" dirty="0" smtClean="0">
                <a:latin typeface="Times New Roman" pitchFamily="18" charset="0"/>
                <a:ea typeface="Calibri" pitchFamily="34" charset="0"/>
                <a:cs typeface="Times New Roman" pitchFamily="18" charset="0"/>
              </a:rPr>
              <a:t>Conclusions</a:t>
            </a:r>
          </a:p>
        </p:txBody>
      </p:sp>
      <p:sp>
        <p:nvSpPr>
          <p:cNvPr id="31" name="TextBox 32"/>
          <p:cNvSpPr txBox="1">
            <a:spLocks noChangeArrowheads="1"/>
          </p:cNvSpPr>
          <p:nvPr/>
        </p:nvSpPr>
        <p:spPr bwMode="auto">
          <a:xfrm>
            <a:off x="14406464" y="11512352"/>
            <a:ext cx="14418578" cy="6685343"/>
          </a:xfrm>
          <a:prstGeom prst="rect">
            <a:avLst/>
          </a:prstGeom>
          <a:noFill/>
          <a:ln w="9525">
            <a:noFill/>
            <a:miter lim="800000"/>
            <a:headEnd/>
            <a:tailEnd/>
          </a:ln>
        </p:spPr>
        <p:txBody>
          <a:bodyPr wrap="square" lIns="418009" tIns="209004" rIns="418009" bIns="209004">
            <a:spAutoFit/>
          </a:bodyPr>
          <a:lstStyle/>
          <a:p>
            <a:r>
              <a:rPr lang="en-CA" sz="3200" dirty="0" smtClean="0">
                <a:latin typeface="Times New Roman" pitchFamily="18" charset="0"/>
                <a:cs typeface="Times New Roman" pitchFamily="18" charset="0"/>
              </a:rPr>
              <a:t>Cluster </a:t>
            </a:r>
            <a:r>
              <a:rPr lang="en-CA" sz="3200" dirty="0">
                <a:latin typeface="Times New Roman" pitchFamily="18" charset="0"/>
                <a:cs typeface="Times New Roman" pitchFamily="18" charset="0"/>
              </a:rPr>
              <a:t>analysis identified three profile groups: </a:t>
            </a:r>
            <a:endParaRPr lang="en-CA" sz="3200" dirty="0" smtClean="0">
              <a:latin typeface="Times New Roman" pitchFamily="18" charset="0"/>
              <a:cs typeface="Times New Roman" pitchFamily="18" charset="0"/>
            </a:endParaRPr>
          </a:p>
          <a:p>
            <a:r>
              <a:rPr lang="en-CA" sz="3200" dirty="0" smtClean="0">
                <a:latin typeface="Times New Roman" pitchFamily="18" charset="0"/>
                <a:cs typeface="Times New Roman" pitchFamily="18" charset="0"/>
              </a:rPr>
              <a:t>     Profile 1) Average Group</a:t>
            </a:r>
          </a:p>
          <a:p>
            <a:r>
              <a:rPr lang="en-CA" sz="3200" dirty="0" smtClean="0">
                <a:latin typeface="Times New Roman" pitchFamily="18" charset="0"/>
                <a:cs typeface="Times New Roman" pitchFamily="18" charset="0"/>
              </a:rPr>
              <a:t>                     </a:t>
            </a:r>
            <a:r>
              <a:rPr lang="en-CA" sz="2800" dirty="0" smtClean="0">
                <a:latin typeface="Times New Roman" pitchFamily="18" charset="0"/>
                <a:cs typeface="Times New Roman" pitchFamily="18" charset="0"/>
              </a:rPr>
              <a:t>a </a:t>
            </a:r>
            <a:r>
              <a:rPr lang="en-CA" sz="2800" dirty="0">
                <a:latin typeface="Times New Roman" pitchFamily="18" charset="0"/>
                <a:cs typeface="Times New Roman" pitchFamily="18" charset="0"/>
              </a:rPr>
              <a:t>group whose internalization stayed in a midpoint between the two </a:t>
            </a:r>
            <a:r>
              <a:rPr lang="en-CA" sz="2800" dirty="0" smtClean="0">
                <a:latin typeface="Times New Roman" pitchFamily="18" charset="0"/>
                <a:cs typeface="Times New Roman" pitchFamily="18" charset="0"/>
              </a:rPr>
              <a:t>sessions</a:t>
            </a:r>
            <a:r>
              <a:rPr lang="en-CA" sz="2800" dirty="0">
                <a:latin typeface="Times New Roman" pitchFamily="18" charset="0"/>
                <a:cs typeface="Times New Roman" pitchFamily="18" charset="0"/>
              </a:rPr>
              <a:t>. </a:t>
            </a:r>
            <a:r>
              <a:rPr lang="en-CA" sz="2800" dirty="0" smtClean="0">
                <a:latin typeface="Times New Roman" pitchFamily="18" charset="0"/>
                <a:cs typeface="Times New Roman" pitchFamily="18" charset="0"/>
              </a:rPr>
              <a:t> </a:t>
            </a:r>
          </a:p>
          <a:p>
            <a:r>
              <a:rPr lang="en-CA" sz="2800" dirty="0">
                <a:latin typeface="Times New Roman" pitchFamily="18" charset="0"/>
                <a:cs typeface="Times New Roman" pitchFamily="18" charset="0"/>
              </a:rPr>
              <a:t> </a:t>
            </a:r>
            <a:r>
              <a:rPr lang="en-CA" sz="2800" dirty="0" smtClean="0">
                <a:latin typeface="Times New Roman" pitchFamily="18" charset="0"/>
                <a:cs typeface="Times New Roman" pitchFamily="18" charset="0"/>
              </a:rPr>
              <a:t>                       Most </a:t>
            </a:r>
            <a:r>
              <a:rPr lang="en-CA" sz="2800" dirty="0">
                <a:latin typeface="Times New Roman" pitchFamily="18" charset="0"/>
                <a:cs typeface="Times New Roman" pitchFamily="18" charset="0"/>
              </a:rPr>
              <a:t>of the participants (n=109) were identified as this </a:t>
            </a:r>
            <a:r>
              <a:rPr lang="en-CA" sz="2800" dirty="0" smtClean="0">
                <a:latin typeface="Times New Roman" pitchFamily="18" charset="0"/>
                <a:cs typeface="Times New Roman" pitchFamily="18" charset="0"/>
              </a:rPr>
              <a:t>profile; </a:t>
            </a:r>
            <a:endParaRPr lang="en-CA" sz="2800" dirty="0">
              <a:latin typeface="Times New Roman" pitchFamily="18" charset="0"/>
              <a:cs typeface="Times New Roman" pitchFamily="18" charset="0"/>
            </a:endParaRPr>
          </a:p>
          <a:p>
            <a:r>
              <a:rPr lang="en-CA" sz="3200" dirty="0" smtClean="0">
                <a:latin typeface="Times New Roman" pitchFamily="18" charset="0"/>
                <a:cs typeface="Times New Roman" pitchFamily="18" charset="0"/>
              </a:rPr>
              <a:t>     </a:t>
            </a:r>
          </a:p>
          <a:p>
            <a:r>
              <a:rPr lang="en-CA" sz="3200" dirty="0">
                <a:latin typeface="Times New Roman" pitchFamily="18" charset="0"/>
                <a:cs typeface="Times New Roman" pitchFamily="18" charset="0"/>
              </a:rPr>
              <a:t> </a:t>
            </a:r>
            <a:r>
              <a:rPr lang="en-CA" sz="3200" dirty="0" smtClean="0">
                <a:latin typeface="Times New Roman" pitchFamily="18" charset="0"/>
                <a:cs typeface="Times New Roman" pitchFamily="18" charset="0"/>
              </a:rPr>
              <a:t>    Profile </a:t>
            </a:r>
            <a:r>
              <a:rPr lang="en-CA" sz="3200" dirty="0">
                <a:latin typeface="Times New Roman" pitchFamily="18" charset="0"/>
                <a:cs typeface="Times New Roman" pitchFamily="18" charset="0"/>
              </a:rPr>
              <a:t>2) </a:t>
            </a:r>
            <a:r>
              <a:rPr lang="en-CA" sz="3200" dirty="0" smtClean="0">
                <a:latin typeface="Times New Roman" pitchFamily="18" charset="0"/>
                <a:cs typeface="Times New Roman" pitchFamily="18" charset="0"/>
              </a:rPr>
              <a:t>Internalized Group </a:t>
            </a:r>
          </a:p>
          <a:p>
            <a:r>
              <a:rPr lang="en-CA" sz="2800" dirty="0" smtClean="0">
                <a:latin typeface="Times New Roman" pitchFamily="18" charset="0"/>
                <a:cs typeface="Times New Roman" pitchFamily="18" charset="0"/>
              </a:rPr>
              <a:t>                     a </a:t>
            </a:r>
            <a:r>
              <a:rPr lang="en-CA" sz="2800" dirty="0">
                <a:latin typeface="Times New Roman" pitchFamily="18" charset="0"/>
                <a:cs typeface="Times New Roman" pitchFamily="18" charset="0"/>
              </a:rPr>
              <a:t>group whose motivational </a:t>
            </a:r>
            <a:r>
              <a:rPr lang="en-CA" sz="2800" dirty="0" smtClean="0">
                <a:latin typeface="Times New Roman" pitchFamily="18" charset="0"/>
                <a:cs typeface="Times New Roman" pitchFamily="18" charset="0"/>
              </a:rPr>
              <a:t>internalization stayed </a:t>
            </a:r>
            <a:r>
              <a:rPr lang="en-CA" sz="2800" dirty="0">
                <a:latin typeface="Times New Roman" pitchFamily="18" charset="0"/>
                <a:cs typeface="Times New Roman" pitchFamily="18" charset="0"/>
              </a:rPr>
              <a:t>in a </a:t>
            </a:r>
            <a:r>
              <a:rPr lang="en-CA" sz="2800" dirty="0" smtClean="0">
                <a:latin typeface="Times New Roman" pitchFamily="18" charset="0"/>
                <a:cs typeface="Times New Roman" pitchFamily="18" charset="0"/>
              </a:rPr>
              <a:t>high point between </a:t>
            </a:r>
            <a:r>
              <a:rPr lang="en-CA" sz="2800" dirty="0">
                <a:latin typeface="Times New Roman" pitchFamily="18" charset="0"/>
                <a:cs typeface="Times New Roman" pitchFamily="18" charset="0"/>
              </a:rPr>
              <a:t>the </a:t>
            </a:r>
            <a:r>
              <a:rPr lang="en-CA" sz="2800" dirty="0" smtClean="0">
                <a:latin typeface="Times New Roman" pitchFamily="18" charset="0"/>
                <a:cs typeface="Times New Roman" pitchFamily="18" charset="0"/>
              </a:rPr>
              <a:t>two </a:t>
            </a:r>
          </a:p>
          <a:p>
            <a:r>
              <a:rPr lang="en-CA" sz="2800" dirty="0">
                <a:latin typeface="Times New Roman" pitchFamily="18" charset="0"/>
                <a:cs typeface="Times New Roman" pitchFamily="18" charset="0"/>
              </a:rPr>
              <a:t> </a:t>
            </a:r>
            <a:r>
              <a:rPr lang="en-CA" sz="2800" dirty="0" smtClean="0">
                <a:latin typeface="Times New Roman" pitchFamily="18" charset="0"/>
                <a:cs typeface="Times New Roman" pitchFamily="18" charset="0"/>
              </a:rPr>
              <a:t>                    sessions. A </a:t>
            </a:r>
            <a:r>
              <a:rPr lang="en-CA" sz="2800" dirty="0">
                <a:latin typeface="Times New Roman" pitchFamily="18" charset="0"/>
                <a:cs typeface="Times New Roman" pitchFamily="18" charset="0"/>
              </a:rPr>
              <a:t>total of 36 learners were </a:t>
            </a:r>
            <a:r>
              <a:rPr lang="en-CA" sz="2800" dirty="0" smtClean="0">
                <a:latin typeface="Times New Roman" pitchFamily="18" charset="0"/>
                <a:cs typeface="Times New Roman" pitchFamily="18" charset="0"/>
              </a:rPr>
              <a:t>identified </a:t>
            </a:r>
            <a:r>
              <a:rPr lang="en-CA" sz="2800" dirty="0">
                <a:latin typeface="Times New Roman" pitchFamily="18" charset="0"/>
                <a:cs typeface="Times New Roman" pitchFamily="18" charset="0"/>
              </a:rPr>
              <a:t>as this </a:t>
            </a:r>
            <a:r>
              <a:rPr lang="en-CA" sz="2800" dirty="0" smtClean="0">
                <a:latin typeface="Times New Roman" pitchFamily="18" charset="0"/>
                <a:cs typeface="Times New Roman" pitchFamily="18" charset="0"/>
              </a:rPr>
              <a:t>profile; </a:t>
            </a:r>
          </a:p>
          <a:p>
            <a:r>
              <a:rPr lang="en-CA" sz="2800" dirty="0">
                <a:latin typeface="Times New Roman" pitchFamily="18" charset="0"/>
                <a:cs typeface="Times New Roman" pitchFamily="18" charset="0"/>
              </a:rPr>
              <a:t> </a:t>
            </a:r>
            <a:r>
              <a:rPr lang="en-CA" sz="3200" dirty="0" smtClean="0">
                <a:latin typeface="Times New Roman" pitchFamily="18" charset="0"/>
                <a:cs typeface="Times New Roman" pitchFamily="18" charset="0"/>
              </a:rPr>
              <a:t>    </a:t>
            </a:r>
          </a:p>
          <a:p>
            <a:r>
              <a:rPr lang="en-CA" sz="3200" dirty="0">
                <a:latin typeface="Times New Roman" pitchFamily="18" charset="0"/>
                <a:cs typeface="Times New Roman" pitchFamily="18" charset="0"/>
              </a:rPr>
              <a:t> </a:t>
            </a:r>
            <a:r>
              <a:rPr lang="en-CA" sz="3200" dirty="0" smtClean="0">
                <a:latin typeface="Times New Roman" pitchFamily="18" charset="0"/>
                <a:cs typeface="Times New Roman" pitchFamily="18" charset="0"/>
              </a:rPr>
              <a:t>    Profile 3) Not-internalized Group </a:t>
            </a:r>
          </a:p>
          <a:p>
            <a:r>
              <a:rPr lang="en-CA" sz="3200" dirty="0" smtClean="0">
                <a:latin typeface="Times New Roman" pitchFamily="18" charset="0"/>
                <a:cs typeface="Times New Roman" pitchFamily="18" charset="0"/>
              </a:rPr>
              <a:t>                  </a:t>
            </a:r>
            <a:r>
              <a:rPr lang="en-CA" sz="2800" dirty="0" smtClean="0">
                <a:latin typeface="Times New Roman" pitchFamily="18" charset="0"/>
                <a:cs typeface="Times New Roman" pitchFamily="18" charset="0"/>
              </a:rPr>
              <a:t>a </a:t>
            </a:r>
            <a:r>
              <a:rPr lang="en-CA" sz="2800" dirty="0">
                <a:latin typeface="Times New Roman" pitchFamily="18" charset="0"/>
                <a:cs typeface="Times New Roman" pitchFamily="18" charset="0"/>
              </a:rPr>
              <a:t>group whose motivational internalization declined. A small number </a:t>
            </a:r>
            <a:r>
              <a:rPr lang="en-CA" sz="2800" dirty="0" smtClean="0">
                <a:latin typeface="Times New Roman" pitchFamily="18" charset="0"/>
                <a:cs typeface="Times New Roman" pitchFamily="18" charset="0"/>
              </a:rPr>
              <a:t>of </a:t>
            </a:r>
            <a:r>
              <a:rPr lang="en-CA" sz="2800" dirty="0">
                <a:latin typeface="Times New Roman" pitchFamily="18" charset="0"/>
                <a:cs typeface="Times New Roman" pitchFamily="18" charset="0"/>
              </a:rPr>
              <a:t>learners </a:t>
            </a:r>
            <a:endParaRPr lang="en-CA" sz="2800" dirty="0" smtClean="0">
              <a:latin typeface="Times New Roman" pitchFamily="18" charset="0"/>
              <a:cs typeface="Times New Roman" pitchFamily="18" charset="0"/>
            </a:endParaRPr>
          </a:p>
          <a:p>
            <a:r>
              <a:rPr lang="en-CA" sz="2800" dirty="0">
                <a:latin typeface="Times New Roman" pitchFamily="18" charset="0"/>
                <a:cs typeface="Times New Roman" pitchFamily="18" charset="0"/>
              </a:rPr>
              <a:t> </a:t>
            </a:r>
            <a:r>
              <a:rPr lang="en-CA" sz="2800" dirty="0" smtClean="0">
                <a:latin typeface="Times New Roman" pitchFamily="18" charset="0"/>
                <a:cs typeface="Times New Roman" pitchFamily="18" charset="0"/>
              </a:rPr>
              <a:t>                    identified </a:t>
            </a:r>
            <a:r>
              <a:rPr lang="en-CA" sz="2800" dirty="0">
                <a:latin typeface="Times New Roman" pitchFamily="18" charset="0"/>
                <a:cs typeface="Times New Roman" pitchFamily="18" charset="0"/>
              </a:rPr>
              <a:t>as this profile (n=16</a:t>
            </a:r>
            <a:r>
              <a:rPr lang="en-CA" sz="2800" dirty="0" smtClean="0">
                <a:latin typeface="Times New Roman" pitchFamily="18" charset="0"/>
                <a:cs typeface="Times New Roman" pitchFamily="18" charset="0"/>
              </a:rPr>
              <a:t>). </a:t>
            </a:r>
            <a:endParaRPr lang="en-CA" sz="2800" dirty="0">
              <a:latin typeface="Times New Roman" pitchFamily="18" charset="0"/>
              <a:cs typeface="Times New Roman" pitchFamily="18" charset="0"/>
            </a:endParaRPr>
          </a:p>
          <a:p>
            <a:r>
              <a:rPr lang="en-CA" sz="2800" dirty="0">
                <a:latin typeface="Times New Roman" pitchFamily="18" charset="0"/>
                <a:cs typeface="Times New Roman" pitchFamily="18" charset="0"/>
              </a:rPr>
              <a:t>      </a:t>
            </a:r>
          </a:p>
        </p:txBody>
      </p:sp>
      <p:sp>
        <p:nvSpPr>
          <p:cNvPr id="41" name="TextBox 32"/>
          <p:cNvSpPr txBox="1">
            <a:spLocks noChangeArrowheads="1"/>
          </p:cNvSpPr>
          <p:nvPr/>
        </p:nvSpPr>
        <p:spPr bwMode="auto">
          <a:xfrm>
            <a:off x="14440374" y="4959624"/>
            <a:ext cx="14113568" cy="960699"/>
          </a:xfrm>
          <a:prstGeom prst="rect">
            <a:avLst/>
          </a:prstGeom>
          <a:noFill/>
          <a:ln w="9525">
            <a:noFill/>
            <a:miter lim="800000"/>
            <a:headEnd/>
            <a:tailEnd/>
          </a:ln>
        </p:spPr>
        <p:txBody>
          <a:bodyPr wrap="square" lIns="418009" tIns="209004" rIns="418009" bIns="209004">
            <a:spAutoFit/>
          </a:bodyPr>
          <a:lstStyle/>
          <a:p>
            <a:r>
              <a:rPr lang="en-CA" sz="3500" b="1" dirty="0">
                <a:latin typeface="Times New Roman" pitchFamily="18" charset="0"/>
                <a:cs typeface="Times New Roman" pitchFamily="18" charset="0"/>
              </a:rPr>
              <a:t>1) </a:t>
            </a:r>
            <a:r>
              <a:rPr lang="en-CA" sz="3500" b="1" dirty="0" smtClean="0">
                <a:latin typeface="Times New Roman" pitchFamily="18" charset="0"/>
                <a:cs typeface="Times New Roman" pitchFamily="18" charset="0"/>
              </a:rPr>
              <a:t>Identify </a:t>
            </a:r>
            <a:r>
              <a:rPr lang="en-CA" sz="3500" b="1" dirty="0">
                <a:latin typeface="Times New Roman" pitchFamily="18" charset="0"/>
                <a:cs typeface="Times New Roman" pitchFamily="18" charset="0"/>
              </a:rPr>
              <a:t>the profile of </a:t>
            </a:r>
            <a:r>
              <a:rPr lang="en-CA" sz="3500" b="1" dirty="0" smtClean="0">
                <a:latin typeface="Times New Roman" pitchFamily="18" charset="0"/>
                <a:cs typeface="Times New Roman" pitchFamily="18" charset="0"/>
              </a:rPr>
              <a:t>internalization changes over time</a:t>
            </a:r>
            <a:endParaRPr lang="en-US" sz="3500" b="1" dirty="0">
              <a:latin typeface="Times New Roman" pitchFamily="18" charset="0"/>
              <a:cs typeface="Times New Roman" pitchFamily="18" charset="0"/>
            </a:endParaRPr>
          </a:p>
        </p:txBody>
      </p:sp>
      <p:sp>
        <p:nvSpPr>
          <p:cNvPr id="43" name="TextBox 32"/>
          <p:cNvSpPr txBox="1">
            <a:spLocks noChangeArrowheads="1"/>
          </p:cNvSpPr>
          <p:nvPr/>
        </p:nvSpPr>
        <p:spPr bwMode="auto">
          <a:xfrm>
            <a:off x="14588578" y="17449032"/>
            <a:ext cx="13787438" cy="976088"/>
          </a:xfrm>
          <a:prstGeom prst="rect">
            <a:avLst/>
          </a:prstGeom>
          <a:noFill/>
          <a:ln w="9525">
            <a:noFill/>
            <a:miter lim="800000"/>
            <a:headEnd/>
            <a:tailEnd/>
          </a:ln>
        </p:spPr>
        <p:txBody>
          <a:bodyPr lIns="418009" tIns="209004" rIns="418009" bIns="209004">
            <a:spAutoFit/>
          </a:bodyPr>
          <a:lstStyle/>
          <a:p>
            <a:r>
              <a:rPr lang="en-CA" sz="3500" b="1" dirty="0" smtClean="0">
                <a:latin typeface="Times New Roman" pitchFamily="18" charset="0"/>
                <a:cs typeface="Times New Roman" pitchFamily="18" charset="0"/>
              </a:rPr>
              <a:t>2</a:t>
            </a:r>
            <a:r>
              <a:rPr lang="en-CA" sz="3500" b="1" dirty="0">
                <a:latin typeface="Times New Roman" pitchFamily="18" charset="0"/>
                <a:cs typeface="Times New Roman" pitchFamily="18" charset="0"/>
              </a:rPr>
              <a:t>) </a:t>
            </a:r>
            <a:r>
              <a:rPr lang="en-CA" sz="3600" b="1" dirty="0"/>
              <a:t>Motivational Profiles and Perceived Teaching Styles  </a:t>
            </a:r>
            <a:endParaRPr lang="en-CA" sz="3600" dirty="0"/>
          </a:p>
        </p:txBody>
      </p:sp>
      <p:sp>
        <p:nvSpPr>
          <p:cNvPr id="27" name="TextBox 51"/>
          <p:cNvSpPr txBox="1">
            <a:spLocks noChangeArrowheads="1"/>
          </p:cNvSpPr>
          <p:nvPr/>
        </p:nvSpPr>
        <p:spPr bwMode="auto">
          <a:xfrm>
            <a:off x="15278970" y="24379899"/>
            <a:ext cx="13097046" cy="5016758"/>
          </a:xfrm>
          <a:prstGeom prst="rect">
            <a:avLst/>
          </a:prstGeom>
          <a:noFill/>
          <a:ln w="9525">
            <a:noFill/>
            <a:miter lim="800000"/>
            <a:headEnd/>
            <a:tailEnd/>
          </a:ln>
        </p:spPr>
        <p:txBody>
          <a:bodyPr wrap="square">
            <a:spAutoFit/>
          </a:bodyPr>
          <a:lstStyle/>
          <a:p>
            <a:r>
              <a:rPr lang="en-CA" sz="3200" dirty="0">
                <a:latin typeface="Times New Roman" pitchFamily="18" charset="0"/>
                <a:ea typeface="Calibri" pitchFamily="34" charset="0"/>
                <a:cs typeface="Times New Roman" pitchFamily="18" charset="0"/>
              </a:rPr>
              <a:t>As shown in this figure, all profile groups highly recognized teachers’ competence support as one of the motivators for greater engagement in English learning. That is, teachers’ competence support was effective regardless of their motivational internalization </a:t>
            </a:r>
            <a:r>
              <a:rPr lang="en-CA" sz="3200" dirty="0" smtClean="0">
                <a:latin typeface="Times New Roman" pitchFamily="18" charset="0"/>
                <a:ea typeface="Calibri" pitchFamily="34" charset="0"/>
                <a:cs typeface="Times New Roman" pitchFamily="18" charset="0"/>
              </a:rPr>
              <a:t>levels. However</a:t>
            </a:r>
            <a:r>
              <a:rPr lang="en-CA" sz="3200" dirty="0">
                <a:latin typeface="Times New Roman" pitchFamily="18" charset="0"/>
                <a:ea typeface="Calibri" pitchFamily="34" charset="0"/>
                <a:cs typeface="Times New Roman" pitchFamily="18" charset="0"/>
              </a:rPr>
              <a:t>, relatedness support was more salient than the competence support for Profile 1. This indicates the </a:t>
            </a:r>
            <a:r>
              <a:rPr lang="en-CA" sz="3200" dirty="0" smtClean="0">
                <a:latin typeface="Times New Roman" pitchFamily="18" charset="0"/>
                <a:ea typeface="Calibri" pitchFamily="34" charset="0"/>
                <a:cs typeface="Times New Roman" pitchFamily="18" charset="0"/>
              </a:rPr>
              <a:t>less </a:t>
            </a:r>
            <a:r>
              <a:rPr lang="en-CA" sz="3200" dirty="0">
                <a:latin typeface="Times New Roman" pitchFamily="18" charset="0"/>
                <a:ea typeface="Calibri" pitchFamily="34" charset="0"/>
                <a:cs typeface="Times New Roman" pitchFamily="18" charset="0"/>
              </a:rPr>
              <a:t>motivation is </a:t>
            </a:r>
            <a:r>
              <a:rPr lang="en-CA" sz="3200" dirty="0" smtClean="0">
                <a:latin typeface="Times New Roman" pitchFamily="18" charset="0"/>
                <a:ea typeface="Calibri" pitchFamily="34" charset="0"/>
                <a:cs typeface="Times New Roman" pitchFamily="18" charset="0"/>
              </a:rPr>
              <a:t>internalized, </a:t>
            </a:r>
            <a:r>
              <a:rPr lang="en-CA" sz="3200" dirty="0">
                <a:latin typeface="Times New Roman" pitchFamily="18" charset="0"/>
                <a:ea typeface="Calibri" pitchFamily="34" charset="0"/>
                <a:cs typeface="Times New Roman" pitchFamily="18" charset="0"/>
              </a:rPr>
              <a:t>the greater teachers’ support for relatedness needs to be provided. Autonomy support was perceived as less effective than the other two SDT psychological need supports among these three profiles. Descriptions about ideal self were not obtained from Profile 1 but some from Profiles 2 and 3. </a:t>
            </a:r>
            <a:endParaRPr lang="en-US" sz="3200" dirty="0">
              <a:latin typeface="Times New Roman" pitchFamily="18" charset="0"/>
              <a:ea typeface="Calibri" pitchFamily="34" charset="0"/>
              <a:cs typeface="Times New Roman" pitchFamily="18" charset="0"/>
            </a:endParaRPr>
          </a:p>
        </p:txBody>
      </p:sp>
      <p:sp>
        <p:nvSpPr>
          <p:cNvPr id="29" name="TextBox 32"/>
          <p:cNvSpPr txBox="1">
            <a:spLocks noChangeArrowheads="1"/>
          </p:cNvSpPr>
          <p:nvPr/>
        </p:nvSpPr>
        <p:spPr bwMode="auto">
          <a:xfrm>
            <a:off x="29240111" y="4959624"/>
            <a:ext cx="12493777" cy="976088"/>
          </a:xfrm>
          <a:prstGeom prst="rect">
            <a:avLst/>
          </a:prstGeom>
          <a:noFill/>
          <a:ln w="9525">
            <a:noFill/>
            <a:miter lim="800000"/>
            <a:headEnd/>
            <a:tailEnd/>
          </a:ln>
        </p:spPr>
        <p:txBody>
          <a:bodyPr wrap="square" lIns="418009" tIns="209004" rIns="418009" bIns="209004">
            <a:spAutoFit/>
          </a:bodyPr>
          <a:lstStyle/>
          <a:p>
            <a:r>
              <a:rPr lang="en-CA" sz="3600" b="1" dirty="0" smtClean="0"/>
              <a:t>3) Motivational </a:t>
            </a:r>
            <a:r>
              <a:rPr lang="en-CA" sz="3600" b="1" dirty="0"/>
              <a:t>Profiles and Motivational Factors  </a:t>
            </a:r>
            <a:endParaRPr lang="en-CA" sz="3600" dirty="0"/>
          </a:p>
        </p:txBody>
      </p:sp>
      <p:sp>
        <p:nvSpPr>
          <p:cNvPr id="30" name="TextBox 51"/>
          <p:cNvSpPr txBox="1">
            <a:spLocks noChangeArrowheads="1"/>
          </p:cNvSpPr>
          <p:nvPr/>
        </p:nvSpPr>
        <p:spPr bwMode="auto">
          <a:xfrm>
            <a:off x="28808063" y="11368336"/>
            <a:ext cx="13179257" cy="7971413"/>
          </a:xfrm>
          <a:prstGeom prst="rect">
            <a:avLst/>
          </a:prstGeom>
          <a:noFill/>
          <a:ln w="9525">
            <a:noFill/>
            <a:miter lim="800000"/>
            <a:headEnd/>
            <a:tailEnd/>
          </a:ln>
        </p:spPr>
        <p:txBody>
          <a:bodyPr wrap="square">
            <a:spAutoFit/>
          </a:bodyPr>
          <a:lstStyle/>
          <a:p>
            <a:r>
              <a:rPr lang="en-CA" sz="3200" dirty="0" smtClean="0"/>
              <a:t>Three </a:t>
            </a:r>
            <a:r>
              <a:rPr lang="en-CA" sz="3200" dirty="0"/>
              <a:t>profile groups perceived ‘ought L2 self’ was the strongest factor for greater engagement in English learning. </a:t>
            </a:r>
            <a:r>
              <a:rPr lang="en-CA" sz="3200" dirty="0" smtClean="0"/>
              <a:t>Recognizing </a:t>
            </a:r>
            <a:r>
              <a:rPr lang="en-CA" sz="3200" dirty="0"/>
              <a:t>greater accomplishment by classmates makes students feel “</a:t>
            </a:r>
            <a:r>
              <a:rPr lang="en-CA" sz="3200" dirty="0" smtClean="0"/>
              <a:t>duty.” This </a:t>
            </a:r>
            <a:r>
              <a:rPr lang="en-CA" sz="3200" dirty="0"/>
              <a:t>greater sense of “ought to” helps them motivate themselves regardless of their motivational internalization </a:t>
            </a:r>
            <a:r>
              <a:rPr lang="en-CA" sz="3200" dirty="0" smtClean="0"/>
              <a:t>levels. </a:t>
            </a:r>
            <a:endParaRPr lang="en-CA" sz="3200" dirty="0"/>
          </a:p>
          <a:p>
            <a:r>
              <a:rPr lang="en-CA" sz="3200" dirty="0" smtClean="0"/>
              <a:t>The </a:t>
            </a:r>
            <a:r>
              <a:rPr lang="en-CA" sz="3200" dirty="0"/>
              <a:t>striking point is that there is a difference in the perceptions of ideal L2 self among three groups; especially between Profile </a:t>
            </a:r>
            <a:r>
              <a:rPr lang="en-CA" sz="3200" dirty="0" smtClean="0"/>
              <a:t>3 (not internalized group</a:t>
            </a:r>
            <a:r>
              <a:rPr lang="en-CA" sz="3200" dirty="0"/>
              <a:t>) and Profile 2 </a:t>
            </a:r>
            <a:r>
              <a:rPr lang="en-CA" sz="3200" dirty="0" smtClean="0"/>
              <a:t>(internalized group</a:t>
            </a:r>
            <a:r>
              <a:rPr lang="en-CA" sz="3200" dirty="0"/>
              <a:t>). Profile 2 </a:t>
            </a:r>
            <a:r>
              <a:rPr lang="en-CA" sz="3200" dirty="0" smtClean="0"/>
              <a:t>reported </a:t>
            </a:r>
            <a:r>
              <a:rPr lang="en-CA" sz="3200" dirty="0"/>
              <a:t>a greater sense of “ideal L2 self” whereas Profile </a:t>
            </a:r>
            <a:r>
              <a:rPr lang="en-CA" sz="3200" dirty="0" smtClean="0"/>
              <a:t>3 </a:t>
            </a:r>
            <a:r>
              <a:rPr lang="en-CA" sz="3200" dirty="0"/>
              <a:t>did not. Profile 2 also perceived greater sense of ought L2 self as a motivator. This result raised the possibility that the students could hold both types of ‘self-concept’ and the more their motivation </a:t>
            </a:r>
            <a:r>
              <a:rPr lang="en-CA" sz="3200" dirty="0" smtClean="0"/>
              <a:t>was </a:t>
            </a:r>
            <a:r>
              <a:rPr lang="en-CA" sz="3200" dirty="0"/>
              <a:t>i</a:t>
            </a:r>
            <a:r>
              <a:rPr lang="en-CA" sz="3200" dirty="0" smtClean="0"/>
              <a:t>nternalized, </a:t>
            </a:r>
            <a:r>
              <a:rPr lang="en-CA" sz="3200" dirty="0"/>
              <a:t>the greater sense of ideal L2 self they </a:t>
            </a:r>
            <a:r>
              <a:rPr lang="en-CA" sz="3200" dirty="0" smtClean="0"/>
              <a:t>reported.      </a:t>
            </a:r>
          </a:p>
          <a:p>
            <a:r>
              <a:rPr lang="en-CA" sz="3200" dirty="0" smtClean="0"/>
              <a:t>Concerning </a:t>
            </a:r>
            <a:r>
              <a:rPr lang="en-CA" sz="3200" dirty="0"/>
              <a:t>collaborative learning, this factor is salient for Profiles 1 and 3. In consistent with the teachers’ relatedness </a:t>
            </a:r>
            <a:r>
              <a:rPr lang="en-CA" sz="3200" dirty="0" smtClean="0"/>
              <a:t>support, </a:t>
            </a:r>
            <a:r>
              <a:rPr lang="en-CA" sz="3200" dirty="0"/>
              <a:t>this indicates the </a:t>
            </a:r>
            <a:r>
              <a:rPr lang="en-CA" sz="3200" dirty="0" smtClean="0"/>
              <a:t>less </a:t>
            </a:r>
            <a:r>
              <a:rPr lang="en-CA" sz="3200" dirty="0"/>
              <a:t>their motivation is </a:t>
            </a:r>
            <a:r>
              <a:rPr lang="en-CA" sz="3200" dirty="0" smtClean="0"/>
              <a:t>internalized, </a:t>
            </a:r>
            <a:r>
              <a:rPr lang="en-CA" sz="3200" dirty="0"/>
              <a:t>the more they need to feel a sense of connectedness with others to foster their motivation.</a:t>
            </a:r>
            <a:endParaRPr lang="en-US" sz="3200" dirty="0">
              <a:latin typeface="Times New Roman" pitchFamily="18" charset="0"/>
              <a:ea typeface="Calibri" pitchFamily="34" charset="0"/>
              <a:cs typeface="Times New Roman" pitchFamily="18" charset="0"/>
            </a:endParaRPr>
          </a:p>
        </p:txBody>
      </p:sp>
      <p:sp>
        <p:nvSpPr>
          <p:cNvPr id="32" name="TextBox 51"/>
          <p:cNvSpPr txBox="1">
            <a:spLocks noChangeArrowheads="1"/>
          </p:cNvSpPr>
          <p:nvPr/>
        </p:nvSpPr>
        <p:spPr bwMode="auto">
          <a:xfrm>
            <a:off x="28843173" y="20103221"/>
            <a:ext cx="13179257" cy="9941183"/>
          </a:xfrm>
          <a:prstGeom prst="rect">
            <a:avLst/>
          </a:prstGeom>
          <a:noFill/>
          <a:ln w="9525">
            <a:noFill/>
            <a:miter lim="800000"/>
            <a:headEnd/>
            <a:tailEnd/>
          </a:ln>
        </p:spPr>
        <p:txBody>
          <a:bodyPr wrap="square">
            <a:spAutoFit/>
          </a:bodyPr>
          <a:lstStyle/>
          <a:p>
            <a:r>
              <a:rPr lang="en-CA" sz="3200" dirty="0" smtClean="0"/>
              <a:t>Consistent </a:t>
            </a:r>
            <a:r>
              <a:rPr lang="en-CA" sz="3200" dirty="0"/>
              <a:t>with the growing domain of English as a global language, </a:t>
            </a:r>
            <a:r>
              <a:rPr lang="en-CA" sz="3200" dirty="0" smtClean="0"/>
              <a:t>English </a:t>
            </a:r>
            <a:r>
              <a:rPr lang="en-CA" sz="3200" dirty="0"/>
              <a:t>learning is highly required in many non-English speaking countries such as </a:t>
            </a:r>
            <a:r>
              <a:rPr lang="en-CA" sz="3200" dirty="0" smtClean="0"/>
              <a:t>Japan. </a:t>
            </a:r>
            <a:r>
              <a:rPr lang="en-CA" sz="3200" dirty="0"/>
              <a:t>English learning </a:t>
            </a:r>
            <a:r>
              <a:rPr lang="en-CA" sz="3200" dirty="0" smtClean="0"/>
              <a:t>needs </a:t>
            </a:r>
            <a:r>
              <a:rPr lang="en-CA" sz="3200" dirty="0"/>
              <a:t>to be differentiated from other foreign language learning. </a:t>
            </a:r>
            <a:r>
              <a:rPr lang="en-CA" sz="3200" dirty="0" smtClean="0"/>
              <a:t>Many English </a:t>
            </a:r>
            <a:r>
              <a:rPr lang="en-CA" sz="3200" dirty="0"/>
              <a:t>learners appeared to be motivated by requirements (extrinsic motivation) rather than an interest and pleasure (intrinsic motivation). </a:t>
            </a:r>
            <a:r>
              <a:rPr lang="en-CA" sz="3200" dirty="0" smtClean="0"/>
              <a:t>From this perspective, </a:t>
            </a:r>
            <a:r>
              <a:rPr lang="en-CA" sz="3200" dirty="0"/>
              <a:t>the decrease in the internalization levels of the motivation in a short period of </a:t>
            </a:r>
            <a:r>
              <a:rPr lang="en-CA" sz="3200" dirty="0" smtClean="0"/>
              <a:t>time, or having ought L2 self as a motivator can </a:t>
            </a:r>
            <a:r>
              <a:rPr lang="en-CA" sz="3200" dirty="0"/>
              <a:t>be understood</a:t>
            </a:r>
            <a:r>
              <a:rPr lang="en-CA" sz="3200" dirty="0" smtClean="0"/>
              <a:t>. </a:t>
            </a:r>
          </a:p>
          <a:p>
            <a:endParaRPr lang="en-CA" sz="3200" dirty="0" smtClean="0"/>
          </a:p>
          <a:p>
            <a:r>
              <a:rPr lang="en-CA" sz="3200" dirty="0" smtClean="0"/>
              <a:t>The </a:t>
            </a:r>
            <a:r>
              <a:rPr lang="en-CA" sz="3200" dirty="0"/>
              <a:t>results showed that teachers’ competence </a:t>
            </a:r>
            <a:r>
              <a:rPr lang="en-CA" sz="3200" dirty="0" smtClean="0"/>
              <a:t>and relatedness supports were </a:t>
            </a:r>
            <a:r>
              <a:rPr lang="en-CA" sz="3200" dirty="0"/>
              <a:t>the </a:t>
            </a:r>
            <a:r>
              <a:rPr lang="en-CA" sz="3200" dirty="0" smtClean="0"/>
              <a:t>biggest motivators </a:t>
            </a:r>
            <a:r>
              <a:rPr lang="en-CA" sz="3200" dirty="0"/>
              <a:t>among three profile groups whereas teachers’ autonomy support were the least </a:t>
            </a:r>
            <a:r>
              <a:rPr lang="en-CA" sz="3200" dirty="0" smtClean="0"/>
              <a:t>motivator. Similar </a:t>
            </a:r>
            <a:r>
              <a:rPr lang="en-CA" sz="3200" dirty="0"/>
              <a:t>result was presented in </a:t>
            </a:r>
            <a:r>
              <a:rPr lang="en-CA" sz="3200" dirty="0" err="1"/>
              <a:t>Hiromori</a:t>
            </a:r>
            <a:r>
              <a:rPr lang="en-CA" sz="3200" dirty="0"/>
              <a:t> (2003) which focused English learning context in Japan and found out only competence and relatedness supports predicted self-determined form of motivation. The similar pattern was also found in Noels, Sugita, (in press), in which they focused on the </a:t>
            </a:r>
            <a:r>
              <a:rPr lang="en-CA" sz="3200" dirty="0" smtClean="0"/>
              <a:t>learners of Japanese in </a:t>
            </a:r>
            <a:r>
              <a:rPr lang="en-CA" sz="3200" dirty="0"/>
              <a:t>Canada. </a:t>
            </a:r>
            <a:r>
              <a:rPr lang="en-CA" sz="3200" dirty="0" smtClean="0"/>
              <a:t>Although </a:t>
            </a:r>
            <a:r>
              <a:rPr lang="en-CA" sz="3200" dirty="0"/>
              <a:t>focusing on the context where the target language was not highly required, their findings were completely consistent with the current results. </a:t>
            </a:r>
            <a:r>
              <a:rPr lang="en-CA" sz="3200" dirty="0" smtClean="0"/>
              <a:t>Therefore, these </a:t>
            </a:r>
            <a:r>
              <a:rPr lang="en-CA" sz="3200" dirty="0"/>
              <a:t>two supports could be </a:t>
            </a:r>
            <a:r>
              <a:rPr lang="en-CA" sz="3200" dirty="0" smtClean="0"/>
              <a:t>useful for English instructors </a:t>
            </a:r>
            <a:r>
              <a:rPr lang="en-CA" sz="3200" dirty="0"/>
              <a:t>to </a:t>
            </a:r>
            <a:r>
              <a:rPr lang="en-CA" sz="3200" dirty="0" smtClean="0"/>
              <a:t>facilitate their students’ internalized </a:t>
            </a:r>
            <a:r>
              <a:rPr lang="en-CA" sz="3200" dirty="0"/>
              <a:t>motivation regardless the contextual </a:t>
            </a:r>
            <a:r>
              <a:rPr lang="en-CA" sz="3200" dirty="0" smtClean="0"/>
              <a:t>differences(e.g., ESL, EFL).  </a:t>
            </a:r>
            <a:endParaRPr lang="en-US" sz="3200" dirty="0">
              <a:latin typeface="Times New Roman" pitchFamily="18" charset="0"/>
              <a:ea typeface="Calibri" pitchFamily="34" charset="0"/>
              <a:cs typeface="Times New Roman" pitchFamily="18" charset="0"/>
            </a:endParaRPr>
          </a:p>
        </p:txBody>
      </p:sp>
      <p:sp>
        <p:nvSpPr>
          <p:cNvPr id="33" name="TextBox 32"/>
          <p:cNvSpPr txBox="1">
            <a:spLocks noChangeArrowheads="1"/>
          </p:cNvSpPr>
          <p:nvPr/>
        </p:nvSpPr>
        <p:spPr bwMode="auto">
          <a:xfrm>
            <a:off x="652936" y="23422496"/>
            <a:ext cx="13787438" cy="6931564"/>
          </a:xfrm>
          <a:prstGeom prst="rect">
            <a:avLst/>
          </a:prstGeom>
          <a:noFill/>
          <a:ln w="9525">
            <a:noFill/>
            <a:miter lim="800000"/>
            <a:headEnd/>
            <a:tailEnd/>
          </a:ln>
        </p:spPr>
        <p:txBody>
          <a:bodyPr lIns="418009" tIns="209004" rIns="418009" bIns="209004">
            <a:spAutoFit/>
          </a:bodyPr>
          <a:lstStyle/>
          <a:p>
            <a:endParaRPr lang="en-US" sz="1100" b="1" dirty="0">
              <a:latin typeface="Calibri" pitchFamily="34" charset="0"/>
              <a:cs typeface="Times New Roman" charset="0"/>
            </a:endParaRPr>
          </a:p>
          <a:p>
            <a:endParaRPr lang="en-US" sz="3200" b="1" dirty="0" smtClean="0">
              <a:latin typeface="Times New Roman" pitchFamily="18" charset="0"/>
              <a:cs typeface="Times New Roman" pitchFamily="18" charset="0"/>
            </a:endParaRPr>
          </a:p>
          <a:p>
            <a:r>
              <a:rPr lang="en-US" sz="3200" b="1" dirty="0" smtClean="0">
                <a:latin typeface="Times New Roman" pitchFamily="18" charset="0"/>
                <a:cs typeface="Times New Roman" pitchFamily="18" charset="0"/>
              </a:rPr>
              <a:t>Instrument:  </a:t>
            </a:r>
          </a:p>
          <a:p>
            <a:r>
              <a:rPr lang="en-CA" sz="3200" b="1" i="1" dirty="0" smtClean="0"/>
              <a:t>Closed </a:t>
            </a:r>
            <a:r>
              <a:rPr lang="en-CA" sz="3200" b="1" i="1" dirty="0"/>
              <a:t>Questionnaire for Motivational Orientation </a:t>
            </a:r>
            <a:r>
              <a:rPr lang="en-CA" sz="3200" b="1" i="1" dirty="0" smtClean="0"/>
              <a:t>(conducted in 2 sessions)</a:t>
            </a:r>
            <a:endParaRPr lang="en-CA" sz="3200" dirty="0"/>
          </a:p>
          <a:p>
            <a:r>
              <a:rPr lang="en-CA" sz="3200" dirty="0" smtClean="0"/>
              <a:t>Intrinsic </a:t>
            </a:r>
            <a:r>
              <a:rPr lang="en-CA" sz="3200" dirty="0"/>
              <a:t>motivation (9 </a:t>
            </a:r>
            <a:r>
              <a:rPr lang="en-CA" sz="3200" dirty="0" smtClean="0"/>
              <a:t>items;α</a:t>
            </a:r>
            <a:r>
              <a:rPr lang="en-CA" sz="3200" dirty="0"/>
              <a:t>=.85), identified regulation (3 items; </a:t>
            </a:r>
            <a:r>
              <a:rPr lang="en-CA" sz="3200" dirty="0" smtClean="0"/>
              <a:t>α</a:t>
            </a:r>
            <a:r>
              <a:rPr lang="en-CA" sz="3200" dirty="0"/>
              <a:t>=.82), </a:t>
            </a:r>
            <a:r>
              <a:rPr lang="en-CA" sz="3200" dirty="0" err="1"/>
              <a:t>introjected</a:t>
            </a:r>
            <a:r>
              <a:rPr lang="en-CA" sz="3200" dirty="0"/>
              <a:t> regulation (3 items; </a:t>
            </a:r>
            <a:r>
              <a:rPr lang="en-CA" sz="3200" dirty="0" smtClean="0"/>
              <a:t>α</a:t>
            </a:r>
            <a:r>
              <a:rPr lang="en-CA" sz="3200" dirty="0"/>
              <a:t>=.70), external regulation (3 items; </a:t>
            </a:r>
            <a:r>
              <a:rPr lang="en-CA" sz="3200" dirty="0" smtClean="0"/>
              <a:t>α</a:t>
            </a:r>
            <a:r>
              <a:rPr lang="en-CA" sz="3200" dirty="0"/>
              <a:t>=.83), and </a:t>
            </a:r>
            <a:r>
              <a:rPr lang="en-CA" sz="3200" dirty="0" err="1"/>
              <a:t>amotivation</a:t>
            </a:r>
            <a:r>
              <a:rPr lang="en-CA" sz="3200" dirty="0"/>
              <a:t> (3 items; </a:t>
            </a:r>
            <a:r>
              <a:rPr lang="en-CA" sz="3200" dirty="0" smtClean="0"/>
              <a:t>α</a:t>
            </a:r>
            <a:r>
              <a:rPr lang="en-CA" sz="3200" dirty="0"/>
              <a:t>=.74). </a:t>
            </a:r>
            <a:r>
              <a:rPr lang="en-CA" sz="3200" b="1" dirty="0"/>
              <a:t> </a:t>
            </a:r>
            <a:endParaRPr lang="en-CA" sz="3200" b="1" dirty="0" smtClean="0"/>
          </a:p>
          <a:p>
            <a:r>
              <a:rPr lang="en-CA" sz="3200" dirty="0"/>
              <a:t>Relative Autonomy Index (RAI) was computed </a:t>
            </a:r>
            <a:r>
              <a:rPr lang="en-CA" sz="2800" dirty="0"/>
              <a:t>(RAI = external regulation *(-2)+ </a:t>
            </a:r>
            <a:r>
              <a:rPr lang="en-CA" sz="2800" dirty="0" err="1"/>
              <a:t>introjected</a:t>
            </a:r>
            <a:r>
              <a:rPr lang="en-CA" sz="2800" dirty="0"/>
              <a:t> regulation *(-1)+ identified regulation * (+1) + intrinsic motivation*(+2)).</a:t>
            </a:r>
          </a:p>
          <a:p>
            <a:r>
              <a:rPr lang="en-CA" sz="3200" b="1" i="1" dirty="0"/>
              <a:t>Open-ended Questionnaire </a:t>
            </a:r>
            <a:r>
              <a:rPr lang="en-CA" sz="3200" b="1" i="1" dirty="0" smtClean="0"/>
              <a:t>(conducted in one session) </a:t>
            </a:r>
            <a:endParaRPr lang="en-CA" sz="3200" dirty="0"/>
          </a:p>
          <a:p>
            <a:r>
              <a:rPr lang="en-CA" sz="3200" dirty="0"/>
              <a:t> (Q1</a:t>
            </a:r>
            <a:r>
              <a:rPr lang="en-CA" sz="3200" dirty="0" smtClean="0"/>
              <a:t>) “which </a:t>
            </a:r>
            <a:r>
              <a:rPr lang="en-CA" sz="3200" dirty="0"/>
              <a:t>kind of teacher’s behaviour </a:t>
            </a:r>
            <a:r>
              <a:rPr lang="en-CA" sz="3200" dirty="0" smtClean="0"/>
              <a:t>motivated you to learn </a:t>
            </a:r>
            <a:r>
              <a:rPr lang="en-CA" sz="3200" dirty="0"/>
              <a:t>English learning during this term</a:t>
            </a:r>
            <a:r>
              <a:rPr lang="en-CA" sz="3200" dirty="0" smtClean="0"/>
              <a:t>?” and </a:t>
            </a:r>
          </a:p>
          <a:p>
            <a:r>
              <a:rPr lang="en-CA" sz="3200" dirty="0" smtClean="0"/>
              <a:t> (</a:t>
            </a:r>
            <a:r>
              <a:rPr lang="en-CA" sz="3200" dirty="0"/>
              <a:t>Q2</a:t>
            </a:r>
            <a:r>
              <a:rPr lang="en-CA" sz="3200" dirty="0" smtClean="0"/>
              <a:t>) “</a:t>
            </a:r>
            <a:r>
              <a:rPr lang="en-CA" sz="3200" dirty="0"/>
              <a:t>please write about other motivational factors that made you motivated toward English learning during this </a:t>
            </a:r>
            <a:r>
              <a:rPr lang="en-CA" sz="3200" dirty="0" smtClean="0"/>
              <a:t>term”</a:t>
            </a:r>
            <a:endParaRPr lang="en-CA" sz="3200" dirty="0"/>
          </a:p>
        </p:txBody>
      </p:sp>
      <p:sp>
        <p:nvSpPr>
          <p:cNvPr id="1033" name="Text Box 11"/>
          <p:cNvSpPr txBox="1">
            <a:spLocks noChangeArrowheads="1"/>
          </p:cNvSpPr>
          <p:nvPr/>
        </p:nvSpPr>
        <p:spPr bwMode="auto">
          <a:xfrm>
            <a:off x="9753600" y="3276600"/>
            <a:ext cx="22064663" cy="1160754"/>
          </a:xfrm>
          <a:prstGeom prst="rect">
            <a:avLst/>
          </a:prstGeom>
          <a:noFill/>
          <a:ln w="9525">
            <a:noFill/>
            <a:miter lim="800000"/>
            <a:headEnd/>
            <a:tailEnd/>
          </a:ln>
        </p:spPr>
        <p:txBody>
          <a:bodyPr wrap="square" lIns="418009" tIns="209004" rIns="418009" bIns="209004">
            <a:spAutoFit/>
          </a:bodyPr>
          <a:lstStyle/>
          <a:p>
            <a:pPr algn="ctr">
              <a:spcBef>
                <a:spcPct val="50000"/>
              </a:spcBef>
            </a:pPr>
            <a:r>
              <a:rPr lang="en-US" sz="4800" b="1" dirty="0" smtClean="0">
                <a:solidFill>
                  <a:schemeClr val="bg1"/>
                </a:solidFill>
              </a:rPr>
              <a:t>Maya Sugita &amp; Kimberly Noels</a:t>
            </a:r>
            <a:endParaRPr lang="en-US" sz="4800" dirty="0">
              <a:solidFill>
                <a:schemeClr val="bg1"/>
              </a:solidFill>
            </a:endParaRPr>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1576" y="5841486"/>
            <a:ext cx="12630157" cy="4224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77862" y="5841485"/>
            <a:ext cx="7687456" cy="5623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691648" y="18409031"/>
            <a:ext cx="9164088" cy="5508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680272" y="6005507"/>
            <a:ext cx="8809395" cy="5295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8">
      <a:dk1>
        <a:sysClr val="windowText" lastClr="000000"/>
      </a:dk1>
      <a:lt1>
        <a:sysClr val="window" lastClr="FFFFFF"/>
      </a:lt1>
      <a:dk2>
        <a:srgbClr val="306909"/>
      </a:dk2>
      <a:lt2>
        <a:srgbClr val="C7F7A6"/>
      </a:lt2>
      <a:accent1>
        <a:srgbClr val="C7F7A6"/>
      </a:accent1>
      <a:accent2>
        <a:srgbClr val="9FF167"/>
      </a:accent2>
      <a:accent3>
        <a:srgbClr val="CBF8AD"/>
      </a:accent3>
      <a:accent4>
        <a:srgbClr val="E7FCD9"/>
      </a:accent4>
      <a:accent5>
        <a:srgbClr val="E2FBD1"/>
      </a:accent5>
      <a:accent6>
        <a:srgbClr val="F0FDE8"/>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3329</TotalTime>
  <Words>1012</Words>
  <Application>Microsoft Office PowerPoint</Application>
  <PresentationFormat>Custom</PresentationFormat>
  <Paragraphs>62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University of Alberta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Noels</dc:creator>
  <cp:lastModifiedBy>user</cp:lastModifiedBy>
  <cp:revision>331</cp:revision>
  <dcterms:created xsi:type="dcterms:W3CDTF">2010-03-17T07:54:16Z</dcterms:created>
  <dcterms:modified xsi:type="dcterms:W3CDTF">2012-10-19T21:05:45Z</dcterms:modified>
</cp:coreProperties>
</file>