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60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8" r:id="rId11"/>
    <p:sldId id="271" r:id="rId12"/>
    <p:sldId id="269" r:id="rId13"/>
    <p:sldId id="270" r:id="rId14"/>
    <p:sldId id="280" r:id="rId15"/>
    <p:sldId id="272" r:id="rId16"/>
    <p:sldId id="274" r:id="rId17"/>
    <p:sldId id="281" r:id="rId18"/>
    <p:sldId id="282" r:id="rId19"/>
    <p:sldId id="275" r:id="rId20"/>
    <p:sldId id="276" r:id="rId21"/>
    <p:sldId id="277" r:id="rId22"/>
    <p:sldId id="278" r:id="rId23"/>
    <p:sldId id="279" r:id="rId24"/>
    <p:sldId id="283" r:id="rId25"/>
    <p:sldId id="287" r:id="rId26"/>
    <p:sldId id="284" r:id="rId27"/>
    <p:sldId id="285" r:id="rId28"/>
    <p:sldId id="288" r:id="rId29"/>
    <p:sldId id="289" r:id="rId30"/>
    <p:sldId id="290" r:id="rId31"/>
    <p:sldId id="291" r:id="rId32"/>
    <p:sldId id="292" r:id="rId33"/>
    <p:sldId id="298" r:id="rId34"/>
    <p:sldId id="296" r:id="rId35"/>
    <p:sldId id="29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40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98B49-0C72-49AA-8FE4-EE878673EEA0}" type="datetimeFigureOut">
              <a:rPr lang="en-CA" smtClean="0"/>
              <a:t>27/05/2015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2BBA-4E46-49D0-929B-5D9D335393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423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2BBA-4E46-49D0-929B-5D9D335393EE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996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F85C-3C39-45A0-B863-6C98073BDDE4}" type="datetimeFigureOut">
              <a:rPr lang="en-CA" smtClean="0"/>
              <a:t>27/05/2015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E7CC-8FAA-4909-95AA-806DD3136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420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F85C-3C39-45A0-B863-6C98073BDDE4}" type="datetimeFigureOut">
              <a:rPr lang="en-CA" smtClean="0"/>
              <a:t>27/05/2015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E7CC-8FAA-4909-95AA-806DD3136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650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F85C-3C39-45A0-B863-6C98073BDDE4}" type="datetimeFigureOut">
              <a:rPr lang="en-CA" smtClean="0"/>
              <a:t>27/05/2015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E7CC-8FAA-4909-95AA-806DD3136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501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F85C-3C39-45A0-B863-6C98073BDDE4}" type="datetimeFigureOut">
              <a:rPr lang="en-CA" smtClean="0"/>
              <a:t>27/05/2015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E7CC-8FAA-4909-95AA-806DD3136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992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F85C-3C39-45A0-B863-6C98073BDDE4}" type="datetimeFigureOut">
              <a:rPr lang="en-CA" smtClean="0"/>
              <a:t>27/05/2015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E7CC-8FAA-4909-95AA-806DD3136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994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F85C-3C39-45A0-B863-6C98073BDDE4}" type="datetimeFigureOut">
              <a:rPr lang="en-CA" smtClean="0"/>
              <a:t>27/05/2015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E7CC-8FAA-4909-95AA-806DD3136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71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F85C-3C39-45A0-B863-6C98073BDDE4}" type="datetimeFigureOut">
              <a:rPr lang="en-CA" smtClean="0"/>
              <a:t>27/05/2015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E7CC-8FAA-4909-95AA-806DD3136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721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F85C-3C39-45A0-B863-6C98073BDDE4}" type="datetimeFigureOut">
              <a:rPr lang="en-CA" smtClean="0"/>
              <a:t>27/05/2015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E7CC-8FAA-4909-95AA-806DD3136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253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F85C-3C39-45A0-B863-6C98073BDDE4}" type="datetimeFigureOut">
              <a:rPr lang="en-CA" smtClean="0"/>
              <a:t>27/05/2015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E7CC-8FAA-4909-95AA-806DD3136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740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F85C-3C39-45A0-B863-6C98073BDDE4}" type="datetimeFigureOut">
              <a:rPr lang="en-CA" smtClean="0"/>
              <a:t>27/05/2015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E7CC-8FAA-4909-95AA-806DD3136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974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F85C-3C39-45A0-B863-6C98073BDDE4}" type="datetimeFigureOut">
              <a:rPr lang="en-CA" smtClean="0"/>
              <a:t>27/05/2015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E7CC-8FAA-4909-95AA-806DD3136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739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EF85C-3C39-45A0-B863-6C98073BDDE4}" type="datetimeFigureOut">
              <a:rPr lang="en-CA" smtClean="0"/>
              <a:t>27/05/2015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3E7CC-8FAA-4909-95AA-806DD3136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70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1524000"/>
            <a:ext cx="7772400" cy="29440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5400" dirty="0" smtClean="0">
                <a:latin typeface="Showcard Gothic" panose="04020904020102020604" pitchFamily="82" charset="0"/>
              </a:rPr>
              <a:t>You Had me at Zombie</a:t>
            </a:r>
            <a:r>
              <a:rPr lang="en-US" altLang="en-US" dirty="0" smtClean="0">
                <a:latin typeface="Showcard Gothic" panose="04020904020102020604" pitchFamily="82" charset="0"/>
              </a:rPr>
              <a:t/>
            </a:r>
            <a:br>
              <a:rPr lang="en-US" altLang="en-US" dirty="0" smtClean="0">
                <a:latin typeface="Showcard Gothic" panose="04020904020102020604" pitchFamily="82" charset="0"/>
              </a:rPr>
            </a:br>
            <a:r>
              <a:rPr lang="en-US" altLang="en-US" dirty="0" smtClean="0">
                <a:latin typeface="Showcard Gothic" panose="04020904020102020604" pitchFamily="82" charset="0"/>
              </a:rPr>
              <a:t>          		</a:t>
            </a:r>
            <a:r>
              <a:rPr lang="en-US" altLang="en-US" cap="all" dirty="0" smtClean="0">
                <a:latin typeface="Showcard Gothic" panose="04020904020102020604" pitchFamily="82" charset="0"/>
              </a:rPr>
              <a:t> </a:t>
            </a:r>
            <a:r>
              <a:rPr lang="en-US" altLang="en-US" sz="4800" cap="all" dirty="0" smtClean="0">
                <a:latin typeface="Chiller" panose="04020404031007020602" pitchFamily="82" charset="0"/>
              </a:rPr>
              <a:t>Career Planning in </a:t>
            </a:r>
          </a:p>
          <a:p>
            <a:pPr algn="l"/>
            <a:r>
              <a:rPr lang="en-US" altLang="en-US" sz="4800" cap="all" dirty="0">
                <a:latin typeface="Chiller" panose="04020404031007020602" pitchFamily="82" charset="0"/>
              </a:rPr>
              <a:t> </a:t>
            </a:r>
            <a:r>
              <a:rPr lang="en-US" altLang="en-US" sz="4800" cap="all" dirty="0" smtClean="0">
                <a:latin typeface="Chiller" panose="04020404031007020602" pitchFamily="82" charset="0"/>
              </a:rPr>
              <a:t>             the Walking Dead Era</a:t>
            </a:r>
            <a:endParaRPr lang="en-US" altLang="en-US" sz="4800" cap="all" dirty="0">
              <a:latin typeface="Chiller" panose="04020404031007020602" pitchFamily="82" charset="0"/>
            </a:endParaRPr>
          </a:p>
        </p:txBody>
      </p:sp>
      <p:pic>
        <p:nvPicPr>
          <p:cNvPr id="5" name="Picture 8" descr="zombie_silhouettes_by_symbiopticstudios-d5n8rm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4876800"/>
            <a:ext cx="3690859" cy="17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4317809" y="865405"/>
            <a:ext cx="4078605" cy="5562160"/>
            <a:chOff x="112194975" y="106451400"/>
            <a:chExt cx="4078605" cy="5561713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12194975" y="106451400"/>
              <a:ext cx="1438275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pic>
          <p:nvPicPr>
            <p:cNvPr id="8" name="Picture 6" descr="TRU_Logo_Vertical_RGB2974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97105" y="110698179"/>
              <a:ext cx="2276475" cy="1314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283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332656"/>
            <a:ext cx="9036496" cy="15526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The Party goes </a:t>
            </a:r>
            <a:br>
              <a:rPr lang="en-CA" altLang="en-US" dirty="0" smtClean="0">
                <a:latin typeface="Showcard Gothic" panose="04020904020102020604" pitchFamily="82" charset="0"/>
              </a:rPr>
            </a:br>
            <a:r>
              <a:rPr lang="en-CA" altLang="en-US" dirty="0" smtClean="0">
                <a:latin typeface="Showcard Gothic" panose="04020904020102020604" pitchFamily="82" charset="0"/>
              </a:rPr>
              <a:t>something like this..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892544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3200" dirty="0">
                <a:latin typeface="AR CENA" panose="02000000000000000000" pitchFamily="2" charset="0"/>
              </a:rPr>
              <a:t>You have been invited to a party and notice there are 6 groups of people: doers, thinkers, creators, helpers, persuaders, and organizers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3200" dirty="0">
                <a:latin typeface="AR CENA" panose="02000000000000000000" pitchFamily="2" charset="0"/>
              </a:rPr>
              <a:t>You join the group that seems most like you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3200" dirty="0">
                <a:latin typeface="AR CENA" panose="02000000000000000000" pitchFamily="2" charset="0"/>
              </a:rPr>
              <a:t>After some time, you join your second favourite group, then your third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3200" dirty="0">
                <a:latin typeface="AR CENA" panose="02000000000000000000" pitchFamily="2" charset="0"/>
              </a:rPr>
              <a:t>Your top three groups </a:t>
            </a:r>
            <a:r>
              <a:rPr lang="en-CA" sz="3200" dirty="0" smtClean="0">
                <a:latin typeface="AR CENA" panose="02000000000000000000" pitchFamily="2" charset="0"/>
              </a:rPr>
              <a:t>create your </a:t>
            </a:r>
            <a:r>
              <a:rPr lang="en-CA" sz="3200" dirty="0">
                <a:latin typeface="AR CENA" panose="02000000000000000000" pitchFamily="2" charset="0"/>
              </a:rPr>
              <a:t>three letter Holland Code, which can be used for researching career choices</a:t>
            </a:r>
          </a:p>
        </p:txBody>
      </p:sp>
    </p:spTree>
    <p:extLst>
      <p:ext uri="{BB962C8B-B14F-4D97-AF65-F5344CB8AC3E}">
        <p14:creationId xmlns:p14="http://schemas.microsoft.com/office/powerpoint/2010/main" val="394893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1148" y="476672"/>
            <a:ext cx="9036496" cy="90452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The Past: The Party 1.0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905000"/>
            <a:ext cx="7772400" cy="419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 CENA" panose="02000000000000000000" pitchFamily="2" charset="0"/>
              </a:rPr>
              <a:t>The Party exercise has been used at Thompson Rivers University to deliver group career counselling for students for the past five years—with mixed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 CENA" panose="02000000000000000000" pitchFamily="2" charset="0"/>
              </a:rPr>
              <a:t>The critics pointed out that the party was a problematic metaphor for engaging youth in a career planning activity</a:t>
            </a:r>
            <a:endParaRPr lang="en-CA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476672"/>
            <a:ext cx="9036496" cy="976536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The Present: The Party 2.0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905000"/>
            <a:ext cx="7772400" cy="419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 CENA" panose="02000000000000000000" pitchFamily="2" charset="0"/>
              </a:rPr>
              <a:t>What would happen if the Walking Dead TV series collided with the Holland Party?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 CENA" panose="02000000000000000000" pitchFamily="2" charset="0"/>
              </a:rPr>
              <a:t>The Zombie Apocalypse Career Workshop asks a ragged band of survivors to consider their contribution to the rebuild of society after a zombie pandemic has destroyed much of their world.</a:t>
            </a:r>
          </a:p>
        </p:txBody>
      </p:sp>
      <p:pic>
        <p:nvPicPr>
          <p:cNvPr id="5" name="Picture 4" descr="http://silhouettesfree.com/holiday-and-festive/halloween/zombie-hands-silhouette-imag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57192"/>
            <a:ext cx="2675642" cy="181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427191"/>
            <a:ext cx="9036496" cy="976536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The Present: The Party 2.0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700808"/>
            <a:ext cx="7772400" cy="419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 CENA" panose="02000000000000000000" pitchFamily="2" charset="0"/>
              </a:rPr>
              <a:t>The metaphor of an apocalyptic reboot of the world balances the concepts of freedom to explore interests with the responsibility to contribute to the rebuild of the world.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 CENA" panose="02000000000000000000" pitchFamily="2" charset="0"/>
              </a:rPr>
              <a:t>The Party 2.0 has been successfully delivered for several years to groups of prospective students. </a:t>
            </a:r>
            <a:endParaRPr lang="en-CA" dirty="0">
              <a:latin typeface="AR CENA" panose="02000000000000000000" pitchFamily="2" charset="0"/>
            </a:endParaRPr>
          </a:p>
        </p:txBody>
      </p:sp>
      <p:pic>
        <p:nvPicPr>
          <p:cNvPr id="5" name="Picture 4" descr="http://silhouettesfree.com/holiday-and-festive/halloween/zombie-silhouette-image-1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93295"/>
            <a:ext cx="2288059" cy="1597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4918" y="404664"/>
            <a:ext cx="9036496" cy="8382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The Guts &amp; Brains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0698" y="1412776"/>
            <a:ext cx="8424936" cy="49971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 CENA" panose="02000000000000000000" pitchFamily="2" charset="0"/>
              </a:rPr>
              <a:t>Add current pop culture references.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 CENA" panose="02000000000000000000" pitchFamily="2" charset="0"/>
              </a:rPr>
              <a:t>Recruit 6 staff with an with an understanding of career development.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 CENA" panose="02000000000000000000" pitchFamily="2" charset="0"/>
              </a:rPr>
              <a:t>Consider adding faculty from academic departments, and community members from different areas of work.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 CENA" panose="02000000000000000000" pitchFamily="2" charset="0"/>
              </a:rPr>
              <a:t>Highlight the non-linear nature of career development: talk about multiple paths to goals and the role of happenstance.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 CENA" panose="02000000000000000000" pitchFamily="2" charset="0"/>
              </a:rPr>
              <a:t>Remind participants to feed data into O*Net.</a:t>
            </a:r>
            <a:endParaRPr lang="en-CA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4261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latin typeface="Showcard Gothic" panose="04020904020102020604" pitchFamily="82" charset="0"/>
              </a:rPr>
              <a:t>What Careers Fit Your Interests?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528" y="1844824"/>
            <a:ext cx="8586549" cy="4530725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500" dirty="0" smtClean="0">
                <a:latin typeface="AR CENA" panose="02000000000000000000" pitchFamily="2" charset="0"/>
              </a:rPr>
              <a:t>Let’s find out your top three career interest areas: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200" dirty="0" smtClean="0">
              <a:latin typeface="AR CENA" panose="02000000000000000000" pitchFamily="2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sz="3500" dirty="0" smtClean="0">
                <a:latin typeface="AR CENA" panose="02000000000000000000" pitchFamily="2" charset="0"/>
              </a:rPr>
              <a:t>		Doer (R)		Helper (S)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sz="3500" dirty="0" smtClean="0">
                <a:latin typeface="AR CENA" panose="02000000000000000000" pitchFamily="2" charset="0"/>
              </a:rPr>
              <a:t>		Thinker (I)		Persuader (E)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sz="3500" dirty="0" smtClean="0">
                <a:latin typeface="AR CENA" panose="02000000000000000000" pitchFamily="2" charset="0"/>
              </a:rPr>
              <a:t>		Creator (A)		Organizer (C)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sz="3500" dirty="0" smtClean="0">
              <a:latin typeface="AR CENA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500" dirty="0" smtClean="0">
                <a:latin typeface="AR CENA" panose="02000000000000000000" pitchFamily="2" charset="0"/>
              </a:rPr>
              <a:t>This website guides you to careers you might be interested in: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3500" dirty="0" smtClean="0">
                <a:latin typeface="AR CENA" panose="02000000000000000000" pitchFamily="2" charset="0"/>
              </a:rPr>
              <a:t>www.onetonline.org/explore/interests/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dirty="0">
              <a:latin typeface="AR CENA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dirty="0" smtClean="0">
              <a:latin typeface="AR CENA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2" y="500063"/>
            <a:ext cx="5133975" cy="585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8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404664"/>
            <a:ext cx="9036496" cy="90452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O*Net</a:t>
            </a:r>
          </a:p>
        </p:txBody>
      </p:sp>
      <p:pic>
        <p:nvPicPr>
          <p:cNvPr id="4" name="Picture 2" descr="C:\Users\crobinson\Downloads\ONetMain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92" y="1309192"/>
            <a:ext cx="6467919" cy="524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7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404664"/>
            <a:ext cx="9036496" cy="90452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O*Net</a:t>
            </a:r>
          </a:p>
        </p:txBody>
      </p:sp>
      <p:pic>
        <p:nvPicPr>
          <p:cNvPr id="4" name="Picture 2" descr="C:\Users\crobinson\Downloads\Interes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66" y="1309192"/>
            <a:ext cx="6549372" cy="531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1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476672"/>
            <a:ext cx="9036496" cy="148059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You’ve Survived the Zombie Apocalypse…</a:t>
            </a:r>
          </a:p>
        </p:txBody>
      </p:sp>
      <p:pic>
        <p:nvPicPr>
          <p:cNvPr id="4" name="Picture 3" descr="Zombie 20clipart | Clipart Panda - Free Clipart Imag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63381"/>
            <a:ext cx="2848610" cy="42097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86200" y="41148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howcard Gothic" panose="04020904020102020604" pitchFamily="82" charset="0"/>
              </a:rPr>
              <a:t>What Now?</a:t>
            </a:r>
            <a:endParaRPr lang="en-CA" sz="6000" dirty="0">
              <a:latin typeface="Showcard Gothic" panose="04020904020102020604" pitchFamily="82" charset="0"/>
            </a:endParaRPr>
          </a:p>
        </p:txBody>
      </p:sp>
      <p:pic>
        <p:nvPicPr>
          <p:cNvPr id="6" name="Picture 2" descr="http://silhouettesfree.com/holiday-and-festive/halloween/zombie-silhouette-image-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461054"/>
            <a:ext cx="1524000" cy="29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4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3536" y="548680"/>
            <a:ext cx="91440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Backgrounder…</a:t>
            </a:r>
            <a:endParaRPr lang="en-CA" altLang="en-US" dirty="0">
              <a:latin typeface="Showcard Gothic" panose="04020904020102020604" pitchFamily="8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16692" y="1828800"/>
            <a:ext cx="7772400" cy="24642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 smtClean="0">
                <a:latin typeface="AR CENA" panose="02000000000000000000" pitchFamily="2" charset="0"/>
              </a:rPr>
              <a:t>The Holland Occupational Themes model of career development is the life work of John Holland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 smtClean="0">
                <a:latin typeface="AR CENA" panose="02000000000000000000" pitchFamily="2" charset="0"/>
              </a:rPr>
              <a:t>People, work, and educational programs can be divided into 1 of 6 categories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99592" y="4437112"/>
            <a:ext cx="7772400" cy="1970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CA" sz="3000" dirty="0" smtClean="0">
                <a:latin typeface="AR CENA" panose="02000000000000000000" pitchFamily="2" charset="0"/>
              </a:rPr>
              <a:t>Realistic (Doers)		</a:t>
            </a:r>
            <a:r>
              <a:rPr lang="en-CA" sz="3000" dirty="0" smtClean="0">
                <a:solidFill>
                  <a:schemeClr val="tx2"/>
                </a:solidFill>
                <a:latin typeface="AR CENA" panose="02000000000000000000" pitchFamily="2" charset="0"/>
              </a:rPr>
              <a:t>▪</a:t>
            </a:r>
            <a:r>
              <a:rPr lang="en-CA" sz="3000" dirty="0" smtClean="0">
                <a:solidFill>
                  <a:schemeClr val="accent2"/>
                </a:solidFill>
                <a:latin typeface="AR CENA" panose="02000000000000000000" pitchFamily="2" charset="0"/>
              </a:rPr>
              <a:t> </a:t>
            </a:r>
            <a:r>
              <a:rPr lang="en-CA" sz="3000" dirty="0" smtClean="0">
                <a:latin typeface="AR CENA" panose="02000000000000000000" pitchFamily="2" charset="0"/>
              </a:rPr>
              <a:t>Social (Helpers)</a:t>
            </a:r>
            <a:endParaRPr lang="en-CA" sz="3000" dirty="0" smtClean="0">
              <a:solidFill>
                <a:schemeClr val="accent2"/>
              </a:solidFill>
              <a:latin typeface="AR CENA" panose="02000000000000000000" pitchFamily="2" charset="0"/>
            </a:endParaRPr>
          </a:p>
          <a:p>
            <a:pPr fontAlgn="auto">
              <a:spcAft>
                <a:spcPts val="0"/>
              </a:spcAft>
            </a:pPr>
            <a:r>
              <a:rPr lang="en-CA" sz="3000" dirty="0" smtClean="0">
                <a:latin typeface="AR CENA" panose="02000000000000000000" pitchFamily="2" charset="0"/>
              </a:rPr>
              <a:t>Investigative (Thinkers)	</a:t>
            </a:r>
            <a:r>
              <a:rPr lang="en-CA" sz="3000" dirty="0" smtClean="0">
                <a:solidFill>
                  <a:schemeClr val="tx2"/>
                </a:solidFill>
                <a:latin typeface="AR CENA" panose="02000000000000000000" pitchFamily="2" charset="0"/>
              </a:rPr>
              <a:t>▪</a:t>
            </a:r>
            <a:r>
              <a:rPr lang="en-CA" sz="3000" dirty="0" smtClean="0">
                <a:solidFill>
                  <a:schemeClr val="accent2"/>
                </a:solidFill>
                <a:latin typeface="AR CENA" panose="02000000000000000000" pitchFamily="2" charset="0"/>
              </a:rPr>
              <a:t> </a:t>
            </a:r>
            <a:r>
              <a:rPr lang="en-CA" sz="3000" dirty="0" smtClean="0">
                <a:latin typeface="AR CENA" panose="02000000000000000000" pitchFamily="2" charset="0"/>
              </a:rPr>
              <a:t>Enterprising (Persuaders)</a:t>
            </a:r>
          </a:p>
          <a:p>
            <a:pPr fontAlgn="auto">
              <a:spcAft>
                <a:spcPts val="0"/>
              </a:spcAft>
            </a:pPr>
            <a:r>
              <a:rPr lang="en-CA" sz="3000" dirty="0" smtClean="0">
                <a:latin typeface="AR CENA" panose="02000000000000000000" pitchFamily="2" charset="0"/>
              </a:rPr>
              <a:t>Artistic (Creators)</a:t>
            </a:r>
            <a:r>
              <a:rPr lang="en-CA" sz="3000" dirty="0">
                <a:latin typeface="AR CENA" panose="02000000000000000000" pitchFamily="2" charset="0"/>
              </a:rPr>
              <a:t>	</a:t>
            </a:r>
            <a:r>
              <a:rPr lang="en-CA" sz="3000" dirty="0" smtClean="0">
                <a:latin typeface="AR CENA" panose="02000000000000000000" pitchFamily="2" charset="0"/>
              </a:rPr>
              <a:t>	</a:t>
            </a:r>
            <a:r>
              <a:rPr lang="en-CA" sz="3000" dirty="0" smtClean="0">
                <a:solidFill>
                  <a:schemeClr val="tx2"/>
                </a:solidFill>
                <a:latin typeface="AR CENA" panose="02000000000000000000" pitchFamily="2" charset="0"/>
              </a:rPr>
              <a:t>▪</a:t>
            </a:r>
            <a:r>
              <a:rPr lang="en-CA" sz="3000" dirty="0" smtClean="0">
                <a:solidFill>
                  <a:schemeClr val="accent2"/>
                </a:solidFill>
                <a:latin typeface="AR CENA" panose="02000000000000000000" pitchFamily="2" charset="0"/>
              </a:rPr>
              <a:t> </a:t>
            </a:r>
            <a:r>
              <a:rPr lang="en-CA" sz="3000" dirty="0" smtClean="0">
                <a:latin typeface="AR CENA" panose="02000000000000000000" pitchFamily="2" charset="0"/>
              </a:rPr>
              <a:t>Conventional (Organizers)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1324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ar.cdn01.mundotkm.com/2014/01/MundialJustin-Bieber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4781550" cy="4162425"/>
          </a:xfrm>
          <a:prstGeom prst="rect">
            <a:avLst/>
          </a:prstGeom>
          <a:noFill/>
          <a:extLst/>
        </p:spPr>
      </p:pic>
      <p:grpSp>
        <p:nvGrpSpPr>
          <p:cNvPr id="4" name="Group 3"/>
          <p:cNvGrpSpPr/>
          <p:nvPr/>
        </p:nvGrpSpPr>
        <p:grpSpPr>
          <a:xfrm>
            <a:off x="5181600" y="1069657"/>
            <a:ext cx="3022601" cy="2916555"/>
            <a:chOff x="0" y="0"/>
            <a:chExt cx="3022810" cy="2917011"/>
          </a:xfrm>
        </p:grpSpPr>
        <p:pic>
          <p:nvPicPr>
            <p:cNvPr id="5" name="Picture 4" descr="http://silhouettesfree.com/holiday-and-festive/halloween/zombie-silhouette-image-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503848" cy="2917011"/>
            </a:xfrm>
            <a:prstGeom prst="rect">
              <a:avLst/>
            </a:prstGeom>
            <a:noFill/>
            <a:extLst/>
          </p:spPr>
        </p:pic>
        <p:pic>
          <p:nvPicPr>
            <p:cNvPr id="6" name="Picture 5" descr="http://silhouettesfree.com/holiday-and-festive/halloween/female-zombie-silhouette-image-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023" y="105798"/>
              <a:ext cx="1760787" cy="275831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341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ivstatic.com/files/et/imagecache/400x300/files/blog_articles/taylor-swift-mi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97" y="762000"/>
            <a:ext cx="5651703" cy="478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images.clipartpanda.com/zombie-clipart-zombi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51156"/>
            <a:ext cx="1591945" cy="276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5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ac.450f.edgecastcdn.net/80450F/107jamz.com/files/2012/10/kim-kardashian-kanye-west-may22-m_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5229860" cy="419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silhouettesfree.com/holiday-and-festive/halloween/female-zombie-silhouette-image-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638" y="3962400"/>
            <a:ext cx="1946592" cy="275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silhouettesfree.com/holiday-and-festive/halloween/zombie-silhouette-image-9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8349"/>
            <a:ext cx="1440815" cy="292417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1734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:\_Workshops\Career Workshops\Zombie Career Planning\Bad Left Sh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703" y="1143000"/>
            <a:ext cx="57800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2400" y="3657600"/>
            <a:ext cx="5387977" cy="2908935"/>
            <a:chOff x="0" y="0"/>
            <a:chExt cx="5388159" cy="2909454"/>
          </a:xfrm>
        </p:grpSpPr>
        <p:pic>
          <p:nvPicPr>
            <p:cNvPr id="5" name="Picture 4" descr="http://images.clipartpanda.com/zombie-clipart-zombi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627" y="90684"/>
              <a:ext cx="1594532" cy="2765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http://silhouettesfree.com/holiday-and-festive/halloween/zombie-silhouette-image-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8116" cy="2909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http://silhouettesfree.com/holiday-and-festive/halloween/female-zombie-silhouette-image-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57270" y="98241"/>
              <a:ext cx="1745672" cy="275831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796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95400" y="1219200"/>
            <a:ext cx="6477000" cy="4345940"/>
            <a:chOff x="0" y="0"/>
            <a:chExt cx="4184542" cy="2138766"/>
          </a:xfrm>
        </p:grpSpPr>
        <p:pic>
          <p:nvPicPr>
            <p:cNvPr id="4" name="Picture 3" descr="http://www.mychordbook.com/img/artists/one-direction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84542" cy="21387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C:\Users\Shy\AppData\Local\Microsoft\Windows\Temporary Internet Files\Content.IE5\EKV51K5T\S43Qy[1]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898" y="689675"/>
              <a:ext cx="1379350" cy="13793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 descr="http://silhouettesfree.com/holiday-and-festive/halloween/zombie-silhouette-image-13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619885" cy="244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images.clipartpanda.com/zombie-clipart-zombi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7658" y="3392170"/>
            <a:ext cx="1521941" cy="295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0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truuser\Pictures\GA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484505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images.clipartpanda.com/zombie-clipart-zombi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05" y="152400"/>
            <a:ext cx="1149350" cy="27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silhouettesfree.com/holiday-and-festive/halloween/female-zombie-silhouette-image-2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630" y="5479097"/>
            <a:ext cx="1760220" cy="275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silhouettesfree.com/holiday-and-festive/halloween/zombie-silhouette-image-2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2" y="152400"/>
            <a:ext cx="1737995" cy="290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images.clipartpanda.com/zombie-clipart-zombi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69243"/>
            <a:ext cx="1594485" cy="276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0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5985" y="476672"/>
            <a:ext cx="8915400" cy="976536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What role will you play?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600200"/>
            <a:ext cx="7772400" cy="44210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CA" sz="3500" dirty="0" smtClean="0">
                <a:latin typeface="AR CENA" panose="02000000000000000000" pitchFamily="2" charset="0"/>
              </a:rPr>
              <a:t>Let’s look at your options: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CA" sz="3500" dirty="0" smtClean="0">
                <a:latin typeface="AR CENA" panose="02000000000000000000" pitchFamily="2" charset="0"/>
              </a:rPr>
              <a:t> Doer (R)	</a:t>
            </a:r>
            <a:r>
              <a:rPr lang="en-CA" sz="3500" dirty="0" smtClean="0">
                <a:solidFill>
                  <a:schemeClr val="accent2"/>
                </a:solidFill>
                <a:latin typeface="AR CENA" panose="02000000000000000000" pitchFamily="2" charset="0"/>
              </a:rPr>
              <a:t> </a:t>
            </a:r>
            <a:r>
              <a:rPr lang="en-CA" sz="3500" dirty="0" smtClean="0">
                <a:latin typeface="AR CENA" panose="02000000000000000000" pitchFamily="2" charset="0"/>
              </a:rPr>
              <a:t>		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CA" sz="3500" dirty="0" smtClean="0">
                <a:latin typeface="AR CENA" panose="02000000000000000000" pitchFamily="2" charset="0"/>
              </a:rPr>
              <a:t> Thinker (I)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CA" sz="3500" dirty="0" smtClean="0">
                <a:latin typeface="AR CENA" panose="02000000000000000000" pitchFamily="2" charset="0"/>
              </a:rPr>
              <a:t> Creator </a:t>
            </a:r>
            <a:r>
              <a:rPr lang="en-CA" sz="3500" dirty="0">
                <a:latin typeface="AR CENA" panose="02000000000000000000" pitchFamily="2" charset="0"/>
              </a:rPr>
              <a:t>(A</a:t>
            </a:r>
            <a:r>
              <a:rPr lang="en-CA" sz="3500" dirty="0" smtClean="0">
                <a:latin typeface="AR CENA" panose="02000000000000000000" pitchFamily="2" charset="0"/>
              </a:rPr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CA" sz="3500" dirty="0" smtClean="0">
                <a:latin typeface="AR CENA" panose="02000000000000000000" pitchFamily="2" charset="0"/>
              </a:rPr>
              <a:t> Helper (S)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CA" sz="3500" dirty="0" smtClean="0">
                <a:latin typeface="AR CENA" panose="02000000000000000000" pitchFamily="2" charset="0"/>
              </a:rPr>
              <a:t> Persuader (E)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CA" sz="3500" dirty="0" smtClean="0">
                <a:latin typeface="AR CENA" panose="02000000000000000000" pitchFamily="2" charset="0"/>
              </a:rPr>
              <a:t> Organizer (C)</a:t>
            </a:r>
          </a:p>
          <a:p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40796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kicklondon.org.uk/wp-content/uploads/2013/08/school-to-work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4038600" cy="24518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404664"/>
            <a:ext cx="9036496" cy="1048544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Doers- Qualities &amp; Careers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600200"/>
            <a:ext cx="7772400" cy="2514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 CENA" panose="02000000000000000000" pitchFamily="2" charset="0"/>
              </a:rPr>
              <a:t>Like building, working outdoors, and taking care of animals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 CENA" panose="02000000000000000000" pitchFamily="2" charset="0"/>
              </a:rPr>
              <a:t>Mechanical and athletic abilities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 CENA" panose="02000000000000000000" pitchFamily="2" charset="0"/>
              </a:rPr>
              <a:t>Described as practical, reliable and persistent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2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08104" y="3882634"/>
            <a:ext cx="2763795" cy="289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300" dirty="0" smtClean="0">
                <a:latin typeface="AR CENA" panose="02000000000000000000" pitchFamily="2" charset="0"/>
              </a:rPr>
              <a:t>Police Officer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300" dirty="0" smtClean="0">
                <a:latin typeface="AR CENA" panose="02000000000000000000" pitchFamily="2" charset="0"/>
              </a:rPr>
              <a:t>Forester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300" dirty="0" smtClean="0">
                <a:latin typeface="AR CENA" panose="02000000000000000000" pitchFamily="2" charset="0"/>
              </a:rPr>
              <a:t>Carpenter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300" dirty="0" smtClean="0">
                <a:latin typeface="AR CENA" panose="02000000000000000000" pitchFamily="2" charset="0"/>
              </a:rPr>
              <a:t>Mechanic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300" dirty="0" smtClean="0">
                <a:latin typeface="AR CENA" panose="02000000000000000000" pitchFamily="2" charset="0"/>
              </a:rPr>
              <a:t>Firefighter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300" dirty="0" smtClean="0">
                <a:latin typeface="AR CENA" panose="02000000000000000000" pitchFamily="2" charset="0"/>
              </a:rPr>
              <a:t>X-ray Technician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10121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kicklondon.org.uk/wp-content/uploads/2013/08/school-to-work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4038600" cy="24518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404664"/>
            <a:ext cx="9036496" cy="864096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Thinkers- Qualities &amp; Careers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600200"/>
            <a:ext cx="7772400" cy="2514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 CENA" panose="02000000000000000000" pitchFamily="2" charset="0"/>
              </a:rPr>
              <a:t>Like researching, analyzing and problem-solving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 CENA" panose="02000000000000000000" pitchFamily="2" charset="0"/>
              </a:rPr>
              <a:t>Mathematical and scientific abilities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 CENA" panose="02000000000000000000" pitchFamily="2" charset="0"/>
              </a:rPr>
              <a:t>Described as independent, disciplined, precise and systematic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2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80112" y="3814119"/>
            <a:ext cx="2763795" cy="289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300" dirty="0" smtClean="0">
                <a:latin typeface="AR CENA" panose="02000000000000000000" pitchFamily="2" charset="0"/>
              </a:rPr>
              <a:t>Pharmacist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300" dirty="0" smtClean="0">
                <a:latin typeface="AR CENA" panose="02000000000000000000" pitchFamily="2" charset="0"/>
              </a:rPr>
              <a:t>Veterinarian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300" dirty="0" smtClean="0">
                <a:latin typeface="AR CENA" panose="02000000000000000000" pitchFamily="2" charset="0"/>
              </a:rPr>
              <a:t>Medical Doctor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300" dirty="0" smtClean="0">
                <a:latin typeface="AR CENA" panose="02000000000000000000" pitchFamily="2" charset="0"/>
              </a:rPr>
              <a:t>Biologist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300" dirty="0" smtClean="0">
                <a:latin typeface="AR CENA" panose="02000000000000000000" pitchFamily="2" charset="0"/>
              </a:rPr>
              <a:t>Computer Tech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300" dirty="0">
                <a:latin typeface="AR CENA" panose="02000000000000000000" pitchFamily="2" charset="0"/>
              </a:rPr>
              <a:t>E</a:t>
            </a:r>
            <a:r>
              <a:rPr lang="en-US" altLang="en-US" sz="3300" dirty="0" smtClean="0">
                <a:latin typeface="AR CENA" panose="02000000000000000000" pitchFamily="2" charset="0"/>
              </a:rPr>
              <a:t>ngineer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29410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351413"/>
            <a:ext cx="9036496" cy="1048544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Creators- Qualities &amp; Careers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1444312"/>
            <a:ext cx="8496944" cy="24167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 CENA" panose="02000000000000000000" pitchFamily="2" charset="0"/>
              </a:rPr>
              <a:t>Like creating &amp; enjoying art, drama, music, writing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 CENA" panose="02000000000000000000" pitchFamily="2" charset="0"/>
              </a:rPr>
              <a:t>Writing, composing, painting, sculpting, acting, dancing abilities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 CENA" panose="02000000000000000000" pitchFamily="2" charset="0"/>
              </a:rPr>
              <a:t>Described as creative, expressive, nonconforming</a:t>
            </a:r>
            <a:endParaRPr lang="en-CA" sz="2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94405" y="4114800"/>
            <a:ext cx="2763795" cy="2626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 smtClean="0">
                <a:latin typeface="AR CENA" panose="02000000000000000000" pitchFamily="2" charset="0"/>
              </a:rPr>
              <a:t>Reporter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 smtClean="0">
                <a:latin typeface="AR CENA" panose="02000000000000000000" pitchFamily="2" charset="0"/>
              </a:rPr>
              <a:t>Art Teacher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 smtClean="0">
                <a:latin typeface="AR CENA" panose="02000000000000000000" pitchFamily="2" charset="0"/>
              </a:rPr>
              <a:t>Graphic Designer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 smtClean="0">
                <a:latin typeface="AR CENA" panose="02000000000000000000" pitchFamily="2" charset="0"/>
              </a:rPr>
              <a:t>Choreographer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 smtClean="0">
                <a:latin typeface="AR CENA" panose="02000000000000000000" pitchFamily="2" charset="0"/>
              </a:rPr>
              <a:t>Writer/Author</a:t>
            </a:r>
          </a:p>
        </p:txBody>
      </p:sp>
      <p:pic>
        <p:nvPicPr>
          <p:cNvPr id="8" name="Picture 7" descr="http://kicklondon.org.uk/wp-content/uploads/2013/08/school-to-work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4038600" cy="2451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7504" y="528464"/>
            <a:ext cx="9036496" cy="90452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Holland’s hexagon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2692100" y="2276032"/>
            <a:ext cx="3752286" cy="3092960"/>
          </a:xfrm>
          <a:prstGeom prst="hexagon">
            <a:avLst>
              <a:gd name="adj" fmla="val 30830"/>
              <a:gd name="vf" fmla="val 115470"/>
            </a:avLst>
          </a:prstGeom>
          <a:solidFill>
            <a:schemeClr val="tx2">
              <a:lumMod val="75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89398" y="169125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 CENA" panose="02000000000000000000" pitchFamily="2" charset="0"/>
              </a:rPr>
              <a:t>Doers</a:t>
            </a:r>
            <a:endParaRPr lang="en-US" sz="3200" dirty="0">
              <a:latin typeface="AR CENA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34043" y="1718123"/>
            <a:ext cx="1433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 CENA" panose="02000000000000000000" pitchFamily="2" charset="0"/>
              </a:rPr>
              <a:t>Thinkers</a:t>
            </a:r>
            <a:endParaRPr lang="en-US" sz="3200" dirty="0">
              <a:latin typeface="AR CENA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88224" y="3530124"/>
            <a:ext cx="1462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latin typeface="AR CENA" panose="02000000000000000000" pitchFamily="2" charset="0"/>
              </a:rPr>
              <a:t>Creators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34043" y="5458172"/>
            <a:ext cx="127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 CENA" panose="02000000000000000000" pitchFamily="2" charset="0"/>
              </a:rPr>
              <a:t>Helpers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88063" y="5416300"/>
            <a:ext cx="1810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 CENA" panose="02000000000000000000" pitchFamily="2" charset="0"/>
              </a:rPr>
              <a:t>Persuaders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0373" y="3453922"/>
            <a:ext cx="1723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 CENA" panose="02000000000000000000" pitchFamily="2" charset="0"/>
              </a:rPr>
              <a:t>Organizers</a:t>
            </a:r>
            <a:endParaRPr lang="en-US" sz="32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kicklondon.org.uk/wp-content/uploads/2013/08/school-to-work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4038600" cy="24518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481652"/>
            <a:ext cx="9036496" cy="8382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helpers- Qualities &amp; Careers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600200"/>
            <a:ext cx="77724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 CENA" panose="02000000000000000000" pitchFamily="2" charset="0"/>
              </a:rPr>
              <a:t>Like helping people, instructing, care-giving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 CENA" panose="02000000000000000000" pitchFamily="2" charset="0"/>
              </a:rPr>
              <a:t>Strong verbal communication and social skills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 CENA" panose="02000000000000000000" pitchFamily="2" charset="0"/>
              </a:rPr>
              <a:t>Described as kind, supportive, cooperative, understanding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2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80112" y="3886200"/>
            <a:ext cx="2763795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 smtClean="0">
                <a:latin typeface="AR CENA" panose="02000000000000000000" pitchFamily="2" charset="0"/>
              </a:rPr>
              <a:t>Social Worker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 smtClean="0">
                <a:latin typeface="AR CENA" panose="02000000000000000000" pitchFamily="2" charset="0"/>
              </a:rPr>
              <a:t>Counsellor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 smtClean="0">
                <a:latin typeface="AR CENA" panose="02000000000000000000" pitchFamily="2" charset="0"/>
              </a:rPr>
              <a:t>Registered Nurse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 smtClean="0">
                <a:latin typeface="AR CENA" panose="02000000000000000000" pitchFamily="2" charset="0"/>
              </a:rPr>
              <a:t>Elementary School Teacher</a:t>
            </a:r>
          </a:p>
        </p:txBody>
      </p:sp>
    </p:spTree>
    <p:extLst>
      <p:ext uri="{BB962C8B-B14F-4D97-AF65-F5344CB8AC3E}">
        <p14:creationId xmlns:p14="http://schemas.microsoft.com/office/powerpoint/2010/main" val="13804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kicklondon.org.uk/wp-content/uploads/2013/08/school-to-work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4038600" cy="24518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260648"/>
            <a:ext cx="9036496" cy="16764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persuaders- Qualities &amp; Careers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772816"/>
            <a:ext cx="7772400" cy="2514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 CENA" panose="02000000000000000000" pitchFamily="2" charset="0"/>
              </a:rPr>
              <a:t>Like selling, managing, and initiating projects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 CENA" panose="02000000000000000000" pitchFamily="2" charset="0"/>
              </a:rPr>
              <a:t>Selling, persuading and leadership abilities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 CENA" panose="02000000000000000000" pitchFamily="2" charset="0"/>
              </a:rPr>
              <a:t>Described as assertive, adventurous, energetic, self-confident, impulsive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2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68144" y="3886200"/>
            <a:ext cx="2763795" cy="2514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 smtClean="0">
                <a:latin typeface="AR CENA" panose="02000000000000000000" pitchFamily="2" charset="0"/>
              </a:rPr>
              <a:t>Sales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 smtClean="0">
                <a:latin typeface="AR CENA" panose="02000000000000000000" pitchFamily="2" charset="0"/>
              </a:rPr>
              <a:t>Restaurant Manager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 smtClean="0">
                <a:latin typeface="AR CENA" panose="02000000000000000000" pitchFamily="2" charset="0"/>
              </a:rPr>
              <a:t>Politician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 smtClean="0">
                <a:latin typeface="AR CENA" panose="02000000000000000000" pitchFamily="2" charset="0"/>
              </a:rPr>
              <a:t>Cook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 smtClean="0">
                <a:latin typeface="AR CENA" panose="02000000000000000000" pitchFamily="2" charset="0"/>
              </a:rPr>
              <a:t>Realtor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43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kicklondon.org.uk/wp-content/uploads/2013/08/school-to-work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4038600" cy="24518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7137" y="188640"/>
            <a:ext cx="9036496" cy="16764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organizers- Qualities &amp; Careers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617260"/>
            <a:ext cx="7772400" cy="2514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 CENA" panose="02000000000000000000" pitchFamily="2" charset="0"/>
              </a:rPr>
              <a:t>Like lists, organizing records, accounting, and following set procedures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 CENA" panose="02000000000000000000" pitchFamily="2" charset="0"/>
              </a:rPr>
              <a:t>Accurate,  persistent, and attentive to detail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 CENA" panose="02000000000000000000" pitchFamily="2" charset="0"/>
              </a:rPr>
              <a:t>Described as practical, dependable, efficient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2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94405" y="3910084"/>
            <a:ext cx="2763795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000" dirty="0" smtClean="0">
                <a:latin typeface="AR CENA" panose="02000000000000000000" pitchFamily="2" charset="0"/>
              </a:rPr>
              <a:t>Accountant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000" dirty="0" smtClean="0">
                <a:latin typeface="AR CENA" panose="02000000000000000000" pitchFamily="2" charset="0"/>
              </a:rPr>
              <a:t>Bookkeeper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000" dirty="0" smtClean="0">
                <a:latin typeface="AR CENA" panose="02000000000000000000" pitchFamily="2" charset="0"/>
              </a:rPr>
              <a:t>Math Teacher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000" dirty="0" smtClean="0">
                <a:latin typeface="AR CENA" panose="02000000000000000000" pitchFamily="2" charset="0"/>
              </a:rPr>
              <a:t>Legal Assistant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000" dirty="0" smtClean="0">
                <a:latin typeface="AR CENA" panose="02000000000000000000" pitchFamily="2" charset="0"/>
              </a:rPr>
              <a:t>Secretary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000" dirty="0" smtClean="0">
                <a:latin typeface="AR CENA" panose="02000000000000000000" pitchFamily="2" charset="0"/>
              </a:rPr>
              <a:t>Clerk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2800" dirty="0" smtClean="0">
              <a:latin typeface="+mj-lt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01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5985" y="476672"/>
            <a:ext cx="8915400" cy="976536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CA" altLang="en-US" dirty="0" smtClean="0">
              <a:latin typeface="Showcard Gothic" panose="04020904020102020604" pitchFamily="8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600200"/>
            <a:ext cx="7772400" cy="4421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CA" sz="3500" dirty="0" smtClean="0">
                <a:latin typeface="AR CENA" panose="02000000000000000000" pitchFamily="2" charset="0"/>
              </a:rPr>
              <a:t>What draws you to this area?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500" dirty="0" smtClean="0">
                <a:latin typeface="AR CENA" panose="02000000000000000000" pitchFamily="2" charset="0"/>
              </a:rPr>
              <a:t>Are there specific careers you are curious about?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500" dirty="0" smtClean="0">
                <a:latin typeface="AR CENA" panose="02000000000000000000" pitchFamily="2" charset="0"/>
              </a:rPr>
              <a:t>What types of education programs are available?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500" dirty="0" smtClean="0">
                <a:latin typeface="AR CENA" panose="02000000000000000000" pitchFamily="2" charset="0"/>
              </a:rPr>
              <a:t>What can you be doing now to explore this field of interest?</a:t>
            </a:r>
          </a:p>
          <a:p>
            <a:endParaRPr lang="en-CA" sz="2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629072"/>
            <a:ext cx="9013881" cy="976536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Discussion points For groups</a:t>
            </a:r>
          </a:p>
        </p:txBody>
      </p:sp>
    </p:spTree>
    <p:extLst>
      <p:ext uri="{BB962C8B-B14F-4D97-AF65-F5344CB8AC3E}">
        <p14:creationId xmlns:p14="http://schemas.microsoft.com/office/powerpoint/2010/main" val="7366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5985" y="476672"/>
            <a:ext cx="8915400" cy="976536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Remember…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600200"/>
            <a:ext cx="7772400" cy="31249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 CENA" panose="02000000000000000000" pitchFamily="2" charset="0"/>
              </a:rPr>
              <a:t>Go to onetonline.org/explore/interests and feed your three interest areas (i.e. </a:t>
            </a:r>
            <a:r>
              <a:rPr lang="en-US" dirty="0" smtClean="0">
                <a:latin typeface="AR CENA" panose="02000000000000000000" pitchFamily="2" charset="0"/>
              </a:rPr>
              <a:t>RIASEC)</a:t>
            </a:r>
            <a:endParaRPr lang="en-US" dirty="0">
              <a:latin typeface="AR CENA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 CENA" panose="02000000000000000000" pitchFamily="2" charset="0"/>
              </a:rPr>
              <a:t>All the materials needed to run your own Zombie Apocalypse </a:t>
            </a:r>
            <a:r>
              <a:rPr lang="en-US" dirty="0" smtClean="0">
                <a:latin typeface="AR CENA" panose="02000000000000000000" pitchFamily="2" charset="0"/>
              </a:rPr>
              <a:t>are at:</a:t>
            </a:r>
          </a:p>
          <a:p>
            <a:pPr marL="0" indent="0" algn="ctr">
              <a:buNone/>
            </a:pPr>
            <a:r>
              <a:rPr lang="en-US" dirty="0" smtClean="0">
                <a:latin typeface="AR CENA" panose="02000000000000000000" pitchFamily="2" charset="0"/>
              </a:rPr>
              <a:t>www.tru.ca/counselling/resources/cacuss2015</a:t>
            </a:r>
            <a:endParaRPr lang="en-US" dirty="0">
              <a:latin typeface="AR CENA" panose="02000000000000000000" pitchFamily="2" charset="0"/>
            </a:endParaRPr>
          </a:p>
        </p:txBody>
      </p:sp>
      <p:pic>
        <p:nvPicPr>
          <p:cNvPr id="5" name="Picture 4" descr="http://silhouettesfree.com/holiday-and-festive/halloween/zombie-hands-silhouette-imag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57192"/>
            <a:ext cx="2675642" cy="181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7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5985" y="476672"/>
            <a:ext cx="8915400" cy="976536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Thank You..</a:t>
            </a:r>
          </a:p>
        </p:txBody>
      </p:sp>
      <p:pic>
        <p:nvPicPr>
          <p:cNvPr id="6" name="Picture 5" descr="http://silhouettesfree.com/holiday-and-festive/halloween/female-zombie-silhouette-image-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88912" y="3953199"/>
            <a:ext cx="1946592" cy="275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silhouettesfree.com/holiday-and-festive/halloween/zombie-silhouette-image-9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29" y="1450938"/>
            <a:ext cx="1440815" cy="2924175"/>
          </a:xfrm>
          <a:prstGeom prst="rect">
            <a:avLst/>
          </a:prstGeom>
          <a:noFill/>
          <a:ex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979712" y="4509120"/>
            <a:ext cx="4816152" cy="20412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>
                <a:latin typeface="AR CENA" panose="02000000000000000000" pitchFamily="2" charset="0"/>
              </a:rPr>
              <a:t>Shyann Vosper</a:t>
            </a:r>
          </a:p>
          <a:p>
            <a:pPr marL="0" indent="0" algn="r">
              <a:buNone/>
            </a:pPr>
            <a:r>
              <a:rPr lang="en-US" dirty="0" smtClean="0">
                <a:latin typeface="AR CENA" panose="02000000000000000000" pitchFamily="2" charset="0"/>
              </a:rPr>
              <a:t>PLAR Advisor- TRU-OL</a:t>
            </a:r>
          </a:p>
          <a:p>
            <a:pPr marL="0" indent="0" algn="r">
              <a:buNone/>
            </a:pPr>
            <a:r>
              <a:rPr lang="en-US" dirty="0" smtClean="0">
                <a:latin typeface="AR CENA" panose="02000000000000000000" pitchFamily="2" charset="0"/>
              </a:rPr>
              <a:t>svosper@tru.ca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55609" y="1772816"/>
            <a:ext cx="4816152" cy="20412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 CENA" panose="02000000000000000000" pitchFamily="2" charset="0"/>
              </a:rPr>
              <a:t>Cliff Robinson</a:t>
            </a:r>
          </a:p>
          <a:p>
            <a:pPr marL="0" indent="0">
              <a:buNone/>
            </a:pPr>
            <a:r>
              <a:rPr lang="en-US" dirty="0" smtClean="0">
                <a:latin typeface="AR CENA" panose="02000000000000000000" pitchFamily="2" charset="0"/>
              </a:rPr>
              <a:t>Counsellor- TRU</a:t>
            </a:r>
          </a:p>
          <a:p>
            <a:pPr marL="0" indent="0">
              <a:buNone/>
            </a:pPr>
            <a:r>
              <a:rPr lang="en-US" dirty="0" smtClean="0">
                <a:latin typeface="AR CENA" panose="02000000000000000000" pitchFamily="2" charset="0"/>
              </a:rPr>
              <a:t>crobinson@tru.ca</a:t>
            </a:r>
          </a:p>
        </p:txBody>
      </p:sp>
    </p:spTree>
    <p:extLst>
      <p:ext uri="{BB962C8B-B14F-4D97-AF65-F5344CB8AC3E}">
        <p14:creationId xmlns:p14="http://schemas.microsoft.com/office/powerpoint/2010/main" val="23514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476672"/>
            <a:ext cx="9144000" cy="15526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Holland’s Hexagon</a:t>
            </a:r>
            <a:endParaRPr lang="en-CA" altLang="en-US" dirty="0">
              <a:latin typeface="Showcard Gothic" panose="04020904020102020604" pitchFamily="8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2057400"/>
            <a:ext cx="7772400" cy="419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CA" dirty="0">
                <a:latin typeface="AR CENA" panose="02000000000000000000" pitchFamily="2" charset="0"/>
              </a:rPr>
              <a:t>The 6 themes can be found in the:</a:t>
            </a:r>
          </a:p>
          <a:p>
            <a:endParaRPr lang="en-CA" dirty="0">
              <a:latin typeface="AR CENA" panose="02000000000000000000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>
                <a:latin typeface="AR CENA" panose="02000000000000000000" pitchFamily="2" charset="0"/>
              </a:rPr>
              <a:t>US Department of Labour’s Occupational Information Network, or O*Net (since </a:t>
            </a:r>
            <a:r>
              <a:rPr lang="en-CA" sz="3200" dirty="0" smtClean="0">
                <a:latin typeface="AR CENA" panose="02000000000000000000" pitchFamily="2" charset="0"/>
              </a:rPr>
              <a:t>1998)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 smtClean="0">
                <a:latin typeface="AR CENA" panose="02000000000000000000" pitchFamily="2" charset="0"/>
              </a:rPr>
              <a:t>Strong </a:t>
            </a:r>
            <a:r>
              <a:rPr lang="en-CA" sz="3200" dirty="0">
                <a:latin typeface="AR CENA" panose="02000000000000000000" pitchFamily="2" charset="0"/>
              </a:rPr>
              <a:t>Interest Inventory (since 1974</a:t>
            </a:r>
            <a:r>
              <a:rPr lang="en-CA" sz="3200" dirty="0" smtClean="0">
                <a:latin typeface="AR CENA" panose="02000000000000000000" pitchFamily="2" charset="0"/>
              </a:rPr>
              <a:t>)</a:t>
            </a:r>
          </a:p>
          <a:p>
            <a:pPr marL="274320" lvl="1" indent="0">
              <a:buFont typeface="Arial" panose="020B0604020202020204" pitchFamily="34" charset="0"/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83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564468"/>
            <a:ext cx="9036496" cy="976536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Strong Interest Inventory</a:t>
            </a:r>
          </a:p>
        </p:txBody>
      </p:sp>
      <p:pic>
        <p:nvPicPr>
          <p:cNvPr id="4" name="Picture 2" descr="H:\_Workshops\Career Workshops\EDUC\EDUC\SII 2012_Page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01" y="1412776"/>
            <a:ext cx="4137186" cy="535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404664"/>
            <a:ext cx="9036496" cy="90452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O*Net</a:t>
            </a:r>
          </a:p>
        </p:txBody>
      </p:sp>
      <p:pic>
        <p:nvPicPr>
          <p:cNvPr id="4" name="Picture 2" descr="C:\Users\crobinson\Downloads\ONetMain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92" y="1309192"/>
            <a:ext cx="6467919" cy="524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1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404664"/>
            <a:ext cx="9036496" cy="90452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O*Net</a:t>
            </a:r>
          </a:p>
        </p:txBody>
      </p:sp>
      <p:pic>
        <p:nvPicPr>
          <p:cNvPr id="4" name="Picture 2" descr="C:\Users\crobinson\Downloads\Interes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66" y="1309192"/>
            <a:ext cx="6549372" cy="531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0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448383"/>
            <a:ext cx="9044946" cy="976536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Holland Theory of Careers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676400"/>
            <a:ext cx="77724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 CENA" panose="02000000000000000000" pitchFamily="2" charset="0"/>
              </a:rPr>
              <a:t>Holland’s Hexagon is a classification system as well as a trait-factor or talent-matching theory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 CENA" panose="02000000000000000000" pitchFamily="2" charset="0"/>
              </a:rPr>
              <a:t>Complements more modern career theories </a:t>
            </a:r>
          </a:p>
          <a:p>
            <a:pPr marL="0" indent="0">
              <a:buNone/>
            </a:pPr>
            <a:r>
              <a:rPr lang="en-CA" dirty="0" smtClean="0">
                <a:latin typeface="AR CENA" panose="02000000000000000000" pitchFamily="2" charset="0"/>
              </a:rPr>
              <a:t>   such as: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 smtClean="0">
                <a:latin typeface="AR CENA" panose="02000000000000000000" pitchFamily="2" charset="0"/>
              </a:rPr>
              <a:t>Planned Happenstance (John Krumboltz)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 smtClean="0">
                <a:latin typeface="AR CENA" panose="02000000000000000000" pitchFamily="2" charset="0"/>
              </a:rPr>
              <a:t>Chaos Theory of Careers (Robert Pryor + Jim Bright)</a:t>
            </a:r>
          </a:p>
        </p:txBody>
      </p:sp>
    </p:spTree>
    <p:extLst>
      <p:ext uri="{BB962C8B-B14F-4D97-AF65-F5344CB8AC3E}">
        <p14:creationId xmlns:p14="http://schemas.microsoft.com/office/powerpoint/2010/main" val="2194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BCQR5vmNsd-cBZ6BUOZH2MwcvVaFvppkl2Pt0ZxUwP-pJkga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528464"/>
            <a:ext cx="9036496" cy="90452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altLang="en-US" dirty="0" smtClean="0">
                <a:latin typeface="Showcard Gothic" panose="04020904020102020604" pitchFamily="82" charset="0"/>
              </a:rPr>
              <a:t>The Party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752600"/>
            <a:ext cx="7772400" cy="40526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 CENA" panose="02000000000000000000" pitchFamily="2" charset="0"/>
              </a:rPr>
              <a:t>The Party exercise is a group career planning activity used to generate a personalized Holland Code for participants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 CENA" panose="02000000000000000000" pitchFamily="2" charset="0"/>
              </a:rPr>
              <a:t>It was first described in the 2004 edition of Richard Bolles’ </a:t>
            </a:r>
            <a:r>
              <a:rPr lang="en-CA" i="1" dirty="0" smtClean="0">
                <a:latin typeface="AR CENA" panose="02000000000000000000" pitchFamily="2" charset="0"/>
              </a:rPr>
              <a:t>What Colour is Your Parachute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 CENA" panose="02000000000000000000" pitchFamily="2" charset="0"/>
              </a:rPr>
              <a:t>The Party assumes that people of the same personality type tend to group together </a:t>
            </a:r>
          </a:p>
          <a:p>
            <a:pPr marL="274320" lvl="1" indent="0">
              <a:buFont typeface="Arial" panose="020B0604020202020204" pitchFamily="34" charset="0"/>
              <a:buNone/>
            </a:pPr>
            <a:endParaRPr lang="en-CA" sz="2600" dirty="0" smtClean="0"/>
          </a:p>
          <a:p>
            <a:pPr marL="274320" lvl="1" indent="0">
              <a:buFont typeface="Arial" panose="020B0604020202020204" pitchFamily="34" charset="0"/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30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817</Words>
  <Application>Microsoft Office PowerPoint</Application>
  <PresentationFormat>On-screen Show (4:3)</PresentationFormat>
  <Paragraphs>151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Shy</dc:creator>
  <cp:lastModifiedBy>Mdurvin</cp:lastModifiedBy>
  <cp:revision>26</cp:revision>
  <dcterms:created xsi:type="dcterms:W3CDTF">2015-05-21T04:09:26Z</dcterms:created>
  <dcterms:modified xsi:type="dcterms:W3CDTF">2015-05-27T17:20:49Z</dcterms:modified>
</cp:coreProperties>
</file>