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90" r:id="rId2"/>
    <p:sldId id="304" r:id="rId3"/>
    <p:sldId id="292" r:id="rId4"/>
    <p:sldId id="265" r:id="rId5"/>
    <p:sldId id="293" r:id="rId6"/>
    <p:sldId id="307" r:id="rId7"/>
    <p:sldId id="260" r:id="rId8"/>
    <p:sldId id="259" r:id="rId9"/>
    <p:sldId id="258" r:id="rId10"/>
    <p:sldId id="257" r:id="rId11"/>
    <p:sldId id="262" r:id="rId12"/>
    <p:sldId id="263" r:id="rId13"/>
    <p:sldId id="264" r:id="rId14"/>
    <p:sldId id="267" r:id="rId15"/>
    <p:sldId id="306" r:id="rId16"/>
    <p:sldId id="309" r:id="rId17"/>
    <p:sldId id="269" r:id="rId18"/>
    <p:sldId id="303" r:id="rId19"/>
    <p:sldId id="302" r:id="rId20"/>
    <p:sldId id="301" r:id="rId21"/>
    <p:sldId id="330" r:id="rId22"/>
    <p:sldId id="299" r:id="rId23"/>
    <p:sldId id="298" r:id="rId24"/>
    <p:sldId id="297" r:id="rId25"/>
    <p:sldId id="296" r:id="rId26"/>
    <p:sldId id="311" r:id="rId27"/>
    <p:sldId id="315" r:id="rId28"/>
    <p:sldId id="295" r:id="rId29"/>
    <p:sldId id="319" r:id="rId30"/>
    <p:sldId id="294" r:id="rId31"/>
    <p:sldId id="289" r:id="rId32"/>
    <p:sldId id="286" r:id="rId33"/>
    <p:sldId id="285" r:id="rId34"/>
    <p:sldId id="325" r:id="rId35"/>
    <p:sldId id="327" r:id="rId36"/>
    <p:sldId id="329" r:id="rId37"/>
    <p:sldId id="288" r:id="rId38"/>
    <p:sldId id="305" r:id="rId39"/>
    <p:sldId id="310" r:id="rId40"/>
    <p:sldId id="323" r:id="rId41"/>
    <p:sldId id="317" r:id="rId42"/>
    <p:sldId id="318" r:id="rId43"/>
    <p:sldId id="32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FF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86380" autoAdjust="0"/>
  </p:normalViewPr>
  <p:slideViewPr>
    <p:cSldViewPr>
      <p:cViewPr varScale="1">
        <p:scale>
          <a:sx n="102" d="100"/>
          <a:sy n="102" d="100"/>
        </p:scale>
        <p:origin x="-2256" y="-96"/>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82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EF208E-EF96-4FB6-8DE4-615E10FB5B3B}" type="datetimeFigureOut">
              <a:rPr lang="en-US" smtClean="0"/>
              <a:pPr/>
              <a:t>10/12/2012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166B11-7E10-4EF7-8AAE-460B11CF6D1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76638-C5B6-43E7-B284-CB277571B19C}" type="datetimeFigureOut">
              <a:rPr lang="en-CA" smtClean="0"/>
              <a:pPr/>
              <a:t>12/10/2012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C0E75-F9AF-46F7-BCA4-733337EAB4AC}"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should add</a:t>
            </a:r>
            <a:r>
              <a:rPr lang="en-US" baseline="0" dirty="0" smtClean="0"/>
              <a:t> that this model is supported by neurological evidence.   Also, “connectionisms”  may get confused with “connectionism”  a </a:t>
            </a:r>
            <a:r>
              <a:rPr lang="en-US" baseline="0" dirty="0" err="1" smtClean="0"/>
              <a:t>cognitivist</a:t>
            </a:r>
            <a:r>
              <a:rPr lang="en-US" baseline="0" dirty="0" smtClean="0"/>
              <a:t> </a:t>
            </a:r>
            <a:r>
              <a:rPr lang="en-US" baseline="0" dirty="0" err="1" smtClean="0"/>
              <a:t>innatist</a:t>
            </a:r>
            <a:r>
              <a:rPr lang="en-US" baseline="0" dirty="0" smtClean="0"/>
              <a:t> view of second language acquisition.   There is an innate structure, but a general one not limited to a specific domain (Chomsky has the idea of an innate structure, but he’s putting it within the confines of technical thought).  This implies that it is erroneous to build a general theory of language learning based on technical thought (Ellis, 1998, 632, 634).   Chomsky’s theory is good, but his mindset isn’t because he didn’t realize the validity of non-technical thought. </a:t>
            </a:r>
          </a:p>
        </p:txBody>
      </p:sp>
      <p:sp>
        <p:nvSpPr>
          <p:cNvPr id="4" name="Slide Number Placeholder 3"/>
          <p:cNvSpPr>
            <a:spLocks noGrp="1"/>
          </p:cNvSpPr>
          <p:nvPr>
            <p:ph type="sldNum" sz="quarter" idx="10"/>
          </p:nvPr>
        </p:nvSpPr>
        <p:spPr/>
        <p:txBody>
          <a:bodyPr/>
          <a:lstStyle/>
          <a:p>
            <a:fld id="{BE6C0E75-F9AF-46F7-BCA4-733337EAB4AC}" type="slidenum">
              <a:rPr lang="en-CA" smtClean="0"/>
              <a:pPr/>
              <a:t>3</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They are not the instant expert, but the true experts in learning</a:t>
            </a:r>
            <a:r>
              <a:rPr lang="en-CA" baseline="0" dirty="0" smtClean="0"/>
              <a:t> language. The real linguistics are contributors (opposite of the exhorter).  The contributor is scared of speaking off-the-cuff.  They don’t like it when you spring things on them – limited exercises, not free-flowing.  They hate failure.</a:t>
            </a:r>
            <a:endParaRPr lang="en-CA"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12</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 direct involvement</a:t>
            </a:r>
            <a:r>
              <a:rPr lang="en-CA" baseline="0" dirty="0" smtClean="0"/>
              <a:t> in speech, but a mindset that is attracted to structure.  If it’s too open-ended, they don’t have structure – muddled.  They need to know which context it is and aware of everything in that context </a:t>
            </a:r>
            <a:r>
              <a:rPr lang="en-CA" baseline="0" dirty="0" smtClean="0">
                <a:sym typeface="Wingdings" pitchFamily="2" charset="2"/>
              </a:rPr>
              <a:t> multi-media presentations.   Facilitators are never totally giving you their full attention.</a:t>
            </a:r>
            <a:r>
              <a:rPr lang="en-CA" baseline="0" dirty="0" smtClean="0"/>
              <a:t>  Contextual learning is very important, and perceivers set the context.   (Perceivers are always jumping from one context to another </a:t>
            </a:r>
            <a:r>
              <a:rPr lang="en-CA" baseline="0" dirty="0" smtClean="0">
                <a:sym typeface="Wingdings" pitchFamily="2" charset="2"/>
              </a:rPr>
              <a:t> facilitators may feel outwitted by them).   Words – accent adjusting – certain varieties of language – adjust your filter to understand others – filtering is facilitative.  Cognitively , facilitators won’t accept anything that is wildly new.  You have to link to existing concepts for them to accept.  They are very good at defending the status quo.   Facilitators run on adrenaline.</a:t>
            </a:r>
            <a:endParaRPr lang="en-CA"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13</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paths go</a:t>
            </a:r>
            <a:r>
              <a:rPr lang="en-US" baseline="0" dirty="0" smtClean="0"/>
              <a:t> from the cortex through the striatum to the thalamus and back to the cortex.  This is classic basal ganglia theory (loop).  Add citation.  The point is that dopamine enhances direct path through D1 receptors and suppresses indirect path through D2 receptors.   The direct path is manic types </a:t>
            </a:r>
            <a:r>
              <a:rPr lang="en-US" baseline="0" dirty="0" smtClean="0">
                <a:sym typeface="Wingdings" pitchFamily="2" charset="2"/>
              </a:rPr>
              <a:t> Parkinson’s patients artificially take dopamine.   Language – if this is damaged you can loose your memory (aphasia) the content isn’t gone, it just doesn’t run.    Mental networks are driving the direct path.   Contributor and basal ganglia are difficult to connect because contributor thought is so complicated.   This links to the article by Cohen and Frank (2009).</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14</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Break into discussion</a:t>
            </a:r>
            <a:r>
              <a:rPr lang="en-US" baseline="0" dirty="0" smtClean="0"/>
              <a:t> triads – briefly for 5 minutes</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15</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technical thought is controlling learning and mental networks.  * Essential Questions can turn the whole learning enterprise technical, so be careful!</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16</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err="1" smtClean="0"/>
              <a:t>Eg</a:t>
            </a:r>
            <a:r>
              <a:rPr lang="en-US" baseline="0" dirty="0" smtClean="0"/>
              <a:t>.  Wittgenstein – the only evidence is empirical  - </a:t>
            </a:r>
            <a:r>
              <a:rPr lang="en-US" baseline="0" dirty="0" err="1" smtClean="0"/>
              <a:t>eg</a:t>
            </a:r>
            <a:r>
              <a:rPr lang="en-US" baseline="0" dirty="0" smtClean="0"/>
              <a:t>.  “real research”   </a:t>
            </a:r>
          </a:p>
          <a:p>
            <a:r>
              <a:rPr lang="en-US" baseline="0" dirty="0" smtClean="0"/>
              <a:t>A specialized way in which the mind can work. Contributor mode controls abstract thought by limiting server and perceiver thought – normal thought and technical thought are the same circuit being used in different ways. </a:t>
            </a:r>
            <a:endParaRPr lang="en-CA"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17</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question.   We</a:t>
            </a:r>
            <a:r>
              <a:rPr lang="en-US" baseline="0" dirty="0" smtClean="0"/>
              <a:t> can let it hang as the evidence builds…</a:t>
            </a:r>
          </a:p>
        </p:txBody>
      </p:sp>
      <p:sp>
        <p:nvSpPr>
          <p:cNvPr id="4" name="Slide Number Placeholder 3"/>
          <p:cNvSpPr>
            <a:spLocks noGrp="1"/>
          </p:cNvSpPr>
          <p:nvPr>
            <p:ph type="sldNum" sz="quarter" idx="10"/>
          </p:nvPr>
        </p:nvSpPr>
        <p:spPr/>
        <p:txBody>
          <a:bodyPr/>
          <a:lstStyle/>
          <a:p>
            <a:fld id="{BE6C0E75-F9AF-46F7-BCA4-733337EAB4AC}" type="slidenum">
              <a:rPr lang="en-CA" smtClean="0"/>
              <a:pPr/>
              <a:t>18</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Chomsky</a:t>
            </a:r>
            <a:r>
              <a:rPr lang="en-US" baseline="0" dirty="0" smtClean="0"/>
              <a:t> is stuck in technical thought.   He ignores the other parts of language that fall outside of technical thought.   Typological analysis = formal logic</a:t>
            </a:r>
          </a:p>
          <a:p>
            <a:r>
              <a:rPr lang="en-US" baseline="0" dirty="0" err="1" smtClean="0"/>
              <a:t>Lakoff</a:t>
            </a:r>
            <a:r>
              <a:rPr lang="en-US" baseline="0" dirty="0" smtClean="0"/>
              <a:t> </a:t>
            </a:r>
            <a:r>
              <a:rPr lang="en-US" baseline="0" dirty="0" smtClean="0">
                <a:sym typeface="Wingdings" pitchFamily="2" charset="2"/>
              </a:rPr>
              <a:t>  meaning is built on metaphors, not logic (mental networks).  </a:t>
            </a:r>
            <a:r>
              <a:rPr lang="en-US" baseline="0" dirty="0" err="1" smtClean="0">
                <a:sym typeface="Wingdings" pitchFamily="2" charset="2"/>
              </a:rPr>
              <a:t>Krashen</a:t>
            </a:r>
            <a:r>
              <a:rPr lang="en-US" baseline="0" dirty="0" smtClean="0">
                <a:sym typeface="Wingdings" pitchFamily="2" charset="2"/>
              </a:rPr>
              <a:t> precipitated a discussion of learning language, but his methods crashed.  </a:t>
            </a:r>
          </a:p>
          <a:p>
            <a:r>
              <a:rPr lang="en-US" b="1" i="1" baseline="0" dirty="0" smtClean="0">
                <a:sym typeface="Wingdings" pitchFamily="2" charset="2"/>
              </a:rPr>
              <a:t>I wonder if we shouldn’t title this slide “Major Shifts in Studying and Teaching Language</a:t>
            </a:r>
            <a:r>
              <a:rPr lang="en-US" b="1" i="1" baseline="0" dirty="0" smtClean="0">
                <a:sym typeface="Wingdings" pitchFamily="2" charset="2"/>
              </a:rPr>
              <a:t>”</a:t>
            </a:r>
          </a:p>
          <a:p>
            <a:r>
              <a:rPr lang="en-US" b="1" i="1" baseline="0" dirty="0" smtClean="0">
                <a:sym typeface="Wingdings" pitchFamily="2" charset="2"/>
              </a:rPr>
              <a:t>Make sure to be conversant with Ortega’s epistemological commentary and Gregg vs. Watson </a:t>
            </a:r>
            <a:r>
              <a:rPr lang="en-US" b="1" i="1" baseline="0" dirty="0" err="1" smtClean="0">
                <a:sym typeface="Wingdings" pitchFamily="2" charset="2"/>
              </a:rPr>
              <a:t>Gegeo</a:t>
            </a:r>
            <a:r>
              <a:rPr lang="en-US" b="1" i="1" baseline="0" smtClean="0">
                <a:sym typeface="Wingdings" pitchFamily="2" charset="2"/>
              </a:rPr>
              <a:t>.</a:t>
            </a:r>
            <a:endParaRPr lang="en-US" b="1" i="1"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19</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CoP</a:t>
            </a:r>
            <a:r>
              <a:rPr lang="en-CA" baseline="0" dirty="0" smtClean="0"/>
              <a:t>  describes more of what is happening in speech. This describes integrated cognitive processing, or normal abstract thought.</a:t>
            </a:r>
            <a:endParaRPr lang="en-CA"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20</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Four points of technical thought</a:t>
            </a:r>
            <a:r>
              <a:rPr lang="en-US" baseline="0" dirty="0" smtClean="0"/>
              <a:t> match up in the maxims – Grice is describing technical thought!   For illustration refer to </a:t>
            </a:r>
            <a:r>
              <a:rPr lang="en-US" baseline="0" dirty="0" err="1" smtClean="0"/>
              <a:t>Gabriolatos</a:t>
            </a:r>
            <a:r>
              <a:rPr lang="en-US" baseline="0" dirty="0" smtClean="0"/>
              <a:t> (1999).</a:t>
            </a:r>
          </a:p>
          <a:p>
            <a:r>
              <a:rPr lang="en-US" baseline="0" dirty="0" smtClean="0"/>
              <a:t>This is the introduction to mental networks.  He is describing something that is not technical and not normal </a:t>
            </a:r>
            <a:r>
              <a:rPr lang="en-US" baseline="0" dirty="0" smtClean="0">
                <a:sym typeface="Wingdings" pitchFamily="2" charset="2"/>
              </a:rPr>
              <a:t> a third thing</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21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4</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22</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Language Origins – children – a structure for universal grammar that is not universal grammar but universal structure organized in mental networks beginning with mercy identity.  Dual process - type 1 = intuitive  can be irrational;  type 2 = technical and can try to override type 1, and if repeated enough can turn in to type 1.    Being locked into technical thought is a mental network which grows under the technical thought just because you are working within a paradigm.    </a:t>
            </a:r>
          </a:p>
          <a:p>
            <a:r>
              <a:rPr lang="en-US" baseline="0" dirty="0" smtClean="0"/>
              <a:t>Include negative questions – are people constrained culturally to answer in the negative or the positive?  </a:t>
            </a:r>
            <a:r>
              <a:rPr lang="en-US" baseline="0" dirty="0" err="1" smtClean="0"/>
              <a:t>Eg</a:t>
            </a:r>
            <a:r>
              <a:rPr lang="en-US" baseline="0" dirty="0" smtClean="0"/>
              <a:t>.  Didn’t you bring an umbrella along?  Yes, I didn’t (wrong in Western mind) No, I didn’t (correct). </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23</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Politeness</a:t>
            </a:r>
            <a:r>
              <a:rPr lang="en-US" baseline="0" dirty="0" smtClean="0"/>
              <a:t> and </a:t>
            </a:r>
            <a:r>
              <a:rPr lang="en-US" baseline="0" dirty="0" err="1" smtClean="0"/>
              <a:t>implicature</a:t>
            </a:r>
            <a:r>
              <a:rPr lang="en-US" baseline="0" dirty="0" smtClean="0"/>
              <a:t> are a single mechanism.   Positive face  - it’s worse to be ignored than to be insulted.  Facilitators  activate positive or negative face, able to listen politely with a closed mind, whereas the contributor will shut you down or control you.  This is a mental network behind the technical thought, which has trapped them.  It kicks in when you question the validity of their paradigm.    Negative politeness = indirect questions like “Do you know what the time is?”   Trigger a structure and allow another persons mental network to flow once it’s been triggered. </a:t>
            </a:r>
            <a:r>
              <a:rPr lang="en-US" baseline="0" dirty="0" err="1" smtClean="0"/>
              <a:t>Implicature</a:t>
            </a:r>
            <a:r>
              <a:rPr lang="en-US" baseline="0" dirty="0" smtClean="0"/>
              <a:t> at its best.</a:t>
            </a:r>
          </a:p>
          <a:p>
            <a:r>
              <a:rPr lang="en-US" baseline="0" dirty="0" smtClean="0"/>
              <a:t>The co-constituting model is one where each interlocutor is activating mental networks in the other person to effect a desired response (theory of mind).  This is why politeness is co-constituted.  </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24</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Everyone thinks culture is social, but it’s based in the mind.  Harmony, “</a:t>
            </a:r>
            <a:r>
              <a:rPr lang="en-US" dirty="0" err="1" smtClean="0"/>
              <a:t>wa</a:t>
            </a:r>
            <a:r>
              <a:rPr lang="en-US" dirty="0" smtClean="0"/>
              <a:t>”.</a:t>
            </a:r>
            <a:r>
              <a:rPr lang="en-US" baseline="0" dirty="0" smtClean="0"/>
              <a:t>  </a:t>
            </a:r>
            <a:r>
              <a:rPr lang="en-US" dirty="0" smtClean="0"/>
              <a:t> Shifting from linguistic to cultural side of linguistics. The point is that we talk about social interaction</a:t>
            </a:r>
            <a:r>
              <a:rPr lang="en-US" baseline="0" dirty="0" smtClean="0"/>
              <a:t>, but there is no social memory (</a:t>
            </a:r>
            <a:r>
              <a:rPr lang="en-US" baseline="0" dirty="0" err="1" smtClean="0"/>
              <a:t>Arundale</a:t>
            </a:r>
            <a:r>
              <a:rPr lang="en-US" baseline="0" dirty="0" smtClean="0"/>
              <a:t> quote).  Instead people are acquiring similar mental networks and people resonate with each other.  </a:t>
            </a:r>
            <a:r>
              <a:rPr lang="en-US" baseline="0" dirty="0" err="1" smtClean="0"/>
              <a:t>Eg</a:t>
            </a:r>
            <a:r>
              <a:rPr lang="en-US" baseline="0" dirty="0" smtClean="0"/>
              <a:t>.  Special interest groups on the internet.  </a:t>
            </a:r>
            <a:r>
              <a:rPr lang="en-US" baseline="0" dirty="0" err="1" smtClean="0"/>
              <a:t>Vygotsky’s</a:t>
            </a:r>
            <a:r>
              <a:rPr lang="en-US" baseline="0" dirty="0" smtClean="0"/>
              <a:t> social interaction – ZPD – zone of proximal development – enter into the culture of the child – scaffolding. </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25</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Mental networks pop</a:t>
            </a:r>
            <a:r>
              <a:rPr lang="en-US" baseline="0" dirty="0" smtClean="0"/>
              <a:t> up when they are violated.  Mental networks can form without you knowing it.  Consistent networks stay in the background and aren’t challenged – mental glow. </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26</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Segueway</a:t>
            </a:r>
            <a:r>
              <a:rPr lang="en-CA" baseline="0" dirty="0" smtClean="0"/>
              <a:t> into next slide: Further assimilation resists dissection – </a:t>
            </a:r>
            <a:r>
              <a:rPr lang="en-CA" baseline="0" dirty="0" err="1" smtClean="0"/>
              <a:t>eg</a:t>
            </a:r>
            <a:r>
              <a:rPr lang="en-CA" baseline="0" dirty="0" smtClean="0"/>
              <a:t>.  Africa and colonization</a:t>
            </a:r>
            <a:endParaRPr lang="en-CA"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27</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Technical thought pretends it is immune</a:t>
            </a:r>
            <a:r>
              <a:rPr lang="en-CA" baseline="0" dirty="0" smtClean="0"/>
              <a:t> to emotional pressure and power games.   This provides a rigorous way for suggesting why and how it happens because of similar emotional memories (MNs).  MN can’t be dealt with objectively, because it will try to highjack the discussion, because it wants consistent information.   </a:t>
            </a:r>
            <a:r>
              <a:rPr lang="en-CA" baseline="0" dirty="0" err="1" smtClean="0"/>
              <a:t>Eg</a:t>
            </a:r>
            <a:r>
              <a:rPr lang="en-CA" baseline="0" dirty="0" smtClean="0"/>
              <a:t>.  Person A analyzes a mental network in person B – person B feels dissected and starts to scream –  vivisection.</a:t>
            </a:r>
            <a:endParaRPr lang="en-CA"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28</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 </a:t>
            </a:r>
            <a:r>
              <a:rPr lang="en-US" baseline="0" dirty="0" smtClean="0"/>
              <a:t> </a:t>
            </a:r>
            <a:r>
              <a:rPr lang="en-US" baseline="0" dirty="0" err="1" smtClean="0"/>
              <a:t>Habermas</a:t>
            </a:r>
            <a:r>
              <a:rPr lang="en-US" baseline="0" dirty="0" smtClean="0"/>
              <a:t> describes how perceiver confidence interacts with mercy emotions.  </a:t>
            </a:r>
            <a:r>
              <a:rPr lang="en-US" dirty="0" err="1" smtClean="0"/>
              <a:t>Habermas</a:t>
            </a:r>
            <a:r>
              <a:rPr lang="en-US" baseline="0" dirty="0" smtClean="0"/>
              <a:t> is looking at this socially, but there is something behind this, which is looking at it cognitively, since people and society are represented as MNs in the mind.  Perceiver thought is another way of describing critical thought at its core. </a:t>
            </a:r>
          </a:p>
          <a:p>
            <a:r>
              <a:rPr lang="en-US" baseline="0" dirty="0" smtClean="0"/>
              <a:t>A Study in History - a growing civilization has challenges </a:t>
            </a:r>
            <a:r>
              <a:rPr lang="en-US" baseline="0" dirty="0" smtClean="0">
                <a:sym typeface="Wingdings" pitchFamily="2" charset="2"/>
              </a:rPr>
              <a:t>  it will continue growing if the challenges are met adequately, but a society will be stunted if the challenges are too overwhelming </a:t>
            </a:r>
            <a:r>
              <a:rPr lang="en-US" baseline="0" dirty="0" err="1" smtClean="0">
                <a:sym typeface="Wingdings" pitchFamily="2" charset="2"/>
              </a:rPr>
              <a:t>eg</a:t>
            </a:r>
            <a:r>
              <a:rPr lang="en-US" baseline="0" dirty="0" smtClean="0">
                <a:sym typeface="Wingdings" pitchFamily="2" charset="2"/>
              </a:rPr>
              <a:t>. Inuit living in frozen north  all energy is put toward survival.</a:t>
            </a:r>
          </a:p>
          <a:p>
            <a:r>
              <a:rPr lang="en-US" baseline="0" dirty="0" smtClean="0">
                <a:sym typeface="Wingdings" pitchFamily="2" charset="2"/>
              </a:rPr>
              <a:t>In his third social stage, perceiver thought is inundated with mass media </a:t>
            </a:r>
            <a:r>
              <a:rPr lang="en-US" baseline="0" dirty="0" err="1" smtClean="0">
                <a:sym typeface="Wingdings"/>
              </a:rPr>
              <a:t></a:t>
            </a:r>
            <a:r>
              <a:rPr lang="en-US" baseline="0" dirty="0" smtClean="0">
                <a:sym typeface="Wingdings"/>
              </a:rPr>
              <a:t> the universal replication of information that forms emotional status (M) and defines truth (P).  Thus, the private sphere is inundated. </a:t>
            </a:r>
            <a:r>
              <a:rPr lang="en-US" baseline="0" dirty="0" smtClean="0">
                <a:sym typeface="Wingdings" pitchFamily="2" charset="2"/>
              </a:rPr>
              <a:t> </a:t>
            </a:r>
            <a:r>
              <a:rPr lang="en-US" baseline="0" dirty="0" smtClean="0"/>
              <a:t> </a:t>
            </a:r>
            <a:endParaRPr lang="en-US" b="1" i="1"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30</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Previous slide is an</a:t>
            </a:r>
            <a:r>
              <a:rPr lang="en-US" baseline="0" dirty="0" smtClean="0"/>
              <a:t> illustration </a:t>
            </a:r>
            <a:r>
              <a:rPr lang="en-US" dirty="0" smtClean="0"/>
              <a:t>of mercy emotions overwhelming</a:t>
            </a:r>
            <a:r>
              <a:rPr lang="en-US" baseline="0" dirty="0" smtClean="0"/>
              <a:t> perceiver thought in a social setting.  Male and female process of perceiver thought and mercy emotions – tie it into mental networks.  In the male MNs are ignored, and perceiver explicitly developed </a:t>
            </a:r>
            <a:r>
              <a:rPr lang="en-US" baseline="0" dirty="0" smtClean="0">
                <a:sym typeface="Wingdings" pitchFamily="2" charset="2"/>
              </a:rPr>
              <a:t> mesmerized, confused, functioning</a:t>
            </a:r>
            <a:r>
              <a:rPr lang="en-US" baseline="0" dirty="0" smtClean="0"/>
              <a:t>, and in females MNs are never ignored, but gain the ability to compare and evaluated and tear apart and combine </a:t>
            </a:r>
            <a:r>
              <a:rPr lang="en-US" baseline="0" dirty="0" smtClean="0">
                <a:sym typeface="Wingdings" pitchFamily="2" charset="2"/>
              </a:rPr>
              <a:t>  perceiver confidence is gained</a:t>
            </a:r>
            <a:r>
              <a:rPr lang="en-US" baseline="0" dirty="0" smtClean="0"/>
              <a:t>.  </a:t>
            </a:r>
            <a:r>
              <a:rPr lang="en-US" dirty="0" smtClean="0"/>
              <a:t>Add </a:t>
            </a:r>
            <a:r>
              <a:rPr lang="en-US" dirty="0" err="1" smtClean="0"/>
              <a:t>Magolda’s</a:t>
            </a:r>
            <a:r>
              <a:rPr lang="en-US" dirty="0" smtClean="0"/>
              <a:t> recent research on male and female development.</a:t>
            </a:r>
            <a:r>
              <a:rPr lang="en-US" baseline="0" dirty="0" smtClean="0"/>
              <a:t>  </a:t>
            </a:r>
            <a:r>
              <a:rPr lang="en-US" dirty="0" smtClean="0"/>
              <a:t>Great.  Perry’s study was at</a:t>
            </a:r>
            <a:r>
              <a:rPr lang="en-US" baseline="0" dirty="0" smtClean="0"/>
              <a:t> Harvard, done predominantly on males.  </a:t>
            </a:r>
            <a:r>
              <a:rPr lang="en-US" baseline="0" dirty="0" err="1" smtClean="0"/>
              <a:t>Belenky</a:t>
            </a:r>
            <a:r>
              <a:rPr lang="en-US" baseline="0" dirty="0" smtClean="0"/>
              <a:t> added the female side to intellectual development.  This is very significant!</a:t>
            </a:r>
          </a:p>
          <a:p>
            <a:r>
              <a:rPr lang="en-US" baseline="0" dirty="0" smtClean="0"/>
              <a:t>Dualism = looking to the experts.  Multiplicity = teenager thing of questioning and confusion.   Procedural = learning on mechanical objects (or treating women like they are). </a:t>
            </a:r>
          </a:p>
          <a:p>
            <a:r>
              <a:rPr lang="en-US" baseline="0" dirty="0" smtClean="0"/>
              <a:t>Women are more subjective processors, interested ultimately in manipulating MNs, whereas men initially run away from MNs, being more objective, and return to MNs to apply knowledge to them.</a:t>
            </a:r>
            <a:endParaRPr lang="en-US" dirty="0" smtClean="0"/>
          </a:p>
        </p:txBody>
      </p:sp>
      <p:sp>
        <p:nvSpPr>
          <p:cNvPr id="4" name="Slide Number Placeholder 3"/>
          <p:cNvSpPr>
            <a:spLocks noGrp="1"/>
          </p:cNvSpPr>
          <p:nvPr>
            <p:ph type="sldNum" sz="quarter" idx="10"/>
          </p:nvPr>
        </p:nvSpPr>
        <p:spPr/>
        <p:txBody>
          <a:bodyPr/>
          <a:lstStyle/>
          <a:p>
            <a:fld id="{BE6C0E75-F9AF-46F7-BCA4-733337EAB4AC}" type="slidenum">
              <a:rPr lang="en-CA" smtClean="0"/>
              <a:pPr/>
              <a:t>31</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does it mean to be an individual?  How many elements are being addressed, and at what level are we descending </a:t>
            </a:r>
            <a:r>
              <a:rPr lang="en-US" baseline="0" dirty="0" smtClean="0">
                <a:sym typeface="Wingdings" pitchFamily="2" charset="2"/>
              </a:rPr>
              <a:t> what it means to be an individual.  </a:t>
            </a:r>
            <a:r>
              <a:rPr lang="en-US" baseline="0" dirty="0" smtClean="0"/>
              <a:t> I am making the choice – what is affecting identity – based on cause and effect- what is the emotional goal and how do we build the map, and how does personal identity fit in?  In order to make a choice you have to have perceiver fact map, and an emotional goal. Personal identity is another step further.  It asks where you are in the map, and where you fit in.  Are you related to any map?  Perceiver confidence precedes travelling the map.  Intellectual abstract thought gives you confidence to know who and where you are.   To be self-observant and aware of where you are. To be able to look at yourself. </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32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stream of language acquisition research more likely to tie in with cognitive structure is not universal grammar, but </a:t>
            </a:r>
            <a:r>
              <a:rPr lang="en-US" sz="1200" b="1" kern="1200" dirty="0" smtClean="0">
                <a:solidFill>
                  <a:schemeClr val="tx1"/>
                </a:solidFill>
                <a:latin typeface="+mn-lt"/>
                <a:ea typeface="+mn-ea"/>
                <a:cs typeface="+mn-cs"/>
              </a:rPr>
              <a:t>psycholinguistic analyses.  </a:t>
            </a:r>
            <a:r>
              <a:rPr lang="en-US" sz="1200" b="0" kern="1200" dirty="0" smtClean="0">
                <a:solidFill>
                  <a:schemeClr val="tx1"/>
                </a:solidFill>
                <a:latin typeface="+mn-lt"/>
                <a:ea typeface="+mn-ea"/>
                <a:cs typeface="+mn-cs"/>
              </a:rPr>
              <a:t>It suggests that language is cut of the same cloth as other cognitive processes, and that language acquisition can be understood in terms of models of optimal (Bayesian) inference in the presence of uncertainty (Ellis, p. 637).  </a:t>
            </a:r>
            <a:r>
              <a:rPr lang="en-US" sz="1200" b="0" kern="1200" dirty="0" err="1" smtClean="0">
                <a:solidFill>
                  <a:schemeClr val="tx1"/>
                </a:solidFill>
                <a:latin typeface="+mn-lt"/>
                <a:ea typeface="+mn-ea"/>
                <a:cs typeface="+mn-cs"/>
              </a:rPr>
              <a:t>Slobin</a:t>
            </a:r>
            <a:r>
              <a:rPr lang="en-US" sz="1200" b="0" kern="1200" dirty="0" smtClean="0">
                <a:solidFill>
                  <a:schemeClr val="tx1"/>
                </a:solidFill>
                <a:latin typeface="+mn-lt"/>
                <a:ea typeface="+mn-ea"/>
                <a:cs typeface="+mn-cs"/>
              </a:rPr>
              <a:t> (1973)</a:t>
            </a:r>
            <a:r>
              <a:rPr lang="en-US" sz="1200" b="0" kern="1200" baseline="0" dirty="0" smtClean="0">
                <a:solidFill>
                  <a:schemeClr val="tx1"/>
                </a:solidFill>
                <a:latin typeface="+mn-lt"/>
                <a:ea typeface="+mn-ea"/>
                <a:cs typeface="+mn-cs"/>
              </a:rPr>
              <a:t> used psycholinguistic analysis.</a:t>
            </a:r>
          </a:p>
          <a:p>
            <a:r>
              <a:rPr lang="en-US" b="1" i="1" dirty="0" err="1" smtClean="0"/>
              <a:t>Lorin</a:t>
            </a:r>
            <a:r>
              <a:rPr lang="en-US" b="1" i="1" dirty="0" smtClean="0"/>
              <a:t>, there are quite a few changes here.  First of all, I don’t have the reference for Cohen and Frank.  Could  you send</a:t>
            </a:r>
            <a:r>
              <a:rPr lang="en-US" b="1" i="1" baseline="0" dirty="0" smtClean="0"/>
              <a:t> it to me please?  Secondly, we should list these references in alphabetical order. Thirdly, when you use the technical terms for the brain, most people won’t know what it is.  For example, </a:t>
            </a:r>
            <a:r>
              <a:rPr lang="en-US" b="1" i="1" baseline="0" dirty="0" err="1" smtClean="0"/>
              <a:t>Damasio’s</a:t>
            </a:r>
            <a:r>
              <a:rPr lang="en-US" b="1" i="1" baseline="0" dirty="0" smtClean="0"/>
              <a:t> somatic marker hypothesis can more easily be summarized as explaining the neurological connection between emotion and reason, like I had it previously.  If you use the terms, you should have an extra slide with a diagram naming them all. </a:t>
            </a:r>
            <a:endParaRPr lang="en-US" b="1" i="1" dirty="0"/>
          </a:p>
        </p:txBody>
      </p:sp>
      <p:sp>
        <p:nvSpPr>
          <p:cNvPr id="4" name="Slide Number Placeholder 3"/>
          <p:cNvSpPr>
            <a:spLocks noGrp="1"/>
          </p:cNvSpPr>
          <p:nvPr>
            <p:ph type="sldNum" sz="quarter" idx="10"/>
          </p:nvPr>
        </p:nvSpPr>
        <p:spPr/>
        <p:txBody>
          <a:bodyPr/>
          <a:lstStyle/>
          <a:p>
            <a:fld id="{16BE458F-A522-43C3-923F-5E5544D9DBC5}"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“ought” self – strongest emotion when triggered – mercy – expectations.  There are two ways MNs are inescapable </a:t>
            </a:r>
            <a:r>
              <a:rPr lang="en-US" baseline="0" dirty="0" smtClean="0">
                <a:sym typeface="Wingdings" pitchFamily="2" charset="2"/>
              </a:rPr>
              <a:t> </a:t>
            </a:r>
            <a:r>
              <a:rPr lang="en-US" baseline="0" dirty="0" err="1" smtClean="0">
                <a:sym typeface="Wingdings" pitchFamily="2" charset="2"/>
              </a:rPr>
              <a:t>Lorin</a:t>
            </a:r>
            <a:r>
              <a:rPr lang="en-US" baseline="0" dirty="0" smtClean="0">
                <a:sym typeface="Wingdings" pitchFamily="2" charset="2"/>
              </a:rPr>
              <a:t> will rework. </a:t>
            </a:r>
            <a:endParaRPr lang="en-US" baseline="0" dirty="0" smtClean="0"/>
          </a:p>
          <a:p>
            <a:r>
              <a:rPr lang="en-US" baseline="0" dirty="0" smtClean="0"/>
              <a:t>Possible selves – perceiver (they fight).   Grow ability to manipulate these “Just saying ‘no’ is not enough”   This is perceiver confidence.   </a:t>
            </a:r>
          </a:p>
          <a:p>
            <a:r>
              <a:rPr lang="en-US" baseline="0" dirty="0" smtClean="0"/>
              <a:t>There is nothing here on Bonny Norton, and her imagined identities, social identity, investment and language learning.  Refer to it.   </a:t>
            </a:r>
          </a:p>
          <a:p>
            <a:r>
              <a:rPr lang="en-US" baseline="0" dirty="0" smtClean="0"/>
              <a:t>Ideal self </a:t>
            </a:r>
            <a:r>
              <a:rPr lang="en-US" baseline="0" dirty="0" smtClean="0">
                <a:sym typeface="Wingdings" pitchFamily="2" charset="2"/>
              </a:rPr>
              <a:t>  Norton’s (1997)  definition has no internal consistency because she is denying that messed up mental networks can be transformed (p. 419).  TESOL presumes cultural change and transformation, but Norton deconstructs this and has no alternative – deconstructs the whole field of linguistics and thus, teaching.   Deconstructionism assumes no absolutes – how does one form meaning to words that are the same between you and another person -- localized forms of English  no more universals.  Japanese women view English as cultural liberation b/c they can freely express their opinions  if we are edging on moral issues here,  let’s come up with a definition consist with linguistics and not deconstruct ourselves.    Because you are looking at cognitive modules are showing in culture and linguistics, it also shows up in morality, cf. </a:t>
            </a:r>
            <a:r>
              <a:rPr lang="en-US" baseline="0" dirty="0" err="1" smtClean="0">
                <a:sym typeface="Wingdings" pitchFamily="2" charset="2"/>
              </a:rPr>
              <a:t>Kholberg</a:t>
            </a:r>
            <a:r>
              <a:rPr lang="en-US" baseline="0" dirty="0" smtClean="0">
                <a:sym typeface="Wingdings" pitchFamily="2" charset="2"/>
              </a:rPr>
              <a:t>   Certain principles from linguistics have moral application – four modes of thought  (perceiver thought analyzes and compares cultures – implication is that some statements will be negative;  teacher can impose regularity on language – language institutes;  server forms sentence structure; mercy works within structure to affirm personal identity – not ignored ) </a:t>
            </a:r>
            <a:r>
              <a:rPr lang="en-US" baseline="0" dirty="0" err="1" smtClean="0">
                <a:sym typeface="Wingdings" pitchFamily="2" charset="2"/>
              </a:rPr>
              <a:t>Sequeway</a:t>
            </a:r>
            <a:r>
              <a:rPr lang="en-US" baseline="0" dirty="0" smtClean="0">
                <a:sym typeface="Wingdings" pitchFamily="2" charset="2"/>
              </a:rPr>
              <a:t> , when you start to analyze culture and treat it as unchangeable and irreducibly complex (Norton, 1997), then you end up deconstructing linguistics because words lose meaning and you can’t communicate.  The implication is deconstructing linguistics.  Is it possible to construct a morality that saves linguistics?</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33</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Just a note on third-culture kids - research by Acton (1979),and subsequent research afterwards shows that the optimal social distance for learning a new language is when learners' general cultural attitudes were at a  midpoint between their original cultures and the culture of their second language. This corroborates with what we were saying about learners wearing a type of "spacesuit"  to insulate themselves from feeling non-native.  The whole idea of social</a:t>
            </a:r>
            <a:r>
              <a:rPr lang="en-US" sz="1200" kern="1200" baseline="0" dirty="0" smtClean="0">
                <a:solidFill>
                  <a:schemeClr val="tx1"/>
                </a:solidFill>
                <a:latin typeface="+mn-lt"/>
                <a:ea typeface="+mn-ea"/>
                <a:cs typeface="+mn-cs"/>
              </a:rPr>
              <a:t> distance came from Schumann’s (1978) Acculturation Model of SLA, where success in SLA (SSLA) is inversely proportional to the social distance (SD) between the second language learning and target language communities (in </a:t>
            </a:r>
            <a:r>
              <a:rPr lang="en-US" sz="1200" kern="1200" baseline="0" dirty="0" err="1" smtClean="0">
                <a:solidFill>
                  <a:schemeClr val="tx1"/>
                </a:solidFill>
                <a:latin typeface="+mn-lt"/>
                <a:ea typeface="+mn-ea"/>
                <a:cs typeface="+mn-cs"/>
              </a:rPr>
              <a:t>Scovel</a:t>
            </a:r>
            <a:r>
              <a:rPr lang="en-US" sz="1200" kern="1200" baseline="0" dirty="0" smtClean="0">
                <a:solidFill>
                  <a:schemeClr val="tx1"/>
                </a:solidFill>
                <a:latin typeface="+mn-lt"/>
                <a:ea typeface="+mn-ea"/>
                <a:cs typeface="+mn-cs"/>
              </a:rPr>
              <a:t>, p. 25).     SSLA = 1/SD</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34</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Just a note on third-culture kids - research by Acton (1979),and subsequent research afterwards shows that the optimal social distance for learning a new language is when learners' general cultural attitudes were at a  midpoint between their original cultures and the culture of their second language. This corroborates with what we were saying about learners wearing a type of "spacesuit"  to insulate themselves from feeling non-native.  The whole idea of social</a:t>
            </a:r>
            <a:r>
              <a:rPr lang="en-US" sz="1200" kern="1200" baseline="0" dirty="0" smtClean="0">
                <a:solidFill>
                  <a:schemeClr val="tx1"/>
                </a:solidFill>
                <a:latin typeface="+mn-lt"/>
                <a:ea typeface="+mn-ea"/>
                <a:cs typeface="+mn-cs"/>
              </a:rPr>
              <a:t> distance came from Schumann’s (1978) Acculturation Model of SLA, where success in SLA (SSLA) is inversely proportional to the social distance (SD) between the second language learning and target language communities (in </a:t>
            </a:r>
            <a:r>
              <a:rPr lang="en-US" sz="1200" kern="1200" baseline="0" dirty="0" err="1" smtClean="0">
                <a:solidFill>
                  <a:schemeClr val="tx1"/>
                </a:solidFill>
                <a:latin typeface="+mn-lt"/>
                <a:ea typeface="+mn-ea"/>
                <a:cs typeface="+mn-cs"/>
              </a:rPr>
              <a:t>Scovel</a:t>
            </a:r>
            <a:r>
              <a:rPr lang="en-US" sz="1200" kern="1200" baseline="0" dirty="0" smtClean="0">
                <a:solidFill>
                  <a:schemeClr val="tx1"/>
                </a:solidFill>
                <a:latin typeface="+mn-lt"/>
                <a:ea typeface="+mn-ea"/>
                <a:cs typeface="+mn-cs"/>
              </a:rPr>
              <a:t>, p. 25).     </a:t>
            </a:r>
          </a:p>
          <a:p>
            <a:r>
              <a:rPr lang="en-US" sz="1200" kern="1200" baseline="0" dirty="0" smtClean="0">
                <a:solidFill>
                  <a:schemeClr val="tx1"/>
                </a:solidFill>
                <a:latin typeface="+mn-lt"/>
                <a:ea typeface="+mn-ea"/>
                <a:cs typeface="+mn-cs"/>
              </a:rPr>
              <a:t>SSLA = 1/SD</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35</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Cottrell,  A.B. and</a:t>
            </a:r>
            <a:r>
              <a:rPr lang="en-CA" baseline="0" dirty="0" smtClean="0"/>
              <a:t> </a:t>
            </a:r>
            <a:r>
              <a:rPr lang="en-CA" dirty="0" err="1" smtClean="0"/>
              <a:t>Useem</a:t>
            </a:r>
            <a:r>
              <a:rPr lang="en-CA" dirty="0" smtClean="0"/>
              <a:t>, R.H. (1993). </a:t>
            </a:r>
            <a:r>
              <a:rPr lang="en-CA" sz="1200" b="0" i="0" kern="1200" dirty="0" smtClean="0">
                <a:solidFill>
                  <a:schemeClr val="tx1"/>
                </a:solidFill>
                <a:latin typeface="+mn-lt"/>
                <a:ea typeface="+mn-ea"/>
                <a:cs typeface="+mn-cs"/>
              </a:rPr>
              <a:t>TCKs four times more likely to earn bachelor's degrees. </a:t>
            </a:r>
            <a:r>
              <a:rPr lang="en-CA" sz="1200" b="0" i="1" kern="1200" dirty="0" err="1" smtClean="0">
                <a:solidFill>
                  <a:schemeClr val="tx1"/>
                </a:solidFill>
                <a:latin typeface="+mn-lt"/>
                <a:ea typeface="+mn-ea"/>
                <a:cs typeface="+mn-cs"/>
              </a:rPr>
              <a:t>NewsLinks</a:t>
            </a:r>
            <a:r>
              <a:rPr lang="en-CA" sz="1200" b="0" i="1" kern="1200" dirty="0" smtClean="0">
                <a:solidFill>
                  <a:schemeClr val="tx1"/>
                </a:solidFill>
                <a:latin typeface="+mn-lt"/>
                <a:ea typeface="+mn-ea"/>
                <a:cs typeface="+mn-cs"/>
              </a:rPr>
              <a:t>-The Newspaper of International Schools Services. </a:t>
            </a:r>
            <a:r>
              <a:rPr lang="en-CA" sz="1200" b="0" i="0" kern="1200" dirty="0" smtClean="0">
                <a:solidFill>
                  <a:schemeClr val="tx1"/>
                </a:solidFill>
                <a:latin typeface="+mn-lt"/>
                <a:ea typeface="+mn-ea"/>
                <a:cs typeface="+mn-cs"/>
              </a:rPr>
              <a:t>7 (5), Princeton, NJ.</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Just a note on third-culture kids - research by Acton (1979),and subsequent research afterwards shows that the optimal social distance for learning a new language is when learners' general cultural attitudes were at a  midpoint between their original cultures and the culture of their second language. This corroborates with what we were saying about learners wearing a type of "spacesuit"  to insulate themselves from feeling non-native.  The whole idea of social</a:t>
            </a:r>
            <a:r>
              <a:rPr lang="en-US" sz="1200" kern="1200" baseline="0" dirty="0" smtClean="0">
                <a:solidFill>
                  <a:schemeClr val="tx1"/>
                </a:solidFill>
                <a:latin typeface="+mn-lt"/>
                <a:ea typeface="+mn-ea"/>
                <a:cs typeface="+mn-cs"/>
              </a:rPr>
              <a:t> distance came from Schumann’s (1978) Acculturation Model of SLA, where success in SLA (SSLA) is inversely proportional to the social distance (SD) between the second language learning and target language communities (in </a:t>
            </a:r>
            <a:r>
              <a:rPr lang="en-US" sz="1200" kern="1200" baseline="0" dirty="0" err="1" smtClean="0">
                <a:solidFill>
                  <a:schemeClr val="tx1"/>
                </a:solidFill>
                <a:latin typeface="+mn-lt"/>
                <a:ea typeface="+mn-ea"/>
                <a:cs typeface="+mn-cs"/>
              </a:rPr>
              <a:t>Scovel</a:t>
            </a:r>
            <a:r>
              <a:rPr lang="en-US" sz="1200" kern="1200" baseline="0" dirty="0" smtClean="0">
                <a:solidFill>
                  <a:schemeClr val="tx1"/>
                </a:solidFill>
                <a:latin typeface="+mn-lt"/>
                <a:ea typeface="+mn-ea"/>
                <a:cs typeface="+mn-cs"/>
              </a:rPr>
              <a:t>, p. 25).     SSLA = 1/SD</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36</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Mercy</a:t>
            </a:r>
            <a:r>
              <a:rPr lang="en-US" baseline="0" dirty="0" smtClean="0"/>
              <a:t> and teacher emotions.  Are we just satisfied when a general teacher theory pulls together existing mercy mental networks (current state of Christianity and acceptance stage </a:t>
            </a:r>
            <a:r>
              <a:rPr lang="en-US" baseline="0" dirty="0" smtClean="0">
                <a:sym typeface="Wingdings" pitchFamily="2" charset="2"/>
              </a:rPr>
              <a:t> </a:t>
            </a:r>
            <a:r>
              <a:rPr lang="en-US" baseline="0" dirty="0" err="1" smtClean="0">
                <a:sym typeface="Wingdings" pitchFamily="2" charset="2"/>
              </a:rPr>
              <a:t>Hofstede</a:t>
            </a:r>
            <a:r>
              <a:rPr lang="en-US" baseline="0" dirty="0" smtClean="0">
                <a:sym typeface="Wingdings" pitchFamily="2" charset="2"/>
              </a:rPr>
              <a:t>)</a:t>
            </a:r>
            <a:r>
              <a:rPr lang="en-US" baseline="0" dirty="0" smtClean="0"/>
              <a:t>, or do we want to reach further and allow a teacher mental network to transform existing mercy mental networks? = dying to self. </a:t>
            </a:r>
          </a:p>
        </p:txBody>
      </p:sp>
      <p:sp>
        <p:nvSpPr>
          <p:cNvPr id="4" name="Slide Number Placeholder 3"/>
          <p:cNvSpPr>
            <a:spLocks noGrp="1"/>
          </p:cNvSpPr>
          <p:nvPr>
            <p:ph type="sldNum" sz="quarter" idx="10"/>
          </p:nvPr>
        </p:nvSpPr>
        <p:spPr/>
        <p:txBody>
          <a:bodyPr/>
          <a:lstStyle/>
          <a:p>
            <a:fld id="{8D14CD18-39BD-44AC-8AA8-7917FFA0FC75}"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Elicit</a:t>
            </a:r>
            <a:r>
              <a:rPr lang="en-US" baseline="0" dirty="0" smtClean="0"/>
              <a:t> from participants the scenarios that come to the fore of </a:t>
            </a:r>
            <a:r>
              <a:rPr lang="en-US" baseline="0" smtClean="0"/>
              <a:t>their minds.</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38</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Personality = cognitive styles</a:t>
            </a:r>
            <a:endParaRPr lang="en-US"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6</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Teacher thought functions at 2 levels:  1) morphemes and phonemes coming in directly from the senses – </a:t>
            </a:r>
            <a:r>
              <a:rPr lang="en-CA" baseline="0" dirty="0" err="1" smtClean="0"/>
              <a:t>Pettito</a:t>
            </a:r>
            <a:r>
              <a:rPr lang="en-CA" baseline="0" dirty="0" smtClean="0"/>
              <a:t> and Dunbar (2004)  2) theory is internally constructed.  Therefore, we have phonemes (externally acquired) and grammar (internally constructed).  Low level and high level functioning.   Teacher language learners love memorizing word lists.  Then they want grammar, and the exact rule and right word.   Order with – in complexity at a low level and a high level.   (</a:t>
            </a:r>
            <a:r>
              <a:rPr lang="en-CA" baseline="0" dirty="0" err="1" smtClean="0"/>
              <a:t>Lorin’s</a:t>
            </a:r>
            <a:r>
              <a:rPr lang="en-CA" baseline="0" dirty="0" smtClean="0"/>
              <a:t> brother)</a:t>
            </a:r>
          </a:p>
          <a:p>
            <a:r>
              <a:rPr lang="en-CA" baseline="0" dirty="0" smtClean="0"/>
              <a:t>You can relearn speech through singing (mercy is tones – extending phonemic vowels). Music therapy helps people speak after a left-hemisphere stroke. </a:t>
            </a:r>
          </a:p>
          <a:p>
            <a:r>
              <a:rPr lang="en-CA" baseline="0" dirty="0" smtClean="0"/>
              <a:t>Analogues to </a:t>
            </a:r>
            <a:r>
              <a:rPr lang="en-CA" baseline="0" dirty="0" err="1" smtClean="0"/>
              <a:t>Wernicke’s</a:t>
            </a:r>
            <a:r>
              <a:rPr lang="en-CA" baseline="0" dirty="0" smtClean="0"/>
              <a:t> and </a:t>
            </a:r>
            <a:r>
              <a:rPr lang="en-CA" baseline="0" dirty="0" err="1" smtClean="0"/>
              <a:t>Broca’s</a:t>
            </a:r>
            <a:r>
              <a:rPr lang="en-CA" baseline="0" dirty="0" smtClean="0"/>
              <a:t> area in the right hemisphere deal with tonal equivalents in the left hemisphere.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Superior Temporal </a:t>
            </a:r>
            <a:r>
              <a:rPr lang="en-US" sz="1200" kern="1200" dirty="0" err="1" smtClean="0">
                <a:solidFill>
                  <a:schemeClr val="tx1"/>
                </a:solidFill>
                <a:latin typeface="+mn-lt"/>
                <a:ea typeface="+mn-ea"/>
                <a:cs typeface="+mn-cs"/>
              </a:rPr>
              <a:t>Gyrus</a:t>
            </a:r>
            <a:r>
              <a:rPr lang="en-US" sz="1200" kern="1200" dirty="0" smtClean="0">
                <a:solidFill>
                  <a:schemeClr val="tx1"/>
                </a:solidFill>
                <a:latin typeface="+mn-lt"/>
                <a:ea typeface="+mn-ea"/>
                <a:cs typeface="+mn-cs"/>
              </a:rPr>
              <a:t> (STG), known for its key role in phonetic processing, was functioning even in our youngest babies (~2–6 months). Because of its early brain activation, this finding suggests a biological foundation for the phonological level of human language processing, and it further suggests that this brain tissue may be mediating all infants’ universal phonetic discrimination milestone" (</a:t>
            </a:r>
            <a:r>
              <a:rPr lang="en-US" sz="1200" kern="1200" dirty="0" err="1" smtClean="0">
                <a:solidFill>
                  <a:schemeClr val="tx1"/>
                </a:solidFill>
                <a:latin typeface="+mn-lt"/>
                <a:ea typeface="+mn-ea"/>
                <a:cs typeface="+mn-cs"/>
              </a:rPr>
              <a:t>Pettito</a:t>
            </a:r>
            <a:r>
              <a:rPr lang="en-US" sz="1200" kern="1200" dirty="0" smtClean="0">
                <a:solidFill>
                  <a:schemeClr val="tx1"/>
                </a:solidFill>
                <a:latin typeface="+mn-lt"/>
                <a:ea typeface="+mn-ea"/>
                <a:cs typeface="+mn-cs"/>
              </a:rPr>
              <a:t> and Dunbar, 2009, p. 7).</a:t>
            </a:r>
          </a:p>
          <a:p>
            <a:endParaRPr lang="en-CA"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7</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Speech is ephemeral.</a:t>
            </a:r>
            <a:r>
              <a:rPr lang="en-CA" baseline="0" dirty="0" smtClean="0"/>
              <a:t>   Clear sequences are learned first.   Servers copy actions and don’t multi-task.  You see these traits together in a certain person.  Language manifests this in verbal form.  A typical server learner needs clear instructions and step-by step exercises, the sorts of things most other people do not like.    The cognitive module nominations come from Don Pickering (Charisma Magazine) and Bill </a:t>
            </a:r>
            <a:r>
              <a:rPr lang="en-CA" baseline="0" dirty="0" err="1" smtClean="0"/>
              <a:t>Gothard</a:t>
            </a:r>
            <a:r>
              <a:rPr lang="en-CA" baseline="0" dirty="0" smtClean="0"/>
              <a:t>.  (</a:t>
            </a:r>
            <a:r>
              <a:rPr lang="en-CA" baseline="0" dirty="0" err="1" smtClean="0"/>
              <a:t>cf</a:t>
            </a:r>
            <a:r>
              <a:rPr lang="en-CA" baseline="0" dirty="0" smtClean="0"/>
              <a:t> </a:t>
            </a:r>
            <a:r>
              <a:rPr lang="en-CA" baseline="0" dirty="0" err="1" smtClean="0"/>
              <a:t>Delitzsche</a:t>
            </a:r>
            <a:r>
              <a:rPr lang="en-CA" baseline="0" dirty="0" smtClean="0"/>
              <a:t> on Biblical Psychology)</a:t>
            </a:r>
            <a:endParaRPr lang="en-CA"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8</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Traits of a perceiver and speech – changes dimension</a:t>
            </a:r>
            <a:r>
              <a:rPr lang="en-CA" baseline="0" dirty="0" smtClean="0"/>
              <a:t> from the linguistics to the meaning – from analytical to associative – living in objects not sequences. </a:t>
            </a:r>
          </a:p>
          <a:p>
            <a:r>
              <a:rPr lang="en-CA" baseline="0" dirty="0" smtClean="0"/>
              <a:t>What aspects of speech are in the perceiver person?  Meaning is important, especially unusual meaning – aware of both meanings.  Perceiver thought is not emotional, but the teacher theory that you make out of the facts is emotional.  They pick out the exceptions and good at deflating other people’s bubbles.  Perceiver facts limits the range of teacher theory, whether the theory is right or wrong.  Jumping to conclusions – they think in groups of facts, not individual facts (a mental network, mercy or teacher) is being triggered.   Therefore they assume that everything being said will fall into the pattern of that mental network.</a:t>
            </a:r>
            <a:endParaRPr lang="en-CA"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9</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Mercy</a:t>
            </a:r>
            <a:r>
              <a:rPr lang="en-CA" baseline="0" dirty="0" smtClean="0"/>
              <a:t> people don’t live in words – they want examples or theories are meaningless.   Language is not the central issue, but the subject of the language.  They can be theoretical, but the theory is always illustrated, or they combine and mix metaphors.  They are good communicators because they can put the right word pictures together to communicate meaning.  They are good at mixed analogy.  They are good at </a:t>
            </a:r>
            <a:r>
              <a:rPr lang="en-CA" baseline="0" dirty="0" err="1" smtClean="0"/>
              <a:t>implicature</a:t>
            </a:r>
            <a:r>
              <a:rPr lang="en-CA" baseline="0" dirty="0" smtClean="0"/>
              <a:t> – they read into what the other person is meaning non-verbally – politeness, sincerity, etiquette.</a:t>
            </a:r>
          </a:p>
          <a:p>
            <a:r>
              <a:rPr lang="en-CA" b="1" i="1" dirty="0" smtClean="0"/>
              <a:t>I’m wondering if the mercy, contributor and facilitator get nice green appellations on their</a:t>
            </a:r>
            <a:r>
              <a:rPr lang="en-CA" b="1" i="1" baseline="0" dirty="0" smtClean="0"/>
              <a:t> slides as well!  It would look better : - )</a:t>
            </a:r>
            <a:endParaRPr lang="en-CA" b="1" i="1" dirty="0"/>
          </a:p>
        </p:txBody>
      </p:sp>
      <p:sp>
        <p:nvSpPr>
          <p:cNvPr id="4" name="Slide Number Placeholder 3"/>
          <p:cNvSpPr>
            <a:spLocks noGrp="1"/>
          </p:cNvSpPr>
          <p:nvPr>
            <p:ph type="sldNum" sz="quarter" idx="10"/>
          </p:nvPr>
        </p:nvSpPr>
        <p:spPr/>
        <p:txBody>
          <a:bodyPr/>
          <a:lstStyle/>
          <a:p>
            <a:fld id="{BE6C0E75-F9AF-46F7-BCA4-733337EAB4AC}" type="slidenum">
              <a:rPr lang="en-CA" smtClean="0"/>
              <a:pPr/>
              <a:t>10</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driver, mover and shaker – take plans and run with them</a:t>
            </a:r>
          </a:p>
          <a:p>
            <a:r>
              <a:rPr lang="en-CA" dirty="0" smtClean="0"/>
              <a:t>Speech is being used to accomplish ends.  The first stage is the exhorter who uses words</a:t>
            </a:r>
            <a:r>
              <a:rPr lang="en-CA" baseline="0" dirty="0" smtClean="0"/>
              <a:t> to connect the verbal and non-verbal – motivating people by taking theories and applying them to the person.  Speech content is lacking – uses words in speech without using their precise meaning.  He is famous for taking one or two lessons and telling people who are far more experienced what to do.  They are the class clown.  They give the appearance of confident fluency, but they aren’t.  They hate boring exercises unless there is an important reason for it.  </a:t>
            </a:r>
          </a:p>
          <a:p>
            <a:r>
              <a:rPr lang="en-CA" sz="1200" b="1" i="1" dirty="0" err="1" smtClean="0">
                <a:solidFill>
                  <a:srgbClr val="FF0000"/>
                </a:solidFill>
              </a:rPr>
              <a:t>Lorin</a:t>
            </a:r>
            <a:r>
              <a:rPr lang="en-CA" sz="1200" b="1" i="1" dirty="0" smtClean="0">
                <a:solidFill>
                  <a:srgbClr val="FF0000"/>
                </a:solidFill>
              </a:rPr>
              <a:t>, what is LH Parkinson’s?  Can you send the specs</a:t>
            </a:r>
            <a:r>
              <a:rPr lang="en-CA" sz="1200" b="1" i="1" baseline="0" dirty="0" smtClean="0">
                <a:solidFill>
                  <a:srgbClr val="FF0000"/>
                </a:solidFill>
              </a:rPr>
              <a:t> on </a:t>
            </a:r>
            <a:r>
              <a:rPr lang="en-CA" sz="1200" b="1" i="1" baseline="0" dirty="0" err="1" smtClean="0">
                <a:solidFill>
                  <a:srgbClr val="FF0000"/>
                </a:solidFill>
              </a:rPr>
              <a:t>Wiecki</a:t>
            </a:r>
            <a:r>
              <a:rPr lang="en-CA" sz="1200" b="1" i="1" baseline="0" dirty="0" smtClean="0">
                <a:solidFill>
                  <a:srgbClr val="FF0000"/>
                </a:solidFill>
              </a:rPr>
              <a:t>, 2010? For the bibliography?   What is the relevance of Pinker’ study for Teacher and Exhorter language processing?</a:t>
            </a:r>
            <a:endParaRPr lang="en-CA" sz="1200" b="1" i="1" dirty="0">
              <a:solidFill>
                <a:srgbClr val="FF0000"/>
              </a:solidFill>
            </a:endParaRPr>
          </a:p>
        </p:txBody>
      </p:sp>
      <p:sp>
        <p:nvSpPr>
          <p:cNvPr id="4" name="Slide Number Placeholder 3"/>
          <p:cNvSpPr>
            <a:spLocks noGrp="1"/>
          </p:cNvSpPr>
          <p:nvPr>
            <p:ph type="sldNum" sz="quarter" idx="10"/>
          </p:nvPr>
        </p:nvSpPr>
        <p:spPr/>
        <p:txBody>
          <a:bodyPr/>
          <a:lstStyle/>
          <a:p>
            <a:fld id="{BE6C0E75-F9AF-46F7-BCA4-733337EAB4AC}" type="slidenum">
              <a:rPr lang="en-CA" smtClean="0"/>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40BDE78-A541-478C-89AC-E4A49BF8B143}" type="datetimeFigureOut">
              <a:rPr lang="en-CA" smtClean="0"/>
              <a:pPr/>
              <a:t>12/10/2012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FDD550-373E-422E-B7FD-C7C9F63F9BE5}" type="slidenum">
              <a:rPr lang="en-CA" smtClean="0"/>
              <a:pPr/>
              <a:t>‹#›</a:t>
            </a:fld>
            <a:endParaRPr lang="en-CA"/>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40BDE78-A541-478C-89AC-E4A49BF8B143}" type="datetimeFigureOut">
              <a:rPr lang="en-CA" smtClean="0"/>
              <a:pPr/>
              <a:t>12/10/2012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FDD550-373E-422E-B7FD-C7C9F63F9BE5}" type="slidenum">
              <a:rPr lang="en-CA" smtClean="0"/>
              <a:pPr/>
              <a:t>‹#›</a:t>
            </a:fld>
            <a:endParaRPr lang="en-CA"/>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40BDE78-A541-478C-89AC-E4A49BF8B143}" type="datetimeFigureOut">
              <a:rPr lang="en-CA" smtClean="0"/>
              <a:pPr/>
              <a:t>12/10/2012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FDD550-373E-422E-B7FD-C7C9F63F9BE5}" type="slidenum">
              <a:rPr lang="en-CA" smtClean="0"/>
              <a:pPr/>
              <a:t>‹#›</a:t>
            </a:fld>
            <a:endParaRPr lang="en-CA"/>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40BDE78-A541-478C-89AC-E4A49BF8B143}" type="datetimeFigureOut">
              <a:rPr lang="en-CA" smtClean="0"/>
              <a:pPr/>
              <a:t>12/10/2012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FDD550-373E-422E-B7FD-C7C9F63F9BE5}" type="slidenum">
              <a:rPr lang="en-CA" smtClean="0"/>
              <a:pPr/>
              <a:t>‹#›</a:t>
            </a:fld>
            <a:endParaRPr lang="en-CA"/>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0BDE78-A541-478C-89AC-E4A49BF8B143}" type="datetimeFigureOut">
              <a:rPr lang="en-CA" smtClean="0"/>
              <a:pPr/>
              <a:t>12/10/2012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FDD550-373E-422E-B7FD-C7C9F63F9BE5}" type="slidenum">
              <a:rPr lang="en-CA" smtClean="0"/>
              <a:pPr/>
              <a:t>‹#›</a:t>
            </a:fld>
            <a:endParaRPr lang="en-CA"/>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40BDE78-A541-478C-89AC-E4A49BF8B143}" type="datetimeFigureOut">
              <a:rPr lang="en-CA" smtClean="0"/>
              <a:pPr/>
              <a:t>12/10/2012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FDD550-373E-422E-B7FD-C7C9F63F9BE5}" type="slidenum">
              <a:rPr lang="en-CA" smtClean="0"/>
              <a:pPr/>
              <a:t>‹#›</a:t>
            </a:fld>
            <a:endParaRPr lang="en-CA"/>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40BDE78-A541-478C-89AC-E4A49BF8B143}" type="datetimeFigureOut">
              <a:rPr lang="en-CA" smtClean="0"/>
              <a:pPr/>
              <a:t>12/10/2012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BFDD550-373E-422E-B7FD-C7C9F63F9BE5}" type="slidenum">
              <a:rPr lang="en-CA" smtClean="0"/>
              <a:pPr/>
              <a:t>‹#›</a:t>
            </a:fld>
            <a:endParaRPr lang="en-CA"/>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40BDE78-A541-478C-89AC-E4A49BF8B143}" type="datetimeFigureOut">
              <a:rPr lang="en-CA" smtClean="0"/>
              <a:pPr/>
              <a:t>12/10/2012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BFDD550-373E-422E-B7FD-C7C9F63F9BE5}" type="slidenum">
              <a:rPr lang="en-CA" smtClean="0"/>
              <a:pPr/>
              <a:t>‹#›</a:t>
            </a:fld>
            <a:endParaRPr lang="en-CA"/>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BDE78-A541-478C-89AC-E4A49BF8B143}" type="datetimeFigureOut">
              <a:rPr lang="en-CA" smtClean="0"/>
              <a:pPr/>
              <a:t>12/10/2012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BFDD550-373E-422E-B7FD-C7C9F63F9BE5}" type="slidenum">
              <a:rPr lang="en-CA" smtClean="0"/>
              <a:pPr/>
              <a:t>‹#›</a:t>
            </a:fld>
            <a:endParaRPr lang="en-CA"/>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BDE78-A541-478C-89AC-E4A49BF8B143}" type="datetimeFigureOut">
              <a:rPr lang="en-CA" smtClean="0"/>
              <a:pPr/>
              <a:t>12/10/2012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FDD550-373E-422E-B7FD-C7C9F63F9BE5}" type="slidenum">
              <a:rPr lang="en-CA" smtClean="0"/>
              <a:pPr/>
              <a:t>‹#›</a:t>
            </a:fld>
            <a:endParaRPr lang="en-CA"/>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BDE78-A541-478C-89AC-E4A49BF8B143}" type="datetimeFigureOut">
              <a:rPr lang="en-CA" smtClean="0"/>
              <a:pPr/>
              <a:t>12/10/2012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FDD550-373E-422E-B7FD-C7C9F63F9BE5}" type="slidenum">
              <a:rPr lang="en-CA" smtClean="0"/>
              <a:pPr/>
              <a:t>‹#›</a:t>
            </a:fld>
            <a:endParaRPr lang="en-CA"/>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BDE78-A541-478C-89AC-E4A49BF8B143}" type="datetimeFigureOut">
              <a:rPr lang="en-CA" smtClean="0"/>
              <a:pPr/>
              <a:t>12/10/2012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DD550-373E-422E-B7FD-C7C9F63F9BE5}"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homepage.ntlworld.com/vivian.c/SLA/Krashen.htm" TargetMode="External"/><Relationship Id="rId2" Type="http://schemas.openxmlformats.org/officeDocument/2006/relationships/hyperlink" Target="http://collegestudentdeveltheory.blogspot.ca/2010/10/womens-ways-of-knowing-synopsis-by-e.html" TargetMode="External"/><Relationship Id="rId1" Type="http://schemas.openxmlformats.org/officeDocument/2006/relationships/slideLayout" Target="../slideLayouts/slideLayout2.xml"/><Relationship Id="rId4" Type="http://schemas.openxmlformats.org/officeDocument/2006/relationships/hyperlink" Target="http://e-flt.nus.edu.sg/v1n12004/culhane.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ascd.org/readingroom/books/wiggins98book.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209800"/>
          </a:xfrm>
          <a:solidFill>
            <a:schemeClr val="accent3">
              <a:lumMod val="60000"/>
              <a:lumOff val="40000"/>
            </a:schemeClr>
          </a:solidFill>
        </p:spPr>
        <p:txBody>
          <a:bodyPr>
            <a:normAutofit fontScale="90000"/>
          </a:bodyPr>
          <a:lstStyle/>
          <a:p>
            <a:r>
              <a:rPr lang="en-US" b="1" i="1" dirty="0" smtClean="0"/>
              <a:t/>
            </a:r>
            <a:br>
              <a:rPr lang="en-US" b="1" i="1" dirty="0" smtClean="0"/>
            </a:br>
            <a:r>
              <a:rPr lang="en-US" sz="4900" b="1" i="1" dirty="0" smtClean="0"/>
              <a:t>Cognitive </a:t>
            </a:r>
            <a:r>
              <a:rPr lang="en-US" sz="4900" b="1" i="1" dirty="0"/>
              <a:t>Modeling for Critical Cross-Cultural </a:t>
            </a:r>
            <a:r>
              <a:rPr lang="en-US" sz="4900" b="1" i="1" dirty="0" smtClean="0"/>
              <a:t>Learning</a:t>
            </a:r>
            <a:r>
              <a:rPr lang="en-US" dirty="0"/>
              <a:t/>
            </a:r>
            <a:br>
              <a:rPr lang="en-US" dirty="0"/>
            </a:br>
            <a:r>
              <a:rPr lang="en-US" i="1" dirty="0"/>
              <a:t>Angelina Van Dyke and </a:t>
            </a:r>
            <a:r>
              <a:rPr lang="en-US" i="1" dirty="0" err="1"/>
              <a:t>Lorin</a:t>
            </a:r>
            <a:r>
              <a:rPr lang="en-US" i="1" dirty="0"/>
              <a:t> Friesen</a:t>
            </a:r>
            <a:r>
              <a:rPr lang="en-US" dirty="0"/>
              <a:t/>
            </a:r>
            <a:br>
              <a:rPr lang="en-US" dirty="0"/>
            </a:br>
            <a:endParaRPr lang="en-US" dirty="0"/>
          </a:p>
        </p:txBody>
      </p:sp>
      <p:sp>
        <p:nvSpPr>
          <p:cNvPr id="3" name="Subtitle 2"/>
          <p:cNvSpPr>
            <a:spLocks noGrp="1"/>
          </p:cNvSpPr>
          <p:nvPr>
            <p:ph type="subTitle" idx="1"/>
          </p:nvPr>
        </p:nvSpPr>
        <p:spPr>
          <a:xfrm>
            <a:off x="1371600" y="3505200"/>
            <a:ext cx="6400800" cy="2362200"/>
          </a:xfrm>
          <a:solidFill>
            <a:srgbClr val="002060"/>
          </a:solidFill>
        </p:spPr>
        <p:txBody>
          <a:bodyPr>
            <a:normAutofit lnSpcReduction="10000"/>
          </a:bodyPr>
          <a:lstStyle/>
          <a:p>
            <a:r>
              <a:rPr lang="en-US" sz="4000" b="1" dirty="0" smtClean="0"/>
              <a:t>TESL </a:t>
            </a:r>
            <a:r>
              <a:rPr lang="en-US" sz="4000" b="1" dirty="0"/>
              <a:t>Interiors: Landscapes of </a:t>
            </a:r>
            <a:r>
              <a:rPr lang="en-US" sz="4000" b="1" dirty="0" err="1"/>
              <a:t>Literacies</a:t>
            </a:r>
            <a:r>
              <a:rPr lang="en-US" sz="4000" b="1" dirty="0"/>
              <a:t> and </a:t>
            </a:r>
            <a:r>
              <a:rPr lang="en-US" sz="4000" b="1" dirty="0" smtClean="0"/>
              <a:t>Language</a:t>
            </a:r>
          </a:p>
          <a:p>
            <a:r>
              <a:rPr lang="en-US" b="1" dirty="0" smtClean="0"/>
              <a:t>TESL Canada Conference </a:t>
            </a:r>
          </a:p>
          <a:p>
            <a:r>
              <a:rPr lang="en-US" b="1" dirty="0" smtClean="0"/>
              <a:t>TRU Kamloops 2012</a:t>
            </a:r>
            <a:endParaRPr lang="en-US" dirty="0"/>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2936"/>
            <a:ext cx="8229600" cy="3600400"/>
          </a:xfrm>
          <a:solidFill>
            <a:schemeClr val="accent3">
              <a:lumMod val="20000"/>
              <a:lumOff val="80000"/>
            </a:schemeClr>
          </a:solidFill>
        </p:spPr>
        <p:txBody>
          <a:bodyPr>
            <a:normAutofit fontScale="92500" lnSpcReduction="20000"/>
          </a:bodyPr>
          <a:lstStyle/>
          <a:p>
            <a:r>
              <a:rPr lang="en-CA" dirty="0" smtClean="0"/>
              <a:t>Lives in a world of emotional experiences </a:t>
            </a:r>
          </a:p>
          <a:p>
            <a:pPr lvl="1"/>
            <a:r>
              <a:rPr lang="en-CA" dirty="0" smtClean="0"/>
              <a:t>‘Who are you talking about?’</a:t>
            </a:r>
          </a:p>
          <a:p>
            <a:pPr lvl="2"/>
            <a:r>
              <a:rPr lang="en-CA" dirty="0"/>
              <a:t>The subject of the </a:t>
            </a:r>
            <a:r>
              <a:rPr lang="en-CA" dirty="0" smtClean="0"/>
              <a:t>sentence.</a:t>
            </a:r>
          </a:p>
          <a:p>
            <a:pPr lvl="1"/>
            <a:r>
              <a:rPr lang="en-CA" dirty="0" smtClean="0"/>
              <a:t>Finds it difficult to comprehend abstract theory </a:t>
            </a:r>
          </a:p>
          <a:p>
            <a:r>
              <a:rPr lang="en-CA" dirty="0" smtClean="0"/>
              <a:t>Non-verbal communication </a:t>
            </a:r>
          </a:p>
          <a:p>
            <a:pPr lvl="1"/>
            <a:r>
              <a:rPr lang="en-CA" dirty="0" smtClean="0"/>
              <a:t>Focuses on what is being implied </a:t>
            </a:r>
          </a:p>
          <a:p>
            <a:r>
              <a:rPr lang="en-CA" dirty="0" smtClean="0"/>
              <a:t>Aware of etiquette and sincerity </a:t>
            </a:r>
          </a:p>
          <a:p>
            <a:pPr lvl="1"/>
            <a:r>
              <a:rPr lang="en-CA" dirty="0" smtClean="0"/>
              <a:t>The politeness side of </a:t>
            </a:r>
            <a:r>
              <a:rPr lang="en-CA" dirty="0" err="1" smtClean="0"/>
              <a:t>implicature</a:t>
            </a:r>
            <a:r>
              <a:rPr lang="en-CA" dirty="0" smtClean="0"/>
              <a:t> </a:t>
            </a:r>
          </a:p>
          <a:p>
            <a:endParaRPr lang="en-CA" dirty="0"/>
          </a:p>
        </p:txBody>
      </p:sp>
      <p:pic>
        <p:nvPicPr>
          <p:cNvPr id="4" name="Picture 4" descr="C:\Users\Lorin\Desktop\books\diagram.gif"/>
          <p:cNvPicPr>
            <a:picLocks noChangeAspect="1" noChangeArrowheads="1"/>
          </p:cNvPicPr>
          <p:nvPr/>
        </p:nvPicPr>
        <p:blipFill>
          <a:blip r:embed="rId3" cstate="print"/>
          <a:srcRect/>
          <a:stretch>
            <a:fillRect/>
          </a:stretch>
        </p:blipFill>
        <p:spPr bwMode="auto">
          <a:xfrm>
            <a:off x="2209800" y="304800"/>
            <a:ext cx="4762500" cy="2390775"/>
          </a:xfrm>
          <a:prstGeom prst="rect">
            <a:avLst/>
          </a:prstGeom>
          <a:noFill/>
        </p:spPr>
      </p:pic>
      <p:sp>
        <p:nvSpPr>
          <p:cNvPr id="5" name="Oval 4"/>
          <p:cNvSpPr/>
          <p:nvPr/>
        </p:nvSpPr>
        <p:spPr>
          <a:xfrm>
            <a:off x="5940152" y="980728"/>
            <a:ext cx="936104" cy="576064"/>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Tree>
  </p:cSld>
  <p:clrMapOvr>
    <a:masterClrMapping/>
  </p:clrMapOvr>
  <p:transition spd="med">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2936"/>
            <a:ext cx="8229600" cy="3273227"/>
          </a:xfrm>
          <a:solidFill>
            <a:schemeClr val="accent3">
              <a:lumMod val="20000"/>
              <a:lumOff val="80000"/>
            </a:schemeClr>
          </a:solidFill>
        </p:spPr>
        <p:txBody>
          <a:bodyPr>
            <a:normAutofit fontScale="70000" lnSpcReduction="20000"/>
          </a:bodyPr>
          <a:lstStyle/>
          <a:p>
            <a:r>
              <a:rPr lang="en-CA" dirty="0"/>
              <a:t>Great ad-lib speaker </a:t>
            </a:r>
            <a:endParaRPr lang="en-CA" dirty="0" smtClean="0"/>
          </a:p>
          <a:p>
            <a:r>
              <a:rPr lang="en-CA" dirty="0" smtClean="0"/>
              <a:t>The ‘instant expert’ who uses ‘buzzwords’ </a:t>
            </a:r>
          </a:p>
          <a:p>
            <a:r>
              <a:rPr lang="en-CA" dirty="0" smtClean="0"/>
              <a:t>Good </a:t>
            </a:r>
            <a:r>
              <a:rPr lang="en-CA" dirty="0"/>
              <a:t>at motivating others </a:t>
            </a:r>
            <a:endParaRPr lang="en-CA" dirty="0" smtClean="0"/>
          </a:p>
          <a:p>
            <a:r>
              <a:rPr lang="en-CA" dirty="0" smtClean="0"/>
              <a:t>Tends to exaggerate; sees the potential </a:t>
            </a:r>
          </a:p>
          <a:p>
            <a:r>
              <a:rPr lang="en-CA" dirty="0"/>
              <a:t>Hates being </a:t>
            </a:r>
            <a:r>
              <a:rPr lang="en-CA" dirty="0" smtClean="0"/>
              <a:t>bored or </a:t>
            </a:r>
            <a:r>
              <a:rPr lang="en-CA" dirty="0"/>
              <a:t>frustrated </a:t>
            </a:r>
            <a:endParaRPr lang="en-CA" dirty="0" smtClean="0"/>
          </a:p>
          <a:p>
            <a:r>
              <a:rPr lang="en-CA" dirty="0" smtClean="0"/>
              <a:t>DA (dopamine) and addiction—mental networks</a:t>
            </a:r>
          </a:p>
          <a:p>
            <a:pPr lvl="1"/>
            <a:r>
              <a:rPr lang="en-CA" sz="2600" dirty="0" smtClean="0"/>
              <a:t>Parkinson’s Disease (DA↓), Exhorter is disabled (</a:t>
            </a:r>
            <a:r>
              <a:rPr lang="en-CA" sz="2600" dirty="0" err="1" smtClean="0"/>
              <a:t>Wiecki</a:t>
            </a:r>
            <a:r>
              <a:rPr lang="en-CA" sz="2600" dirty="0" smtClean="0"/>
              <a:t> and Frank, 2010)</a:t>
            </a:r>
          </a:p>
          <a:p>
            <a:pPr marL="342900" lvl="1" indent="-342900">
              <a:buFont typeface="Arial" pitchFamily="34" charset="0"/>
              <a:buChar char="•"/>
            </a:pPr>
            <a:r>
              <a:rPr lang="en-CA" sz="3100" dirty="0" smtClean="0"/>
              <a:t>LH Parkinson’s (DA↓) deficient at verb generalization (T→E) (Pinker, 1997, p. 272)</a:t>
            </a:r>
          </a:p>
          <a:p>
            <a:endParaRPr lang="en-CA" dirty="0" smtClean="0"/>
          </a:p>
          <a:p>
            <a:pPr lvl="1"/>
            <a:endParaRPr lang="en-CA" dirty="0"/>
          </a:p>
        </p:txBody>
      </p:sp>
      <p:pic>
        <p:nvPicPr>
          <p:cNvPr id="4" name="Picture 4" descr="C:\Users\Lorin\Desktop\books\diagram.gif"/>
          <p:cNvPicPr>
            <a:picLocks noChangeAspect="1" noChangeArrowheads="1"/>
          </p:cNvPicPr>
          <p:nvPr/>
        </p:nvPicPr>
        <p:blipFill>
          <a:blip r:embed="rId3" cstate="print"/>
          <a:srcRect/>
          <a:stretch>
            <a:fillRect/>
          </a:stretch>
        </p:blipFill>
        <p:spPr bwMode="auto">
          <a:xfrm>
            <a:off x="2209800" y="304800"/>
            <a:ext cx="4762500" cy="2390775"/>
          </a:xfrm>
          <a:prstGeom prst="rect">
            <a:avLst/>
          </a:prstGeom>
          <a:noFill/>
        </p:spPr>
      </p:pic>
      <p:sp>
        <p:nvSpPr>
          <p:cNvPr id="5" name="Oval 4"/>
          <p:cNvSpPr/>
          <p:nvPr/>
        </p:nvSpPr>
        <p:spPr>
          <a:xfrm>
            <a:off x="4716016" y="908720"/>
            <a:ext cx="1080120" cy="720080"/>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2936"/>
            <a:ext cx="8229600" cy="3273227"/>
          </a:xfrm>
          <a:solidFill>
            <a:schemeClr val="accent3">
              <a:lumMod val="20000"/>
              <a:lumOff val="80000"/>
            </a:schemeClr>
          </a:solidFill>
        </p:spPr>
        <p:txBody>
          <a:bodyPr>
            <a:normAutofit fontScale="92500" lnSpcReduction="10000"/>
          </a:bodyPr>
          <a:lstStyle/>
          <a:p>
            <a:r>
              <a:rPr lang="en-CA" dirty="0" smtClean="0"/>
              <a:t>Good at learning languages </a:t>
            </a:r>
          </a:p>
          <a:p>
            <a:r>
              <a:rPr lang="en-CA" dirty="0" smtClean="0"/>
              <a:t>Prefers the prepared lecture  </a:t>
            </a:r>
          </a:p>
          <a:p>
            <a:r>
              <a:rPr lang="en-CA" dirty="0" smtClean="0"/>
              <a:t>Prefers to ‘sit down and have a talk’</a:t>
            </a:r>
          </a:p>
          <a:p>
            <a:r>
              <a:rPr lang="en-CA" dirty="0" smtClean="0"/>
              <a:t>Skilled at reasoning and logic; hates failure </a:t>
            </a:r>
          </a:p>
          <a:p>
            <a:r>
              <a:rPr lang="en-CA" dirty="0" smtClean="0"/>
              <a:t>Lives </a:t>
            </a:r>
            <a:r>
              <a:rPr lang="en-CA" dirty="0"/>
              <a:t>on the edge; hates losing </a:t>
            </a:r>
            <a:r>
              <a:rPr lang="en-CA" dirty="0" smtClean="0"/>
              <a:t>control</a:t>
            </a:r>
          </a:p>
          <a:p>
            <a:r>
              <a:rPr lang="en-CA" dirty="0" smtClean="0"/>
              <a:t>Technical thought  </a:t>
            </a:r>
          </a:p>
        </p:txBody>
      </p:sp>
      <p:pic>
        <p:nvPicPr>
          <p:cNvPr id="4" name="Picture 4" descr="C:\Users\Lorin\Desktop\books\diagram.gif"/>
          <p:cNvPicPr>
            <a:picLocks noChangeAspect="1" noChangeArrowheads="1"/>
          </p:cNvPicPr>
          <p:nvPr/>
        </p:nvPicPr>
        <p:blipFill>
          <a:blip r:embed="rId3" cstate="print"/>
          <a:srcRect/>
          <a:stretch>
            <a:fillRect/>
          </a:stretch>
        </p:blipFill>
        <p:spPr bwMode="auto">
          <a:xfrm>
            <a:off x="2209800" y="304800"/>
            <a:ext cx="4762500" cy="2390775"/>
          </a:xfrm>
          <a:prstGeom prst="rect">
            <a:avLst/>
          </a:prstGeom>
          <a:noFill/>
        </p:spPr>
      </p:pic>
      <p:sp>
        <p:nvSpPr>
          <p:cNvPr id="5" name="Oval 4"/>
          <p:cNvSpPr/>
          <p:nvPr/>
        </p:nvSpPr>
        <p:spPr>
          <a:xfrm>
            <a:off x="4644008" y="1556792"/>
            <a:ext cx="1224136" cy="720080"/>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Tree>
  </p:cSld>
  <p:clrMapOvr>
    <a:masterClrMapping/>
  </p:clrMapOvr>
  <p:transition spd="med">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2936"/>
            <a:ext cx="8229600" cy="3456384"/>
          </a:xfrm>
          <a:solidFill>
            <a:schemeClr val="accent3">
              <a:lumMod val="20000"/>
              <a:lumOff val="80000"/>
            </a:schemeClr>
          </a:solidFill>
        </p:spPr>
        <p:txBody>
          <a:bodyPr>
            <a:normAutofit fontScale="70000" lnSpcReduction="20000"/>
          </a:bodyPr>
          <a:lstStyle/>
          <a:p>
            <a:r>
              <a:rPr lang="en-CA" dirty="0" smtClean="0"/>
              <a:t>Does not like to feel muddled </a:t>
            </a:r>
          </a:p>
          <a:p>
            <a:pPr lvl="1"/>
            <a:r>
              <a:rPr lang="en-CA" dirty="0" smtClean="0"/>
              <a:t>Develops rules and procedures </a:t>
            </a:r>
          </a:p>
          <a:p>
            <a:pPr lvl="1"/>
            <a:r>
              <a:rPr lang="en-CA" dirty="0" smtClean="0"/>
              <a:t>‘Cleanses’ </a:t>
            </a:r>
            <a:r>
              <a:rPr lang="en-CA" dirty="0"/>
              <a:t>speech with euphemisms </a:t>
            </a:r>
            <a:endParaRPr lang="en-CA" dirty="0" smtClean="0"/>
          </a:p>
          <a:p>
            <a:r>
              <a:rPr lang="en-CA" dirty="0" smtClean="0"/>
              <a:t>Needs to know the context  for object and speech recognition</a:t>
            </a:r>
          </a:p>
          <a:p>
            <a:pPr lvl="1"/>
            <a:r>
              <a:rPr lang="en-CA" dirty="0" smtClean="0"/>
              <a:t>Aware of everything within the context </a:t>
            </a:r>
          </a:p>
          <a:p>
            <a:r>
              <a:rPr lang="en-CA" dirty="0" smtClean="0"/>
              <a:t>Minimally Counterintuitive Filter (Barrett, 2004) </a:t>
            </a:r>
          </a:p>
          <a:p>
            <a:pPr lvl="1"/>
            <a:r>
              <a:rPr lang="en-CA" dirty="0" smtClean="0"/>
              <a:t>Rejects ‘Outliers’ which violate the context</a:t>
            </a:r>
          </a:p>
          <a:p>
            <a:r>
              <a:rPr lang="en-CA" dirty="0" smtClean="0"/>
              <a:t>Experiments </a:t>
            </a:r>
            <a:r>
              <a:rPr lang="en-CA" dirty="0"/>
              <a:t>within a fixed </a:t>
            </a:r>
            <a:r>
              <a:rPr lang="en-CA" dirty="0" smtClean="0"/>
              <a:t>structure</a:t>
            </a:r>
          </a:p>
          <a:p>
            <a:pPr lvl="1"/>
            <a:r>
              <a:rPr lang="en-CA" dirty="0" smtClean="0"/>
              <a:t>Adjusts by mixing between information within a context </a:t>
            </a:r>
          </a:p>
          <a:p>
            <a:pPr lvl="1"/>
            <a:r>
              <a:rPr lang="en-CA" dirty="0"/>
              <a:t>Adjusts for </a:t>
            </a:r>
            <a:r>
              <a:rPr lang="en-CA" dirty="0" smtClean="0"/>
              <a:t>accent, etc.</a:t>
            </a:r>
          </a:p>
          <a:p>
            <a:endParaRPr lang="en-CA" dirty="0" smtClean="0"/>
          </a:p>
        </p:txBody>
      </p:sp>
      <p:pic>
        <p:nvPicPr>
          <p:cNvPr id="4" name="Picture 4" descr="C:\Users\Lorin\Desktop\books\diagram.gif"/>
          <p:cNvPicPr>
            <a:picLocks noChangeAspect="1" noChangeArrowheads="1"/>
          </p:cNvPicPr>
          <p:nvPr/>
        </p:nvPicPr>
        <p:blipFill>
          <a:blip r:embed="rId3" cstate="print"/>
          <a:srcRect/>
          <a:stretch>
            <a:fillRect/>
          </a:stretch>
        </p:blipFill>
        <p:spPr bwMode="auto">
          <a:xfrm>
            <a:off x="2209800" y="304801"/>
            <a:ext cx="4762500" cy="2332112"/>
          </a:xfrm>
          <a:prstGeom prst="rect">
            <a:avLst/>
          </a:prstGeom>
          <a:noFill/>
        </p:spPr>
      </p:pic>
      <p:sp>
        <p:nvSpPr>
          <p:cNvPr id="5" name="Oval 4"/>
          <p:cNvSpPr/>
          <p:nvPr/>
        </p:nvSpPr>
        <p:spPr>
          <a:xfrm>
            <a:off x="4644008" y="2204864"/>
            <a:ext cx="1224136" cy="576064"/>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a:bodyPr>
          <a:lstStyle/>
          <a:p>
            <a:r>
              <a:rPr lang="en-CA" sz="4800" b="1" dirty="0" smtClean="0"/>
              <a:t>Basal Ganglia and Thalamus </a:t>
            </a:r>
            <a:endParaRPr lang="en-CA" sz="4800" b="1" dirty="0"/>
          </a:p>
        </p:txBody>
      </p:sp>
      <p:sp>
        <p:nvSpPr>
          <p:cNvPr id="3" name="Content Placeholder 2"/>
          <p:cNvSpPr>
            <a:spLocks noGrp="1"/>
          </p:cNvSpPr>
          <p:nvPr>
            <p:ph idx="1"/>
          </p:nvPr>
        </p:nvSpPr>
        <p:spPr>
          <a:xfrm>
            <a:off x="4499992" y="1600200"/>
            <a:ext cx="4186808" cy="4637112"/>
          </a:xfrm>
          <a:solidFill>
            <a:srgbClr val="FFFF99"/>
          </a:solidFill>
        </p:spPr>
        <p:txBody>
          <a:bodyPr>
            <a:normAutofit fontScale="92500" lnSpcReduction="10000"/>
          </a:bodyPr>
          <a:lstStyle/>
          <a:p>
            <a:r>
              <a:rPr lang="en-CA" b="1" dirty="0" smtClean="0"/>
              <a:t>Exhorter:</a:t>
            </a:r>
            <a:r>
              <a:rPr lang="en-CA" dirty="0" smtClean="0"/>
              <a:t> Energy (DA) novelty, imagine, start. (</a:t>
            </a:r>
            <a:r>
              <a:rPr lang="en-CA" i="1" dirty="0" smtClean="0"/>
              <a:t>direct path</a:t>
            </a:r>
            <a:r>
              <a:rPr lang="en-CA" dirty="0" smtClean="0"/>
              <a:t>) </a:t>
            </a:r>
          </a:p>
          <a:p>
            <a:r>
              <a:rPr lang="en-CA" b="1" dirty="0" smtClean="0"/>
              <a:t>Contributor:</a:t>
            </a:r>
            <a:r>
              <a:rPr lang="en-CA" dirty="0" smtClean="0"/>
              <a:t> Control, plan, optimize.</a:t>
            </a:r>
            <a:r>
              <a:rPr lang="en-CA" dirty="0"/>
              <a:t> </a:t>
            </a:r>
            <a:r>
              <a:rPr lang="en-CA" dirty="0" smtClean="0"/>
              <a:t>(</a:t>
            </a:r>
            <a:r>
              <a:rPr lang="en-CA" i="1" dirty="0" smtClean="0"/>
              <a:t>indirect path</a:t>
            </a:r>
            <a:r>
              <a:rPr lang="en-CA" dirty="0" smtClean="0"/>
              <a:t>)</a:t>
            </a:r>
          </a:p>
          <a:p>
            <a:r>
              <a:rPr lang="en-CA" b="1" dirty="0" smtClean="0"/>
              <a:t>Facilitator:</a:t>
            </a:r>
            <a:r>
              <a:rPr lang="en-CA" dirty="0" smtClean="0"/>
              <a:t> Adjust, blend, filter, average.</a:t>
            </a:r>
            <a:r>
              <a:rPr lang="en-CA" dirty="0"/>
              <a:t> </a:t>
            </a:r>
            <a:r>
              <a:rPr lang="en-CA" dirty="0" smtClean="0"/>
              <a:t>(</a:t>
            </a:r>
            <a:r>
              <a:rPr lang="en-CA" i="1" dirty="0" smtClean="0"/>
              <a:t>thalamus</a:t>
            </a:r>
            <a:r>
              <a:rPr lang="en-CA" dirty="0" smtClean="0"/>
              <a:t>) (Briggs and </a:t>
            </a:r>
            <a:r>
              <a:rPr lang="en-CA" dirty="0" err="1" smtClean="0"/>
              <a:t>Usrey</a:t>
            </a:r>
            <a:r>
              <a:rPr lang="en-CA" dirty="0" smtClean="0"/>
              <a:t>, 2008)</a:t>
            </a:r>
          </a:p>
          <a:p>
            <a:endParaRPr lang="en-CA" dirty="0"/>
          </a:p>
        </p:txBody>
      </p:sp>
      <p:pic>
        <p:nvPicPr>
          <p:cNvPr id="5" name="Picture 4" descr="BGA.PNG"/>
          <p:cNvPicPr>
            <a:picLocks noChangeAspect="1"/>
          </p:cNvPicPr>
          <p:nvPr/>
        </p:nvPicPr>
        <p:blipFill>
          <a:blip r:embed="rId3" cstate="print"/>
          <a:srcRect l="2077" t="1703" b="13163"/>
          <a:stretch>
            <a:fillRect/>
          </a:stretch>
        </p:blipFill>
        <p:spPr>
          <a:xfrm>
            <a:off x="539552" y="1700808"/>
            <a:ext cx="3814822" cy="4045511"/>
          </a:xfrm>
          <a:prstGeom prst="rect">
            <a:avLst/>
          </a:prstGeom>
        </p:spPr>
      </p:pic>
      <p:sp>
        <p:nvSpPr>
          <p:cNvPr id="7" name="Oval 4"/>
          <p:cNvSpPr/>
          <p:nvPr/>
        </p:nvSpPr>
        <p:spPr>
          <a:xfrm>
            <a:off x="3275856" y="4005065"/>
            <a:ext cx="1080120" cy="864096"/>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cxnSp>
        <p:nvCxnSpPr>
          <p:cNvPr id="8" name="Straight Arrow Connector 7"/>
          <p:cNvCxnSpPr/>
          <p:nvPr/>
        </p:nvCxnSpPr>
        <p:spPr>
          <a:xfrm flipH="1" flipV="1">
            <a:off x="3995936" y="4725145"/>
            <a:ext cx="792088" cy="21602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195736" y="2924945"/>
            <a:ext cx="1152128" cy="2304256"/>
          </a:xfrm>
          <a:prstGeom prst="roundRect">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10" name="Rounded Rectangle 9"/>
          <p:cNvSpPr/>
          <p:nvPr/>
        </p:nvSpPr>
        <p:spPr>
          <a:xfrm>
            <a:off x="1115616" y="2924945"/>
            <a:ext cx="1080120" cy="2448272"/>
          </a:xfrm>
          <a:prstGeom prst="roundRect">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cxnSp>
        <p:nvCxnSpPr>
          <p:cNvPr id="11" name="Straight Arrow Connector 10"/>
          <p:cNvCxnSpPr/>
          <p:nvPr/>
        </p:nvCxnSpPr>
        <p:spPr>
          <a:xfrm flipH="1">
            <a:off x="1979712" y="3789040"/>
            <a:ext cx="2880320" cy="28803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843808" y="2492897"/>
            <a:ext cx="1944216" cy="100811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normAutofit/>
          </a:bodyPr>
          <a:lstStyle/>
          <a:p>
            <a:r>
              <a:rPr lang="en-CA" sz="6600" b="1" dirty="0" smtClean="0"/>
              <a:t>Activity</a:t>
            </a:r>
            <a:endParaRPr lang="en-CA" sz="6600" b="1" dirty="0"/>
          </a:p>
        </p:txBody>
      </p:sp>
      <p:sp>
        <p:nvSpPr>
          <p:cNvPr id="3" name="Content Placeholder 2"/>
          <p:cNvSpPr>
            <a:spLocks noGrp="1"/>
          </p:cNvSpPr>
          <p:nvPr>
            <p:ph idx="1"/>
          </p:nvPr>
        </p:nvSpPr>
        <p:spPr>
          <a:solidFill>
            <a:schemeClr val="accent2">
              <a:lumMod val="20000"/>
              <a:lumOff val="80000"/>
            </a:schemeClr>
          </a:solidFill>
        </p:spPr>
        <p:txBody>
          <a:bodyPr/>
          <a:lstStyle/>
          <a:p>
            <a:endParaRPr lang="en-CA" dirty="0" smtClean="0"/>
          </a:p>
          <a:p>
            <a:r>
              <a:rPr lang="en-CA" dirty="0" smtClean="0"/>
              <a:t>Think of your teaching or research style.  Which of these patterns fits you best?</a:t>
            </a:r>
          </a:p>
          <a:p>
            <a:pPr>
              <a:buNone/>
            </a:pPr>
            <a:endParaRPr lang="en-CA" dirty="0" smtClean="0"/>
          </a:p>
          <a:p>
            <a:r>
              <a:rPr lang="en-CA" dirty="0" smtClean="0"/>
              <a:t>Recall memorable students you have had.  Which thinking patterns have they demonstrated and how did it make you feel?</a:t>
            </a:r>
          </a:p>
          <a:p>
            <a:pPr>
              <a:buNone/>
            </a:pPr>
            <a:endParaRPr lang="en-CA" dirty="0" smtClean="0"/>
          </a:p>
        </p:txBody>
      </p:sp>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en-US" b="1" dirty="0" smtClean="0"/>
              <a:t>Moving on </a:t>
            </a:r>
            <a:r>
              <a:rPr lang="en-US" b="1" dirty="0" smtClean="0">
                <a:sym typeface="Wingdings" pitchFamily="2" charset="2"/>
              </a:rPr>
              <a:t> Linguistics, </a:t>
            </a:r>
            <a:br>
              <a:rPr lang="en-US" b="1" dirty="0" smtClean="0">
                <a:sym typeface="Wingdings" pitchFamily="2" charset="2"/>
              </a:rPr>
            </a:br>
            <a:r>
              <a:rPr lang="en-US" b="1" dirty="0" smtClean="0"/>
              <a:t>Cultural Paradigms &amp; Identity</a:t>
            </a:r>
            <a:endParaRPr lang="en-US" b="1" dirty="0"/>
          </a:p>
        </p:txBody>
      </p:sp>
      <p:sp>
        <p:nvSpPr>
          <p:cNvPr id="3" name="Content Placeholder 2"/>
          <p:cNvSpPr>
            <a:spLocks noGrp="1"/>
          </p:cNvSpPr>
          <p:nvPr>
            <p:ph idx="1"/>
          </p:nvPr>
        </p:nvSpPr>
        <p:spPr>
          <a:solidFill>
            <a:schemeClr val="accent3">
              <a:lumMod val="20000"/>
              <a:lumOff val="80000"/>
            </a:schemeClr>
          </a:solidFill>
        </p:spPr>
        <p:txBody>
          <a:bodyPr>
            <a:normAutofit fontScale="62500" lnSpcReduction="20000"/>
          </a:bodyPr>
          <a:lstStyle/>
          <a:p>
            <a:pPr>
              <a:buNone/>
            </a:pPr>
            <a:r>
              <a:rPr lang="en-US" sz="5100" b="1" dirty="0" smtClean="0"/>
              <a:t>	</a:t>
            </a:r>
            <a:r>
              <a:rPr lang="en-US" sz="5100" b="1" dirty="0" smtClean="0"/>
              <a:t>Mental </a:t>
            </a:r>
            <a:r>
              <a:rPr lang="en-US" sz="5100" b="1" dirty="0" smtClean="0"/>
              <a:t>Symmetry Model (</a:t>
            </a:r>
            <a:r>
              <a:rPr lang="en-US" sz="5100" b="1" dirty="0" smtClean="0"/>
              <a:t>MSM) </a:t>
            </a:r>
            <a:r>
              <a:rPr lang="en-US" sz="5100" b="1" dirty="0" smtClean="0">
                <a:sym typeface="Wingdings" pitchFamily="2" charset="2"/>
              </a:rPr>
              <a:t> </a:t>
            </a:r>
            <a:r>
              <a:rPr lang="en-US" sz="5100" dirty="0" smtClean="0"/>
              <a:t>a </a:t>
            </a:r>
            <a:r>
              <a:rPr lang="en-US" sz="5100" dirty="0" smtClean="0"/>
              <a:t>meta-theory to explain and integrate various aspects of the TESOL field:</a:t>
            </a:r>
          </a:p>
          <a:p>
            <a:pPr>
              <a:buNone/>
            </a:pPr>
            <a:endParaRPr lang="en-US" sz="2500" dirty="0" smtClean="0"/>
          </a:p>
          <a:p>
            <a:pPr>
              <a:buNone/>
            </a:pPr>
            <a:r>
              <a:rPr lang="en-US" sz="4500" b="1" dirty="0" smtClean="0"/>
              <a:t>	What ESSENTIAL QUESTIONS are we asking? </a:t>
            </a:r>
            <a:endParaRPr lang="en-US" sz="4500" b="1" dirty="0" smtClean="0"/>
          </a:p>
          <a:p>
            <a:pPr>
              <a:buNone/>
            </a:pPr>
            <a:r>
              <a:rPr lang="en-US" sz="4500" b="1" dirty="0" smtClean="0"/>
              <a:t>	</a:t>
            </a:r>
            <a:r>
              <a:rPr lang="en-US" dirty="0" smtClean="0"/>
              <a:t>(</a:t>
            </a:r>
            <a:r>
              <a:rPr lang="en-US" dirty="0" smtClean="0"/>
              <a:t>Wiggins and </a:t>
            </a:r>
            <a:r>
              <a:rPr lang="en-US" dirty="0" err="1" smtClean="0"/>
              <a:t>McTighe</a:t>
            </a:r>
            <a:r>
              <a:rPr lang="en-US" dirty="0" smtClean="0"/>
              <a:t>, 2005) </a:t>
            </a:r>
          </a:p>
          <a:p>
            <a:pPr>
              <a:buNone/>
            </a:pPr>
            <a:r>
              <a:rPr lang="en-US" dirty="0" smtClean="0"/>
              <a:t>  </a:t>
            </a:r>
            <a:r>
              <a:rPr lang="en-US" sz="4000" dirty="0" smtClean="0"/>
              <a:t>	</a:t>
            </a:r>
            <a:r>
              <a:rPr lang="en-US" sz="3800" b="1" dirty="0" smtClean="0"/>
              <a:t>1.  </a:t>
            </a:r>
            <a:r>
              <a:rPr lang="en-US" sz="3800" dirty="0" smtClean="0"/>
              <a:t>How does MSM connect key understandings in language </a:t>
            </a:r>
            <a:r>
              <a:rPr lang="en-US" sz="3800" dirty="0" smtClean="0"/>
              <a:t>	learning</a:t>
            </a:r>
            <a:r>
              <a:rPr lang="en-US" sz="3800" dirty="0" smtClean="0"/>
              <a:t>, culture and identity?</a:t>
            </a:r>
          </a:p>
          <a:p>
            <a:pPr>
              <a:buNone/>
            </a:pPr>
            <a:r>
              <a:rPr lang="en-US" sz="3800" dirty="0" smtClean="0"/>
              <a:t>	</a:t>
            </a:r>
            <a:r>
              <a:rPr lang="en-US" sz="3800" b="1" dirty="0" smtClean="0"/>
              <a:t>2.  </a:t>
            </a:r>
            <a:r>
              <a:rPr lang="en-US" sz="3800" dirty="0" smtClean="0"/>
              <a:t>How can MSM help SLLs understand and manage multiple </a:t>
            </a:r>
            <a:r>
              <a:rPr lang="en-US" sz="3800" dirty="0" smtClean="0"/>
              <a:t>	language </a:t>
            </a:r>
            <a:r>
              <a:rPr lang="en-US" sz="3800" dirty="0" smtClean="0"/>
              <a:t>and cultural identities?</a:t>
            </a:r>
          </a:p>
          <a:p>
            <a:pPr>
              <a:buNone/>
            </a:pPr>
            <a:r>
              <a:rPr lang="en-US" sz="3800" dirty="0" smtClean="0"/>
              <a:t>	</a:t>
            </a:r>
            <a:r>
              <a:rPr lang="en-US" sz="3800" b="1" dirty="0" smtClean="0"/>
              <a:t>3.  </a:t>
            </a:r>
            <a:r>
              <a:rPr lang="en-US" sz="3800" dirty="0" smtClean="0"/>
              <a:t>How can ELT professionals use these understandings to </a:t>
            </a:r>
            <a:r>
              <a:rPr lang="en-US" sz="3800" dirty="0" smtClean="0"/>
              <a:t>	work </a:t>
            </a:r>
            <a:r>
              <a:rPr lang="en-US" sz="3800" dirty="0" smtClean="0"/>
              <a:t>out solutions to ELL problems? </a:t>
            </a:r>
          </a:p>
          <a:p>
            <a:pPr>
              <a:buNone/>
            </a:pPr>
            <a:endParaRPr lang="en-US" dirty="0" smtClean="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3250704" cy="1944216"/>
          </a:xfrm>
          <a:solidFill>
            <a:srgbClr val="002060"/>
          </a:solidFill>
        </p:spPr>
        <p:txBody>
          <a:bodyPr>
            <a:normAutofit fontScale="90000"/>
          </a:bodyPr>
          <a:lstStyle/>
          <a:p>
            <a:r>
              <a:rPr lang="en-CA" b="1" dirty="0" smtClean="0">
                <a:solidFill>
                  <a:schemeClr val="bg2"/>
                </a:solidFill>
              </a:rPr>
              <a:t>Thomas Kuhn </a:t>
            </a:r>
            <a:br>
              <a:rPr lang="en-CA" b="1" dirty="0" smtClean="0">
                <a:solidFill>
                  <a:schemeClr val="bg2"/>
                </a:solidFill>
              </a:rPr>
            </a:br>
            <a:r>
              <a:rPr lang="en-CA" b="1" dirty="0" smtClean="0">
                <a:solidFill>
                  <a:schemeClr val="bg2"/>
                </a:solidFill>
              </a:rPr>
              <a:t>Paradigms </a:t>
            </a:r>
            <a:endParaRPr lang="en-CA" b="1" dirty="0">
              <a:solidFill>
                <a:schemeClr val="bg2"/>
              </a:solidFill>
            </a:endParaRPr>
          </a:p>
        </p:txBody>
      </p:sp>
      <p:sp>
        <p:nvSpPr>
          <p:cNvPr id="3" name="Content Placeholder 2"/>
          <p:cNvSpPr>
            <a:spLocks noGrp="1"/>
          </p:cNvSpPr>
          <p:nvPr>
            <p:ph idx="1"/>
          </p:nvPr>
        </p:nvSpPr>
        <p:spPr>
          <a:xfrm>
            <a:off x="467544" y="2897560"/>
            <a:ext cx="8229600" cy="3699792"/>
          </a:xfrm>
          <a:solidFill>
            <a:schemeClr val="accent1">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a:normAutofit fontScale="47500" lnSpcReduction="20000"/>
          </a:bodyPr>
          <a:lstStyle/>
          <a:p>
            <a:pPr>
              <a:buNone/>
            </a:pPr>
            <a:r>
              <a:rPr lang="en-CA" sz="4200" b="1" dirty="0" smtClean="0"/>
              <a:t>Kuhn describe two types of thought which use the same mental circuit.</a:t>
            </a:r>
          </a:p>
          <a:p>
            <a:pPr>
              <a:buNone/>
            </a:pPr>
            <a:endParaRPr lang="en-CA" sz="1300" dirty="0" smtClean="0"/>
          </a:p>
          <a:p>
            <a:r>
              <a:rPr lang="en-CA" sz="3600" b="1" dirty="0" smtClean="0"/>
              <a:t>‘</a:t>
            </a:r>
            <a:r>
              <a:rPr lang="en-CA" sz="4200" b="1" dirty="0" smtClean="0"/>
              <a:t>Revolutionary science</a:t>
            </a:r>
            <a:r>
              <a:rPr lang="en-CA" sz="3600" dirty="0" smtClean="0"/>
              <a:t>’ </a:t>
            </a:r>
            <a:r>
              <a:rPr lang="en-CA" sz="3300" dirty="0" smtClean="0"/>
              <a:t>is normal abstract thought, which we have just described.</a:t>
            </a:r>
          </a:p>
          <a:p>
            <a:pPr lvl="1"/>
            <a:r>
              <a:rPr lang="en-CA" sz="3300" dirty="0" smtClean="0"/>
              <a:t>Sequences and meanings are partially formed </a:t>
            </a:r>
          </a:p>
          <a:p>
            <a:pPr lvl="1"/>
            <a:r>
              <a:rPr lang="en-CA" sz="3300" dirty="0" smtClean="0"/>
              <a:t>Theories rise, fall, and change (Ptolemy </a:t>
            </a:r>
            <a:r>
              <a:rPr lang="en-CA" sz="3300" dirty="0" smtClean="0">
                <a:sym typeface="Wingdings" pitchFamily="2" charset="2"/>
              </a:rPr>
              <a:t> Galileo)</a:t>
            </a:r>
            <a:endParaRPr lang="en-CA" sz="3300" dirty="0" smtClean="0"/>
          </a:p>
          <a:p>
            <a:pPr lvl="1"/>
            <a:r>
              <a:rPr lang="en-CA" sz="3300" dirty="0" smtClean="0"/>
              <a:t>Certainty is analog </a:t>
            </a:r>
          </a:p>
          <a:p>
            <a:pPr lvl="1"/>
            <a:endParaRPr lang="en-CA" sz="3800" dirty="0" smtClean="0"/>
          </a:p>
          <a:p>
            <a:r>
              <a:rPr lang="en-CA" sz="3600" b="1" dirty="0" smtClean="0"/>
              <a:t>‘</a:t>
            </a:r>
            <a:r>
              <a:rPr lang="en-CA" sz="4200" b="1" dirty="0" smtClean="0"/>
              <a:t>Normal science</a:t>
            </a:r>
            <a:r>
              <a:rPr lang="en-CA" sz="3600" b="1" dirty="0" smtClean="0"/>
              <a:t>’ </a:t>
            </a:r>
            <a:r>
              <a:rPr lang="en-CA" sz="3800" dirty="0" smtClean="0"/>
              <a:t>is technical abstract thought, which emerges when Contributor mode takes control of the mind. </a:t>
            </a:r>
          </a:p>
          <a:p>
            <a:pPr lvl="1"/>
            <a:r>
              <a:rPr lang="en-CA" sz="3300" dirty="0" smtClean="0"/>
              <a:t>Server sequences are well-formed – rules to equation assembly (</a:t>
            </a:r>
            <a:r>
              <a:rPr lang="en-CA" sz="3300" dirty="0" err="1" smtClean="0"/>
              <a:t>eg</a:t>
            </a:r>
            <a:r>
              <a:rPr lang="en-CA" sz="3300" dirty="0" smtClean="0"/>
              <a:t>. Force = mass </a:t>
            </a:r>
            <a:r>
              <a:rPr lang="en-CA" sz="3300" i="1" dirty="0" smtClean="0"/>
              <a:t>x</a:t>
            </a:r>
            <a:r>
              <a:rPr lang="en-CA" sz="3300" dirty="0" smtClean="0"/>
              <a:t> acceleration: F=ma)</a:t>
            </a:r>
          </a:p>
          <a:p>
            <a:pPr lvl="1"/>
            <a:r>
              <a:rPr lang="en-CA" sz="3300" dirty="0" smtClean="0"/>
              <a:t>Perceiver meanings are clearly defined (</a:t>
            </a:r>
            <a:r>
              <a:rPr lang="en-CA" sz="3300" dirty="0" err="1" smtClean="0"/>
              <a:t>eg</a:t>
            </a:r>
            <a:r>
              <a:rPr lang="en-CA" sz="3300" dirty="0" smtClean="0"/>
              <a:t>. Power = energy/time)  </a:t>
            </a:r>
          </a:p>
          <a:p>
            <a:pPr lvl="1"/>
            <a:r>
              <a:rPr lang="en-CA" sz="3300" dirty="0" smtClean="0"/>
              <a:t>Limited to some Teacher theory or paradigm  (</a:t>
            </a:r>
            <a:r>
              <a:rPr lang="en-CA" sz="3300" dirty="0" err="1" smtClean="0"/>
              <a:t>eg</a:t>
            </a:r>
            <a:r>
              <a:rPr lang="en-CA" sz="3300" dirty="0" smtClean="0"/>
              <a:t>. Newtonian physics)</a:t>
            </a:r>
          </a:p>
          <a:p>
            <a:pPr lvl="1"/>
            <a:r>
              <a:rPr lang="en-CA" sz="3300" dirty="0" smtClean="0"/>
              <a:t>Certainty is digital (</a:t>
            </a:r>
            <a:r>
              <a:rPr lang="en-CA" sz="3300" dirty="0" err="1" smtClean="0"/>
              <a:t>eg</a:t>
            </a:r>
            <a:r>
              <a:rPr lang="en-CA" sz="3300" dirty="0" smtClean="0"/>
              <a:t>. 3.14 vs. pi)</a:t>
            </a:r>
          </a:p>
          <a:p>
            <a:pPr lvl="1">
              <a:buNone/>
            </a:pPr>
            <a:endParaRPr lang="en-CA" sz="1300" dirty="0" smtClean="0"/>
          </a:p>
        </p:txBody>
      </p:sp>
      <p:pic>
        <p:nvPicPr>
          <p:cNvPr id="4" name="Picture 3" descr="C:\Users\Lorin\Desktop\books\diagram.gif"/>
          <p:cNvPicPr>
            <a:picLocks noChangeAspect="1" noChangeArrowheads="1"/>
          </p:cNvPicPr>
          <p:nvPr/>
        </p:nvPicPr>
        <p:blipFill>
          <a:blip r:embed="rId3" cstate="print"/>
          <a:srcRect/>
          <a:stretch>
            <a:fillRect/>
          </a:stretch>
        </p:blipFill>
        <p:spPr bwMode="auto">
          <a:xfrm>
            <a:off x="3851920" y="188640"/>
            <a:ext cx="4762500" cy="2390775"/>
          </a:xfrm>
          <a:prstGeom prst="rect">
            <a:avLst/>
          </a:prstGeom>
          <a:noFill/>
        </p:spPr>
      </p:pic>
      <p:sp>
        <p:nvSpPr>
          <p:cNvPr id="5" name="Oval 4"/>
          <p:cNvSpPr/>
          <p:nvPr/>
        </p:nvSpPr>
        <p:spPr>
          <a:xfrm>
            <a:off x="6156176" y="1412776"/>
            <a:ext cx="1440160" cy="792088"/>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cxnSp>
        <p:nvCxnSpPr>
          <p:cNvPr id="7" name="Straight Connector 6"/>
          <p:cNvCxnSpPr/>
          <p:nvPr/>
        </p:nvCxnSpPr>
        <p:spPr>
          <a:xfrm>
            <a:off x="3851920" y="620688"/>
            <a:ext cx="4464496" cy="1296144"/>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10800000">
            <a:off x="5841773" y="858340"/>
            <a:ext cx="2427578" cy="1091622"/>
          </a:xfrm>
          <a:prstGeom prst="arc">
            <a:avLst>
              <a:gd name="adj1" fmla="val 14525934"/>
              <a:gd name="adj2" fmla="val 21593893"/>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a:solidFill>
            <a:srgbClr val="002060"/>
          </a:solidFill>
        </p:spPr>
        <p:txBody>
          <a:bodyPr>
            <a:normAutofit/>
          </a:bodyPr>
          <a:lstStyle/>
          <a:p>
            <a:r>
              <a:rPr lang="en-CA" sz="5400" b="1" dirty="0" smtClean="0">
                <a:solidFill>
                  <a:schemeClr val="bg2"/>
                </a:solidFill>
              </a:rPr>
              <a:t>Epistemological Crisis </a:t>
            </a:r>
            <a:endParaRPr lang="en-CA" sz="5400" b="1" dirty="0">
              <a:solidFill>
                <a:schemeClr val="bg2"/>
              </a:solidFill>
            </a:endParaRPr>
          </a:p>
        </p:txBody>
      </p:sp>
      <p:sp>
        <p:nvSpPr>
          <p:cNvPr id="3" name="Content Placeholder 2"/>
          <p:cNvSpPr>
            <a:spLocks noGrp="1"/>
          </p:cNvSpPr>
          <p:nvPr>
            <p:ph idx="1"/>
          </p:nvPr>
        </p:nvSpPr>
        <p:spPr>
          <a:xfrm>
            <a:off x="457200" y="1628800"/>
            <a:ext cx="8229600" cy="4497363"/>
          </a:xfrm>
          <a:solidFill>
            <a:schemeClr val="accent1">
              <a:lumMod val="20000"/>
              <a:lumOff val="80000"/>
            </a:schemeClr>
          </a:solidFill>
        </p:spPr>
        <p:txBody>
          <a:bodyPr>
            <a:normAutofit fontScale="70000" lnSpcReduction="20000"/>
          </a:bodyPr>
          <a:lstStyle/>
          <a:p>
            <a:r>
              <a:rPr lang="en-CA" b="1" dirty="0" smtClean="0"/>
              <a:t>Technical abstract thought (</a:t>
            </a:r>
            <a:r>
              <a:rPr lang="en-CA" b="1" dirty="0" err="1" smtClean="0"/>
              <a:t>Ci</a:t>
            </a:r>
            <a:r>
              <a:rPr lang="en-CA" b="1" dirty="0" smtClean="0"/>
              <a:t>) is successful </a:t>
            </a:r>
          </a:p>
          <a:p>
            <a:pPr lvl="1"/>
            <a:r>
              <a:rPr lang="en-CA" dirty="0" smtClean="0"/>
              <a:t>Math, logic, scientific theory, programming, grammar</a:t>
            </a:r>
          </a:p>
          <a:p>
            <a:r>
              <a:rPr lang="en-CA" b="1" dirty="0" err="1" smtClean="0"/>
              <a:t>Ci</a:t>
            </a:r>
            <a:r>
              <a:rPr lang="en-CA" b="1" dirty="0" smtClean="0"/>
              <a:t> is emphasized in academia </a:t>
            </a:r>
          </a:p>
          <a:p>
            <a:pPr lvl="1"/>
            <a:r>
              <a:rPr lang="en-CA" dirty="0" smtClean="0"/>
              <a:t>Specialization, PhD thesis, papers, vocabulary</a:t>
            </a:r>
          </a:p>
          <a:p>
            <a:r>
              <a:rPr lang="en-CA" b="1" dirty="0" err="1" smtClean="0"/>
              <a:t>Ci</a:t>
            </a:r>
            <a:r>
              <a:rPr lang="en-CA" b="1" dirty="0" smtClean="0"/>
              <a:t> is limited</a:t>
            </a:r>
          </a:p>
          <a:p>
            <a:pPr lvl="1"/>
            <a:r>
              <a:rPr lang="en-CA" dirty="0" smtClean="0"/>
              <a:t>It requires total certainty and builds upon axioms </a:t>
            </a:r>
          </a:p>
          <a:p>
            <a:pPr lvl="1"/>
            <a:r>
              <a:rPr lang="en-CA" dirty="0" smtClean="0"/>
              <a:t>It limits thinking to a ‘restricted playing field’</a:t>
            </a:r>
          </a:p>
          <a:p>
            <a:pPr lvl="1"/>
            <a:r>
              <a:rPr lang="en-CA" dirty="0" smtClean="0"/>
              <a:t>It optimizes and improves within a field</a:t>
            </a:r>
          </a:p>
          <a:p>
            <a:r>
              <a:rPr lang="en-CA" b="1" dirty="0" smtClean="0"/>
              <a:t>Using only </a:t>
            </a:r>
            <a:r>
              <a:rPr lang="en-CA" b="1" dirty="0" err="1" smtClean="0"/>
              <a:t>Ci</a:t>
            </a:r>
            <a:r>
              <a:rPr lang="en-CA" b="1" dirty="0" smtClean="0"/>
              <a:t> leads to an epistemological crisis</a:t>
            </a:r>
          </a:p>
          <a:p>
            <a:pPr lvl="1"/>
            <a:r>
              <a:rPr lang="en-CA" dirty="0" smtClean="0"/>
              <a:t>Rigorous thought has been built upon a non-rigorous foundation</a:t>
            </a:r>
          </a:p>
          <a:p>
            <a:pPr lvl="1"/>
            <a:r>
              <a:rPr lang="en-CA" dirty="0" smtClean="0"/>
              <a:t>Restricted playing fields do not lead to universal theories </a:t>
            </a:r>
          </a:p>
          <a:p>
            <a:pPr lvl="1"/>
            <a:r>
              <a:rPr lang="en-CA" dirty="0" smtClean="0"/>
              <a:t>Transformation cannot be achieved with optimization </a:t>
            </a:r>
          </a:p>
          <a:p>
            <a:r>
              <a:rPr lang="en-CA" b="1" dirty="0" smtClean="0"/>
              <a:t>Kuhn’s revolutionary science is an epistemological crisis </a:t>
            </a:r>
          </a:p>
          <a:p>
            <a:pPr lvl="1"/>
            <a:r>
              <a:rPr lang="en-CA" dirty="0" smtClean="0"/>
              <a:t>What is the alternative when </a:t>
            </a:r>
            <a:r>
              <a:rPr lang="en-CA" dirty="0" err="1" smtClean="0"/>
              <a:t>Ci</a:t>
            </a:r>
            <a:r>
              <a:rPr lang="en-CA" dirty="0" smtClean="0"/>
              <a:t> fails?    </a:t>
            </a:r>
          </a:p>
          <a:p>
            <a:endParaRPr lang="en-CA" dirty="0"/>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a:solidFill>
            <a:schemeClr val="accent3">
              <a:lumMod val="60000"/>
              <a:lumOff val="40000"/>
            </a:schemeClr>
          </a:solidFill>
        </p:spPr>
        <p:txBody>
          <a:bodyPr>
            <a:normAutofit fontScale="90000"/>
          </a:bodyPr>
          <a:lstStyle/>
          <a:p>
            <a:r>
              <a:rPr lang="en-CA" sz="4800" b="1" dirty="0" smtClean="0"/>
              <a:t>Over-use of Technical Thought (</a:t>
            </a:r>
            <a:r>
              <a:rPr lang="en-CA" sz="4800" b="1" dirty="0" err="1" smtClean="0"/>
              <a:t>Ci</a:t>
            </a:r>
            <a:r>
              <a:rPr lang="en-CA" sz="4800" b="1" dirty="0" smtClean="0"/>
              <a:t>) </a:t>
            </a:r>
            <a:br>
              <a:rPr lang="en-CA" sz="4800" b="1" dirty="0" smtClean="0"/>
            </a:br>
            <a:r>
              <a:rPr lang="en-CA" sz="4800" b="1" dirty="0" smtClean="0"/>
              <a:t>in Language  </a:t>
            </a:r>
            <a:endParaRPr lang="en-CA" sz="4800" b="1" dirty="0"/>
          </a:p>
        </p:txBody>
      </p:sp>
      <p:sp>
        <p:nvSpPr>
          <p:cNvPr id="3" name="Content Placeholder 2"/>
          <p:cNvSpPr>
            <a:spLocks noGrp="1"/>
          </p:cNvSpPr>
          <p:nvPr>
            <p:ph idx="1"/>
          </p:nvPr>
        </p:nvSpPr>
        <p:spPr>
          <a:xfrm>
            <a:off x="467544" y="1844824"/>
            <a:ext cx="8229600" cy="4781128"/>
          </a:xfrm>
          <a:solidFill>
            <a:schemeClr val="accent3">
              <a:lumMod val="20000"/>
              <a:lumOff val="80000"/>
            </a:schemeClr>
          </a:solidFill>
        </p:spPr>
        <p:txBody>
          <a:bodyPr>
            <a:normAutofit fontScale="62500" lnSpcReduction="20000"/>
          </a:bodyPr>
          <a:lstStyle/>
          <a:p>
            <a:r>
              <a:rPr lang="en-CA" b="1" dirty="0" smtClean="0"/>
              <a:t>Chomsky’s generative grammar matches </a:t>
            </a:r>
            <a:r>
              <a:rPr lang="en-CA" b="1" dirty="0" err="1" smtClean="0"/>
              <a:t>Ci</a:t>
            </a:r>
            <a:endParaRPr lang="en-CA" b="1" dirty="0" smtClean="0"/>
          </a:p>
          <a:p>
            <a:pPr lvl="1"/>
            <a:r>
              <a:rPr lang="en-CA" dirty="0" smtClean="0"/>
              <a:t>“Generative grammar…come[s] from formal linguistic models of often elegantly abstract mathematical structure” (Ellis, 1998, p. 632).</a:t>
            </a:r>
          </a:p>
          <a:p>
            <a:pPr lvl="1"/>
            <a:r>
              <a:rPr lang="en-CA" dirty="0" smtClean="0"/>
              <a:t>“This] concentrates the study of language on grammar, ignoring such areas as lexis, fluency, </a:t>
            </a:r>
            <a:r>
              <a:rPr lang="en-CA" dirty="0" err="1" smtClean="0"/>
              <a:t>idiomaticity</a:t>
            </a:r>
            <a:r>
              <a:rPr lang="en-CA" dirty="0" smtClean="0"/>
              <a:t>, pragmatics and discourse” (Ellis, p. 634).</a:t>
            </a:r>
          </a:p>
          <a:p>
            <a:r>
              <a:rPr lang="en-CA" b="1" dirty="0" smtClean="0"/>
              <a:t>An epistemological crisis in studying language:</a:t>
            </a:r>
          </a:p>
          <a:p>
            <a:pPr lvl="1"/>
            <a:r>
              <a:rPr lang="en-CA" dirty="0" smtClean="0"/>
              <a:t>Use </a:t>
            </a:r>
            <a:r>
              <a:rPr lang="en-CA" dirty="0" err="1" smtClean="0"/>
              <a:t>Ci</a:t>
            </a:r>
            <a:r>
              <a:rPr lang="en-CA" dirty="0" smtClean="0"/>
              <a:t>: Initially researchers used technical thought to study language. </a:t>
            </a:r>
          </a:p>
          <a:p>
            <a:pPr lvl="2"/>
            <a:r>
              <a:rPr lang="en-CA" sz="2900" dirty="0" smtClean="0"/>
              <a:t>Rigorous typological analysis arrives at language universals, not impressionistic data gathering (Greenberg, 1975, p.79)</a:t>
            </a:r>
          </a:p>
          <a:p>
            <a:pPr lvl="1"/>
            <a:r>
              <a:rPr lang="en-CA" dirty="0" smtClean="0"/>
              <a:t>More than </a:t>
            </a:r>
            <a:r>
              <a:rPr lang="en-CA" dirty="0" err="1" smtClean="0"/>
              <a:t>Ci</a:t>
            </a:r>
            <a:r>
              <a:rPr lang="en-CA" dirty="0" smtClean="0"/>
              <a:t>:  Technical thought cannot analyze all aspects of speech.</a:t>
            </a:r>
          </a:p>
          <a:p>
            <a:pPr lvl="2"/>
            <a:r>
              <a:rPr lang="en-CA" sz="2900" dirty="0" smtClean="0"/>
              <a:t>Verbal meaning comes from metaphor, not logic (</a:t>
            </a:r>
            <a:r>
              <a:rPr lang="en-CA" sz="2900" dirty="0" err="1" smtClean="0"/>
              <a:t>Lakoff</a:t>
            </a:r>
            <a:r>
              <a:rPr lang="en-CA" sz="2900" dirty="0" smtClean="0"/>
              <a:t> &amp; Johnson, 1980) </a:t>
            </a:r>
          </a:p>
          <a:p>
            <a:r>
              <a:rPr lang="en-CA" b="1" dirty="0" smtClean="0"/>
              <a:t>An epistemological crisis in language teaching:</a:t>
            </a:r>
          </a:p>
          <a:p>
            <a:pPr lvl="1"/>
            <a:r>
              <a:rPr lang="en-CA" dirty="0" smtClean="0"/>
              <a:t>Teaching language was equated with teaching grammar</a:t>
            </a:r>
          </a:p>
          <a:p>
            <a:pPr lvl="1"/>
            <a:r>
              <a:rPr lang="en-CA" sz="2900" dirty="0" err="1" smtClean="0"/>
              <a:t>Krashen</a:t>
            </a:r>
            <a:r>
              <a:rPr lang="en-CA" sz="2900" dirty="0" smtClean="0"/>
              <a:t> pointed out this fallacy with his acquisition-learning distinction (</a:t>
            </a:r>
            <a:r>
              <a:rPr lang="en-CA" sz="2900" dirty="0" err="1" smtClean="0"/>
              <a:t>Krashen</a:t>
            </a:r>
            <a:r>
              <a:rPr lang="en-CA" sz="2900" dirty="0" smtClean="0"/>
              <a:t>, 1982, p. 10)</a:t>
            </a:r>
          </a:p>
          <a:p>
            <a:pPr lvl="1"/>
            <a:r>
              <a:rPr lang="en-CA" sz="2900" dirty="0" smtClean="0"/>
              <a:t>Current debates in SLA: Ortega (2011), Gregg (2006) </a:t>
            </a:r>
            <a:r>
              <a:rPr lang="en-CA" sz="2900" dirty="0" err="1" smtClean="0"/>
              <a:t>vs</a:t>
            </a:r>
            <a:r>
              <a:rPr lang="en-CA" sz="2900" dirty="0" smtClean="0"/>
              <a:t> Watson-</a:t>
            </a:r>
            <a:r>
              <a:rPr lang="en-CA" sz="2900" dirty="0" err="1" smtClean="0"/>
              <a:t>Gegeo</a:t>
            </a:r>
            <a:r>
              <a:rPr lang="en-CA" sz="2900" dirty="0" smtClean="0"/>
              <a:t> (2005)  </a:t>
            </a:r>
            <a:r>
              <a:rPr lang="en-CA" sz="2900" dirty="0" err="1" smtClean="0"/>
              <a:t>innatist</a:t>
            </a:r>
            <a:r>
              <a:rPr lang="en-CA" sz="2900" dirty="0" smtClean="0"/>
              <a:t> or </a:t>
            </a:r>
            <a:r>
              <a:rPr lang="en-CA" sz="2900" dirty="0" err="1" smtClean="0"/>
              <a:t>emergentist</a:t>
            </a:r>
            <a:r>
              <a:rPr lang="en-CA" sz="2900" dirty="0" smtClean="0"/>
              <a:t>?</a:t>
            </a:r>
          </a:p>
          <a:p>
            <a:pPr lvl="1">
              <a:buNone/>
            </a:pPr>
            <a:endParaRPr lang="en-CA" sz="2600" dirty="0" smtClean="0"/>
          </a:p>
          <a:p>
            <a:pPr lvl="1"/>
            <a:endParaRPr lang="en-CA" sz="2600" dirty="0" smtClean="0"/>
          </a:p>
        </p:txBody>
      </p:sp>
    </p:spTree>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CA" sz="6000" b="1" dirty="0" smtClean="0"/>
              <a:t>Sorry </a:t>
            </a:r>
            <a:r>
              <a:rPr lang="en-CA" b="1" dirty="0" smtClean="0">
                <a:sym typeface="Wingdings" pitchFamily="2" charset="2"/>
              </a:rPr>
              <a:t></a:t>
            </a:r>
            <a:r>
              <a:rPr lang="en-CA" sz="6000" b="1" dirty="0" smtClean="0"/>
              <a:t>  </a:t>
            </a:r>
            <a:r>
              <a:rPr lang="en-CA" sz="3200" b="1" dirty="0" smtClean="0"/>
              <a:t>It</a:t>
            </a:r>
            <a:r>
              <a:rPr lang="en-CA" b="1" dirty="0" smtClean="0"/>
              <a:t> </a:t>
            </a:r>
            <a:r>
              <a:rPr lang="en-CA" sz="3200" b="1" dirty="0" smtClean="0"/>
              <a:t>G</a:t>
            </a:r>
            <a:r>
              <a:rPr lang="en-CA" b="1" dirty="0" smtClean="0"/>
              <a:t>R</a:t>
            </a:r>
            <a:r>
              <a:rPr lang="en-CA" sz="5400" b="1" dirty="0" smtClean="0"/>
              <a:t>E</a:t>
            </a:r>
            <a:r>
              <a:rPr lang="en-CA" sz="6000" b="1" dirty="0" smtClean="0"/>
              <a:t>W!</a:t>
            </a:r>
            <a:endParaRPr lang="en-CA" sz="6000" b="1" dirty="0"/>
          </a:p>
        </p:txBody>
      </p:sp>
      <p:sp>
        <p:nvSpPr>
          <p:cNvPr id="3" name="Content Placeholder 2"/>
          <p:cNvSpPr>
            <a:spLocks noGrp="1"/>
          </p:cNvSpPr>
          <p:nvPr>
            <p:ph idx="1"/>
          </p:nvPr>
        </p:nvSpPr>
        <p:spPr>
          <a:xfrm>
            <a:off x="467544" y="1700808"/>
            <a:ext cx="8208912" cy="4525963"/>
          </a:xfrm>
          <a:solidFill>
            <a:schemeClr val="accent3">
              <a:lumMod val="20000"/>
              <a:lumOff val="80000"/>
            </a:schemeClr>
          </a:solidFill>
        </p:spPr>
        <p:txBody>
          <a:bodyPr>
            <a:normAutofit lnSpcReduction="10000"/>
          </a:bodyPr>
          <a:lstStyle/>
          <a:p>
            <a:pPr>
              <a:buNone/>
            </a:pPr>
            <a:r>
              <a:rPr lang="en-CA" dirty="0" smtClean="0"/>
              <a:t>    Learning </a:t>
            </a:r>
            <a:r>
              <a:rPr lang="en-CA" dirty="0" smtClean="0">
                <a:solidFill>
                  <a:srgbClr val="FF0000"/>
                </a:solidFill>
              </a:rPr>
              <a:t>and studying </a:t>
            </a:r>
            <a:r>
              <a:rPr lang="en-CA" dirty="0" smtClean="0"/>
              <a:t>a new language is not only about acquiring new lexical, grammatical</a:t>
            </a:r>
            <a:br>
              <a:rPr lang="en-CA" dirty="0" smtClean="0"/>
            </a:br>
            <a:r>
              <a:rPr lang="en-CA" dirty="0" smtClean="0"/>
              <a:t>and syntactic systems, but also about navigating culture, acquiring new paradigms, and questioning personal identity. This workshop will present and apply a </a:t>
            </a:r>
            <a:r>
              <a:rPr lang="en-CA" strike="dblStrike" dirty="0" smtClean="0"/>
              <a:t>simple </a:t>
            </a:r>
            <a:r>
              <a:rPr lang="en-CA" i="1" dirty="0" smtClean="0">
                <a:solidFill>
                  <a:srgbClr val="FF0000"/>
                </a:solidFill>
              </a:rPr>
              <a:t>comprehensive</a:t>
            </a:r>
            <a:r>
              <a:rPr lang="en-CA" dirty="0" smtClean="0">
                <a:solidFill>
                  <a:srgbClr val="FF0000"/>
                </a:solidFill>
              </a:rPr>
              <a:t> </a:t>
            </a:r>
            <a:r>
              <a:rPr lang="en-CA" dirty="0" smtClean="0"/>
              <a:t>model of cognition which explains what is happening when language instruction </a:t>
            </a:r>
            <a:r>
              <a:rPr lang="en-CA" dirty="0" smtClean="0">
                <a:solidFill>
                  <a:srgbClr val="FF0000"/>
                </a:solidFill>
              </a:rPr>
              <a:t>and research </a:t>
            </a:r>
            <a:r>
              <a:rPr lang="en-CA" dirty="0" smtClean="0"/>
              <a:t>triggers these deeper interior issues. </a:t>
            </a:r>
            <a:endParaRPr lang="en-CA" dirty="0"/>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28998"/>
          </a:xfrm>
          <a:solidFill>
            <a:schemeClr val="accent3">
              <a:lumMod val="60000"/>
              <a:lumOff val="40000"/>
            </a:schemeClr>
          </a:solidFill>
        </p:spPr>
        <p:txBody>
          <a:bodyPr>
            <a:normAutofit fontScale="90000"/>
          </a:bodyPr>
          <a:lstStyle/>
          <a:p>
            <a:r>
              <a:rPr lang="en-CA" sz="4800" b="1" dirty="0" smtClean="0"/>
              <a:t>Normal Abstract Thought -Community of Practice (</a:t>
            </a:r>
            <a:r>
              <a:rPr lang="en-CA" sz="4800" b="1" dirty="0" err="1" smtClean="0"/>
              <a:t>CoP</a:t>
            </a:r>
            <a:r>
              <a:rPr lang="en-CA" sz="4800" b="1" dirty="0" smtClean="0"/>
              <a:t>)</a:t>
            </a:r>
            <a:endParaRPr lang="en-CA" sz="4800" b="1" dirty="0"/>
          </a:p>
        </p:txBody>
      </p:sp>
      <p:sp>
        <p:nvSpPr>
          <p:cNvPr id="3" name="Content Placeholder 2"/>
          <p:cNvSpPr>
            <a:spLocks noGrp="1"/>
          </p:cNvSpPr>
          <p:nvPr>
            <p:ph idx="1"/>
          </p:nvPr>
        </p:nvSpPr>
        <p:spPr>
          <a:xfrm>
            <a:off x="539552" y="2564904"/>
            <a:ext cx="4248472" cy="3960440"/>
          </a:xfrm>
          <a:solidFill>
            <a:schemeClr val="accent6">
              <a:lumMod val="20000"/>
              <a:lumOff val="80000"/>
            </a:schemeClr>
          </a:solidFill>
        </p:spPr>
        <p:txBody>
          <a:bodyPr>
            <a:noAutofit/>
          </a:bodyPr>
          <a:lstStyle/>
          <a:p>
            <a:pPr>
              <a:buNone/>
            </a:pPr>
            <a:r>
              <a:rPr lang="en-CA" sz="2400" b="1" dirty="0" err="1" smtClean="0"/>
              <a:t>CoP</a:t>
            </a:r>
            <a:r>
              <a:rPr lang="en-CA" sz="2400" dirty="0" smtClean="0"/>
              <a:t> </a:t>
            </a:r>
            <a:r>
              <a:rPr lang="en-CA" sz="1800" b="1" dirty="0" smtClean="0"/>
              <a:t>describes normal abstract thought</a:t>
            </a:r>
          </a:p>
          <a:p>
            <a:pPr lvl="1">
              <a:buFont typeface="Arial" charset="0"/>
              <a:buChar char="•"/>
            </a:pPr>
            <a:r>
              <a:rPr lang="en-CA" sz="1450" dirty="0" smtClean="0"/>
              <a:t>Informally bound by shared expertise (p.3)</a:t>
            </a:r>
          </a:p>
          <a:p>
            <a:pPr lvl="1">
              <a:buFont typeface="Arial" charset="0"/>
              <a:buChar char="•"/>
            </a:pPr>
            <a:r>
              <a:rPr lang="en-CA" sz="1450" dirty="0" smtClean="0"/>
              <a:t>Cannot be managed in the traditional control-oriented manner (p.4)</a:t>
            </a:r>
          </a:p>
          <a:p>
            <a:pPr lvl="1">
              <a:buFont typeface="Arial" charset="0"/>
              <a:buChar char="•"/>
            </a:pPr>
            <a:r>
              <a:rPr lang="en-CA" sz="1450" dirty="0" smtClean="0"/>
              <a:t>As topics shift some may leave and new people may join (p.4)</a:t>
            </a:r>
          </a:p>
          <a:p>
            <a:pPr lvl="1">
              <a:buFont typeface="Arial" charset="0"/>
              <a:buChar char="•"/>
            </a:pPr>
            <a:r>
              <a:rPr lang="en-CA" sz="1450" dirty="0" smtClean="0"/>
              <a:t>Defined by opportunities to learn, share, and critically evaluate (p.4)</a:t>
            </a:r>
          </a:p>
          <a:p>
            <a:pPr lvl="1">
              <a:buFont typeface="Arial" charset="0"/>
              <a:buChar char="•"/>
            </a:pPr>
            <a:r>
              <a:rPr lang="en-CA" sz="1450" dirty="0" smtClean="0"/>
              <a:t>Search for reasons, patterns and logic (p.5)</a:t>
            </a:r>
          </a:p>
          <a:p>
            <a:pPr lvl="1">
              <a:buFont typeface="Arial" charset="0"/>
              <a:buChar char="•"/>
            </a:pPr>
            <a:r>
              <a:rPr lang="en-CA" sz="1450" dirty="0" smtClean="0"/>
              <a:t>Attempts to make sense of experience (p.5)</a:t>
            </a:r>
          </a:p>
          <a:p>
            <a:pPr lvl="1">
              <a:buFont typeface="Arial" charset="0"/>
              <a:buChar char="•"/>
            </a:pPr>
            <a:r>
              <a:rPr lang="en-CA" sz="1450" dirty="0" smtClean="0"/>
              <a:t>Members gradually agree on boundaries (p.6)</a:t>
            </a:r>
          </a:p>
          <a:p>
            <a:pPr lvl="1">
              <a:buFont typeface="Arial" charset="0"/>
              <a:buChar char="•"/>
            </a:pPr>
            <a:r>
              <a:rPr lang="en-CA" sz="1450" dirty="0" smtClean="0"/>
              <a:t>Operates through ‘validity claims of propositional truth’ (p.7) </a:t>
            </a:r>
          </a:p>
        </p:txBody>
      </p:sp>
      <p:sp>
        <p:nvSpPr>
          <p:cNvPr id="4" name="Rectangle 3"/>
          <p:cNvSpPr/>
          <p:nvPr/>
        </p:nvSpPr>
        <p:spPr>
          <a:xfrm>
            <a:off x="4932040" y="2564904"/>
            <a:ext cx="3600400" cy="4001095"/>
          </a:xfrm>
          <a:prstGeom prst="rect">
            <a:avLst/>
          </a:prstGeom>
          <a:solidFill>
            <a:schemeClr val="accent1">
              <a:lumMod val="20000"/>
              <a:lumOff val="80000"/>
            </a:schemeClr>
          </a:solidFill>
        </p:spPr>
        <p:txBody>
          <a:bodyPr wrap="square">
            <a:spAutoFit/>
          </a:bodyPr>
          <a:lstStyle/>
          <a:p>
            <a:r>
              <a:rPr lang="en-CA" sz="2400" b="1" dirty="0" smtClean="0"/>
              <a:t>Team </a:t>
            </a:r>
            <a:r>
              <a:rPr lang="en-CA" b="1" dirty="0" smtClean="0"/>
              <a:t>describes technical concrete thought (Cp)</a:t>
            </a:r>
          </a:p>
          <a:p>
            <a:pPr lvl="1">
              <a:buFont typeface="Arial" charset="0"/>
              <a:buChar char="•"/>
            </a:pPr>
            <a:r>
              <a:rPr lang="en-CA" sz="1600" dirty="0" smtClean="0"/>
              <a:t> Teams are tightly integrated units driven by deliverables (p.4)</a:t>
            </a:r>
          </a:p>
          <a:p>
            <a:pPr lvl="1">
              <a:buFont typeface="Arial" charset="0"/>
              <a:buChar char="•"/>
            </a:pPr>
            <a:r>
              <a:rPr lang="en-CA" sz="1600" dirty="0" smtClean="0"/>
              <a:t> Teleological, means-end or goal-oriented (p.4)</a:t>
            </a:r>
          </a:p>
          <a:p>
            <a:pPr lvl="1">
              <a:buFont typeface="Arial" charset="0"/>
              <a:buChar char="•"/>
            </a:pPr>
            <a:r>
              <a:rPr lang="en-CA" sz="1600" dirty="0" smtClean="0"/>
              <a:t> Teams have clear boundaries, set rules, and memberships (p.4)</a:t>
            </a:r>
          </a:p>
          <a:p>
            <a:pPr lvl="1">
              <a:buFont typeface="Arial" charset="0"/>
              <a:buChar char="•"/>
            </a:pPr>
            <a:r>
              <a:rPr lang="en-CA" sz="1600" dirty="0" smtClean="0"/>
              <a:t> Team managers threaten the function of </a:t>
            </a:r>
            <a:r>
              <a:rPr lang="en-CA" sz="1600" dirty="0" err="1" smtClean="0"/>
              <a:t>CoP</a:t>
            </a:r>
            <a:r>
              <a:rPr lang="en-CA" sz="1600" dirty="0" smtClean="0"/>
              <a:t> (p.8)</a:t>
            </a:r>
          </a:p>
          <a:p>
            <a:pPr lvl="1">
              <a:buFont typeface="Arial" charset="0"/>
              <a:buChar char="•"/>
            </a:pPr>
            <a:endParaRPr lang="en-CA" sz="1600" dirty="0" smtClean="0"/>
          </a:p>
          <a:p>
            <a:pPr lvl="1">
              <a:buFont typeface="Arial" charset="0"/>
              <a:buChar char="•"/>
            </a:pPr>
            <a:endParaRPr lang="en-CA" sz="1600" dirty="0" smtClean="0"/>
          </a:p>
          <a:p>
            <a:pPr lvl="1">
              <a:buFont typeface="Arial" charset="0"/>
              <a:buChar char="•"/>
            </a:pPr>
            <a:endParaRPr lang="en-CA" sz="1600" dirty="0" smtClean="0"/>
          </a:p>
          <a:p>
            <a:pPr lvl="1">
              <a:buFont typeface="Arial" charset="0"/>
              <a:buChar char="•"/>
            </a:pPr>
            <a:endParaRPr lang="en-CA" dirty="0" smtClean="0"/>
          </a:p>
          <a:p>
            <a:pPr lvl="1"/>
            <a:endParaRPr lang="en-CA" dirty="0"/>
          </a:p>
        </p:txBody>
      </p:sp>
      <p:sp>
        <p:nvSpPr>
          <p:cNvPr id="5" name="TextBox 4"/>
          <p:cNvSpPr txBox="1"/>
          <p:nvPr/>
        </p:nvSpPr>
        <p:spPr>
          <a:xfrm>
            <a:off x="467544" y="1484784"/>
            <a:ext cx="8208912" cy="1200329"/>
          </a:xfrm>
          <a:prstGeom prst="rect">
            <a:avLst/>
          </a:prstGeom>
          <a:noFill/>
        </p:spPr>
        <p:txBody>
          <a:bodyPr wrap="square" rtlCol="0">
            <a:spAutoFit/>
          </a:bodyPr>
          <a:lstStyle/>
          <a:p>
            <a:r>
              <a:rPr lang="en-CA" b="1" i="1" dirty="0" smtClean="0"/>
              <a:t>Creating Intellectual Capital </a:t>
            </a:r>
            <a:r>
              <a:rPr lang="en-CA" dirty="0" smtClean="0"/>
              <a:t>(O’Donnell, 2003)</a:t>
            </a:r>
          </a:p>
          <a:p>
            <a:pPr lvl="1"/>
            <a:r>
              <a:rPr lang="en-CA" dirty="0" smtClean="0"/>
              <a:t>Language can be viewed as a </a:t>
            </a:r>
            <a:r>
              <a:rPr lang="en-CA" dirty="0" err="1" smtClean="0"/>
              <a:t>CoP</a:t>
            </a:r>
            <a:r>
              <a:rPr lang="en-CA" dirty="0" smtClean="0"/>
              <a:t> (Hall, 2006, p. 232)</a:t>
            </a:r>
          </a:p>
          <a:p>
            <a:pPr lvl="1"/>
            <a:endParaRPr lang="en-CA" dirty="0" smtClean="0"/>
          </a:p>
          <a:p>
            <a:pPr lvl="1"/>
            <a:endParaRPr lang="en-CA" dirty="0" smtClean="0"/>
          </a:p>
        </p:txBody>
      </p:sp>
      <p:sp>
        <p:nvSpPr>
          <p:cNvPr id="7" name="Rectangle 6"/>
          <p:cNvSpPr/>
          <p:nvPr/>
        </p:nvSpPr>
        <p:spPr>
          <a:xfrm>
            <a:off x="899592" y="2060848"/>
            <a:ext cx="7632848" cy="369332"/>
          </a:xfrm>
          <a:prstGeom prst="rect">
            <a:avLst/>
          </a:prstGeom>
        </p:spPr>
        <p:txBody>
          <a:bodyPr wrap="square">
            <a:spAutoFit/>
          </a:bodyPr>
          <a:lstStyle/>
          <a:p>
            <a:r>
              <a:rPr lang="en-CA" dirty="0" smtClean="0"/>
              <a:t>Teams and </a:t>
            </a:r>
            <a:r>
              <a:rPr lang="en-CA" dirty="0" err="1" smtClean="0"/>
              <a:t>CoPs</a:t>
            </a:r>
            <a:r>
              <a:rPr lang="en-CA" dirty="0" smtClean="0"/>
              <a:t> are fundamentally different kinds of groups (O’Donnell, p.4)</a:t>
            </a:r>
            <a:endParaRPr lang="en-US" dirty="0"/>
          </a:p>
        </p:txBody>
      </p:sp>
    </p:spTree>
  </p:cSld>
  <p:clrMapOvr>
    <a:masterClrMapping/>
  </p:clrMapOvr>
  <p:transition spd="med">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solidFill>
            <a:schemeClr val="accent3">
              <a:lumMod val="60000"/>
              <a:lumOff val="40000"/>
            </a:schemeClr>
          </a:solidFill>
        </p:spPr>
        <p:txBody>
          <a:bodyPr>
            <a:normAutofit/>
          </a:bodyPr>
          <a:lstStyle/>
          <a:p>
            <a:r>
              <a:rPr lang="en-CA" sz="5400" b="1" dirty="0" err="1" smtClean="0"/>
              <a:t>Implicature</a:t>
            </a:r>
            <a:r>
              <a:rPr lang="en-CA" sz="5400" b="1" dirty="0" smtClean="0"/>
              <a:t> </a:t>
            </a:r>
            <a:r>
              <a:rPr lang="en-CA" dirty="0" smtClean="0"/>
              <a:t> </a:t>
            </a:r>
            <a:endParaRPr lang="en-CA" dirty="0"/>
          </a:p>
        </p:txBody>
      </p:sp>
      <p:sp>
        <p:nvSpPr>
          <p:cNvPr id="3" name="Content Placeholder 2"/>
          <p:cNvSpPr>
            <a:spLocks noGrp="1"/>
          </p:cNvSpPr>
          <p:nvPr>
            <p:ph idx="1"/>
          </p:nvPr>
        </p:nvSpPr>
        <p:spPr>
          <a:xfrm>
            <a:off x="457200" y="1600200"/>
            <a:ext cx="8229600" cy="4997152"/>
          </a:xfrm>
          <a:solidFill>
            <a:schemeClr val="accent3">
              <a:lumMod val="20000"/>
              <a:lumOff val="80000"/>
            </a:schemeClr>
          </a:solidFill>
        </p:spPr>
        <p:txBody>
          <a:bodyPr>
            <a:normAutofit fontScale="62500" lnSpcReduction="20000"/>
          </a:bodyPr>
          <a:lstStyle/>
          <a:p>
            <a:r>
              <a:rPr lang="en-CA" sz="3800" dirty="0" smtClean="0"/>
              <a:t>Speech fills in the blanks and jumps to conclusions</a:t>
            </a:r>
          </a:p>
          <a:p>
            <a:pPr lvl="1"/>
            <a:r>
              <a:rPr lang="en-CA" sz="3200" dirty="0" err="1" smtClean="0"/>
              <a:t>Implicature</a:t>
            </a:r>
            <a:r>
              <a:rPr lang="en-CA" sz="3200" dirty="0" smtClean="0"/>
              <a:t> goes beyond both normal and technical thought</a:t>
            </a:r>
          </a:p>
          <a:p>
            <a:pPr lvl="1">
              <a:buNone/>
            </a:pPr>
            <a:endParaRPr lang="en-CA" sz="1900" dirty="0" smtClean="0"/>
          </a:p>
          <a:p>
            <a:r>
              <a:rPr lang="en-CA" dirty="0" err="1" smtClean="0"/>
              <a:t>Implicature</a:t>
            </a:r>
            <a:r>
              <a:rPr lang="en-CA" dirty="0" smtClean="0"/>
              <a:t> was first analyzed using technical thought (Grice,1975). </a:t>
            </a:r>
          </a:p>
          <a:p>
            <a:pPr lvl="1">
              <a:buNone/>
            </a:pPr>
            <a:r>
              <a:rPr lang="en-CA" sz="4000" b="1" dirty="0" smtClean="0"/>
              <a:t>The cooperative principle: </a:t>
            </a:r>
            <a:r>
              <a:rPr lang="en-CA" sz="2900" dirty="0" smtClean="0"/>
              <a:t>Guided by a teacher theory </a:t>
            </a:r>
          </a:p>
          <a:p>
            <a:pPr lvl="1">
              <a:buNone/>
            </a:pPr>
            <a:endParaRPr lang="en-CA" sz="1900" dirty="0" smtClean="0"/>
          </a:p>
          <a:p>
            <a:pPr lvl="1"/>
            <a:r>
              <a:rPr lang="en-CA" b="1" i="1" dirty="0" smtClean="0"/>
              <a:t>Maxim of manner: </a:t>
            </a:r>
            <a:r>
              <a:rPr lang="en-CA" dirty="0" smtClean="0"/>
              <a:t>Use well-formed Server statements </a:t>
            </a:r>
          </a:p>
          <a:p>
            <a:pPr lvl="1"/>
            <a:r>
              <a:rPr lang="en-CA" b="1" i="1" dirty="0" smtClean="0"/>
              <a:t>Maxim of quality: </a:t>
            </a:r>
            <a:r>
              <a:rPr lang="en-CA" dirty="0" smtClean="0"/>
              <a:t>Convey Perceiver meaning</a:t>
            </a:r>
          </a:p>
          <a:p>
            <a:pPr lvl="1"/>
            <a:r>
              <a:rPr lang="en-CA" b="1" i="1" dirty="0" smtClean="0"/>
              <a:t>Maxim of relation: </a:t>
            </a:r>
            <a:r>
              <a:rPr lang="en-CA" dirty="0" smtClean="0"/>
              <a:t>Stay within the Contributor playing field</a:t>
            </a:r>
          </a:p>
          <a:p>
            <a:pPr lvl="1"/>
            <a:r>
              <a:rPr lang="en-CA" b="1" i="1" dirty="0" smtClean="0"/>
              <a:t>Maxim of manner: </a:t>
            </a:r>
            <a:r>
              <a:rPr lang="en-CA" dirty="0" smtClean="0"/>
              <a:t>Pursue Teacher order-within-complexity  </a:t>
            </a:r>
          </a:p>
          <a:p>
            <a:pPr lvl="1">
              <a:buNone/>
            </a:pPr>
            <a:endParaRPr lang="en-CA" sz="1700" dirty="0" smtClean="0"/>
          </a:p>
          <a:p>
            <a:r>
              <a:rPr lang="en-CA" dirty="0" smtClean="0"/>
              <a:t>However, technical thought cannot explain </a:t>
            </a:r>
            <a:r>
              <a:rPr lang="en-CA" dirty="0" err="1" smtClean="0"/>
              <a:t>implicature</a:t>
            </a:r>
            <a:r>
              <a:rPr lang="en-CA" dirty="0" smtClean="0"/>
              <a:t> </a:t>
            </a:r>
            <a:r>
              <a:rPr lang="en-CA" dirty="0" smtClean="0">
                <a:sym typeface="Wingdings" pitchFamily="2" charset="2"/>
              </a:rPr>
              <a:t> </a:t>
            </a:r>
            <a:r>
              <a:rPr lang="en-CA" dirty="0" smtClean="0"/>
              <a:t> post-</a:t>
            </a:r>
            <a:r>
              <a:rPr lang="en-CA" dirty="0" err="1" smtClean="0"/>
              <a:t>Griceans</a:t>
            </a:r>
            <a:endParaRPr lang="en-CA" dirty="0" smtClean="0"/>
          </a:p>
          <a:p>
            <a:pPr>
              <a:buNone/>
            </a:pPr>
            <a:r>
              <a:rPr lang="en-CA" sz="1300" dirty="0" smtClean="0"/>
              <a:t>  </a:t>
            </a:r>
          </a:p>
          <a:p>
            <a:pPr lvl="1"/>
            <a:r>
              <a:rPr lang="en-CA" dirty="0" smtClean="0"/>
              <a:t>Grice is not including social interaction (</a:t>
            </a:r>
            <a:r>
              <a:rPr lang="en-CA" dirty="0" err="1" smtClean="0"/>
              <a:t>Lindblom</a:t>
            </a:r>
            <a:r>
              <a:rPr lang="en-CA" dirty="0" smtClean="0"/>
              <a:t>, 2001)</a:t>
            </a:r>
          </a:p>
          <a:p>
            <a:pPr lvl="1"/>
            <a:r>
              <a:rPr lang="en-CA" dirty="0" smtClean="0"/>
              <a:t>Grice has a logical bias (Davies, 2007)</a:t>
            </a:r>
          </a:p>
          <a:p>
            <a:pPr lvl="1"/>
            <a:r>
              <a:rPr lang="en-CA" dirty="0" smtClean="0"/>
              <a:t>Children do </a:t>
            </a:r>
            <a:r>
              <a:rPr lang="en-CA" dirty="0" err="1" smtClean="0"/>
              <a:t>implicature</a:t>
            </a:r>
            <a:r>
              <a:rPr lang="en-CA" dirty="0" smtClean="0"/>
              <a:t> but lack technical thought (</a:t>
            </a:r>
            <a:r>
              <a:rPr lang="en-CA" dirty="0" err="1" smtClean="0"/>
              <a:t>Sperber</a:t>
            </a:r>
            <a:r>
              <a:rPr lang="en-CA" dirty="0" smtClean="0"/>
              <a:t> &amp; Wilson, 2002)</a:t>
            </a:r>
          </a:p>
          <a:p>
            <a:pPr lvl="1">
              <a:buNone/>
            </a:pPr>
            <a:endParaRPr lang="en-CA" sz="1600" b="1" dirty="0" smtClean="0"/>
          </a:p>
          <a:p>
            <a:pPr lvl="1">
              <a:buNone/>
            </a:pPr>
            <a:r>
              <a:rPr lang="en-CA" sz="3800" b="1" dirty="0" smtClean="0">
                <a:sym typeface="Wingdings" pitchFamily="2" charset="2"/>
              </a:rPr>
              <a:t> </a:t>
            </a:r>
            <a:r>
              <a:rPr lang="en-CA" sz="3800" b="1" dirty="0" smtClean="0"/>
              <a:t>How does one explain </a:t>
            </a:r>
            <a:r>
              <a:rPr lang="en-CA" sz="3800" b="1" dirty="0" err="1" smtClean="0"/>
              <a:t>implicature</a:t>
            </a:r>
            <a:r>
              <a:rPr lang="en-CA" sz="3800" b="1" dirty="0" smtClean="0"/>
              <a:t>?</a:t>
            </a:r>
          </a:p>
          <a:p>
            <a:endParaRPr lang="en-CA" dirty="0" smtClean="0"/>
          </a:p>
          <a:p>
            <a:endParaRPr lang="en-CA" dirty="0" smtClean="0"/>
          </a:p>
          <a:p>
            <a:pPr lvl="1"/>
            <a:endParaRPr lang="en-CA" dirty="0" smtClean="0"/>
          </a:p>
          <a:p>
            <a:endParaRPr lang="en-CA" dirty="0" smtClean="0"/>
          </a:p>
          <a:p>
            <a:pPr lvl="1"/>
            <a:endParaRPr lang="en-CA" dirty="0"/>
          </a:p>
        </p:txBody>
      </p:sp>
    </p:spTree>
  </p:cSld>
  <p:clrMapOvr>
    <a:masterClrMapping/>
  </p:clrMapOvr>
  <p:transition spd="med">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CA" b="1" dirty="0" smtClean="0">
                <a:solidFill>
                  <a:schemeClr val="bg2">
                    <a:lumMod val="90000"/>
                  </a:schemeClr>
                </a:solidFill>
              </a:rPr>
              <a:t>Mental Networks (MN) </a:t>
            </a:r>
            <a:endParaRPr lang="en-CA" b="1" dirty="0">
              <a:solidFill>
                <a:schemeClr val="bg2">
                  <a:lumMod val="90000"/>
                </a:schemeClr>
              </a:solidFill>
            </a:endParaRPr>
          </a:p>
        </p:txBody>
      </p:sp>
      <p:sp>
        <p:nvSpPr>
          <p:cNvPr id="3" name="Content Placeholder 2"/>
          <p:cNvSpPr>
            <a:spLocks noGrp="1"/>
          </p:cNvSpPr>
          <p:nvPr>
            <p:ph idx="1"/>
          </p:nvPr>
        </p:nvSpPr>
        <p:spPr>
          <a:xfrm>
            <a:off x="457200" y="1600200"/>
            <a:ext cx="8229600" cy="4853136"/>
          </a:xfrm>
          <a:solidFill>
            <a:schemeClr val="accent1">
              <a:lumMod val="20000"/>
              <a:lumOff val="80000"/>
            </a:schemeClr>
          </a:solidFill>
        </p:spPr>
        <p:txBody>
          <a:bodyPr>
            <a:normAutofit fontScale="77500" lnSpcReduction="20000"/>
          </a:bodyPr>
          <a:lstStyle/>
          <a:p>
            <a:pPr>
              <a:buNone/>
            </a:pPr>
            <a:r>
              <a:rPr lang="en-CA" dirty="0" smtClean="0"/>
              <a:t>	Friesen </a:t>
            </a:r>
            <a:r>
              <a:rPr lang="en-CA" sz="2800" dirty="0" smtClean="0"/>
              <a:t>(2012, pp. 38-42)</a:t>
            </a:r>
          </a:p>
          <a:p>
            <a:r>
              <a:rPr lang="en-CA" dirty="0" smtClean="0"/>
              <a:t>Isolated memories feel good or bad</a:t>
            </a:r>
          </a:p>
          <a:p>
            <a:r>
              <a:rPr lang="en-CA" dirty="0" smtClean="0"/>
              <a:t>Similar emotional memories will connect</a:t>
            </a:r>
          </a:p>
          <a:p>
            <a:pPr lvl="1"/>
            <a:r>
              <a:rPr lang="en-CA" sz="2400" dirty="0" smtClean="0"/>
              <a:t>A mental network will form</a:t>
            </a:r>
          </a:p>
          <a:p>
            <a:r>
              <a:rPr lang="en-CA" dirty="0" smtClean="0"/>
              <a:t> Triggering one memory activates them all</a:t>
            </a:r>
          </a:p>
          <a:p>
            <a:r>
              <a:rPr lang="en-CA" dirty="0" smtClean="0"/>
              <a:t> Compatible input creates hyper-pleasure</a:t>
            </a:r>
          </a:p>
          <a:p>
            <a:pPr lvl="1"/>
            <a:r>
              <a:rPr lang="en-CA" sz="2400" dirty="0" smtClean="0"/>
              <a:t>Incompatible input produces hyper-pain</a:t>
            </a:r>
          </a:p>
          <a:p>
            <a:r>
              <a:rPr lang="en-CA" dirty="0" smtClean="0"/>
              <a:t> Incompatibility threatens the network</a:t>
            </a:r>
          </a:p>
          <a:p>
            <a:pPr lvl="1"/>
            <a:r>
              <a:rPr lang="en-CA" sz="2400" dirty="0" smtClean="0"/>
              <a:t>There will be deep unease</a:t>
            </a:r>
          </a:p>
          <a:p>
            <a:pPr lvl="1"/>
            <a:r>
              <a:rPr lang="en-CA" sz="2400" dirty="0" smtClean="0"/>
              <a:t>‘Feeding’ the network removes unease</a:t>
            </a:r>
          </a:p>
          <a:p>
            <a:r>
              <a:rPr lang="en-CA" dirty="0" smtClean="0"/>
              <a:t>A MN can contain painful memories</a:t>
            </a:r>
          </a:p>
          <a:p>
            <a:pPr lvl="1"/>
            <a:r>
              <a:rPr lang="en-CA" dirty="0" err="1" smtClean="0"/>
              <a:t>Eg</a:t>
            </a:r>
            <a:r>
              <a:rPr lang="en-CA" dirty="0" smtClean="0"/>
              <a:t>. the abused spouse </a:t>
            </a:r>
          </a:p>
          <a:p>
            <a:r>
              <a:rPr lang="en-CA" dirty="0" smtClean="0"/>
              <a:t> A ‘starved’ network will ‘die’</a:t>
            </a:r>
          </a:p>
          <a:p>
            <a:pPr lvl="1"/>
            <a:r>
              <a:rPr lang="en-CA" sz="2400" dirty="0" smtClean="0"/>
              <a:t>It will act again as isolated memories</a:t>
            </a:r>
          </a:p>
          <a:p>
            <a:endParaRPr lang="en-CA" dirty="0"/>
          </a:p>
        </p:txBody>
      </p:sp>
      <p:grpSp>
        <p:nvGrpSpPr>
          <p:cNvPr id="4" name="Group 30"/>
          <p:cNvGrpSpPr/>
          <p:nvPr/>
        </p:nvGrpSpPr>
        <p:grpSpPr>
          <a:xfrm>
            <a:off x="6948264" y="3843599"/>
            <a:ext cx="1514485" cy="1961665"/>
            <a:chOff x="6840392" y="2259423"/>
            <a:chExt cx="1514485" cy="1961665"/>
          </a:xfrm>
        </p:grpSpPr>
        <p:grpSp>
          <p:nvGrpSpPr>
            <p:cNvPr id="6" name="Group 3"/>
            <p:cNvGrpSpPr/>
            <p:nvPr/>
          </p:nvGrpSpPr>
          <p:grpSpPr>
            <a:xfrm>
              <a:off x="6898425" y="2493054"/>
              <a:ext cx="1456452" cy="1211730"/>
              <a:chOff x="6894231" y="2493063"/>
              <a:chExt cx="904618" cy="752631"/>
            </a:xfrm>
          </p:grpSpPr>
          <p:cxnSp>
            <p:nvCxnSpPr>
              <p:cNvPr id="5" name="AutoShape 29"/>
              <p:cNvCxnSpPr>
                <a:cxnSpLocks noChangeShapeType="1"/>
                <a:stCxn id="13" idx="4"/>
              </p:cNvCxnSpPr>
              <p:nvPr/>
            </p:nvCxnSpPr>
            <p:spPr bwMode="auto">
              <a:xfrm rot="5400000">
                <a:off x="7163721" y="2944718"/>
                <a:ext cx="304629" cy="91025"/>
              </a:xfrm>
              <a:prstGeom prst="curvedConnector2">
                <a:avLst/>
              </a:prstGeom>
              <a:noFill/>
              <a:ln w="15875">
                <a:solidFill>
                  <a:srgbClr val="000000"/>
                </a:solidFill>
                <a:round/>
                <a:headEnd/>
                <a:tailEnd/>
              </a:ln>
            </p:spPr>
          </p:cxnSp>
          <p:grpSp>
            <p:nvGrpSpPr>
              <p:cNvPr id="7" name="Group 56"/>
              <p:cNvGrpSpPr/>
              <p:nvPr/>
            </p:nvGrpSpPr>
            <p:grpSpPr>
              <a:xfrm>
                <a:off x="6894231" y="2493063"/>
                <a:ext cx="904618" cy="752631"/>
                <a:chOff x="6894231" y="2493063"/>
                <a:chExt cx="904618" cy="752631"/>
              </a:xfrm>
            </p:grpSpPr>
            <p:grpSp>
              <p:nvGrpSpPr>
                <p:cNvPr id="8" name="Group 14"/>
                <p:cNvGrpSpPr>
                  <a:grpSpLocks/>
                </p:cNvGrpSpPr>
                <p:nvPr/>
              </p:nvGrpSpPr>
              <p:grpSpPr bwMode="auto">
                <a:xfrm>
                  <a:off x="7579434" y="2742306"/>
                  <a:ext cx="219415" cy="503388"/>
                  <a:chOff x="5209" y="3672"/>
                  <a:chExt cx="215" cy="616"/>
                </a:xfrm>
              </p:grpSpPr>
              <p:sp>
                <p:nvSpPr>
                  <p:cNvPr id="15" name="Oval 15"/>
                  <p:cNvSpPr>
                    <a:spLocks noChangeArrowheads="1"/>
                  </p:cNvSpPr>
                  <p:nvPr/>
                </p:nvSpPr>
                <p:spPr bwMode="auto">
                  <a:xfrm>
                    <a:off x="5209" y="4074"/>
                    <a:ext cx="215" cy="21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CA"/>
                  </a:p>
                </p:txBody>
              </p:sp>
              <p:cxnSp>
                <p:nvCxnSpPr>
                  <p:cNvPr id="16" name="AutoShape 16"/>
                  <p:cNvCxnSpPr>
                    <a:cxnSpLocks noChangeShapeType="1"/>
                    <a:stCxn id="15" idx="0"/>
                  </p:cNvCxnSpPr>
                  <p:nvPr/>
                </p:nvCxnSpPr>
                <p:spPr bwMode="auto">
                  <a:xfrm flipV="1">
                    <a:off x="5317" y="3672"/>
                    <a:ext cx="1" cy="402"/>
                  </a:xfrm>
                  <a:prstGeom prst="straightConnector1">
                    <a:avLst/>
                  </a:prstGeom>
                  <a:noFill/>
                  <a:ln w="19050">
                    <a:solidFill>
                      <a:srgbClr val="000000"/>
                    </a:solidFill>
                    <a:round/>
                    <a:headEnd/>
                    <a:tailEnd type="triangle" w="med" len="med"/>
                  </a:ln>
                </p:spPr>
              </p:cxnSp>
            </p:grpSp>
            <p:grpSp>
              <p:nvGrpSpPr>
                <p:cNvPr id="17" name="Group 17"/>
                <p:cNvGrpSpPr>
                  <a:grpSpLocks/>
                </p:cNvGrpSpPr>
                <p:nvPr/>
              </p:nvGrpSpPr>
              <p:grpSpPr bwMode="auto">
                <a:xfrm>
                  <a:off x="7251842" y="2493063"/>
                  <a:ext cx="219415" cy="344853"/>
                  <a:chOff x="4632" y="3866"/>
                  <a:chExt cx="215" cy="422"/>
                </a:xfrm>
              </p:grpSpPr>
              <p:sp>
                <p:nvSpPr>
                  <p:cNvPr id="13" name="Oval 18"/>
                  <p:cNvSpPr>
                    <a:spLocks noChangeArrowheads="1"/>
                  </p:cNvSpPr>
                  <p:nvPr/>
                </p:nvSpPr>
                <p:spPr bwMode="auto">
                  <a:xfrm>
                    <a:off x="4632" y="4074"/>
                    <a:ext cx="215" cy="21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CA"/>
                  </a:p>
                </p:txBody>
              </p:sp>
              <p:cxnSp>
                <p:nvCxnSpPr>
                  <p:cNvPr id="14" name="AutoShape 19"/>
                  <p:cNvCxnSpPr>
                    <a:cxnSpLocks noChangeShapeType="1"/>
                    <a:stCxn id="13" idx="0"/>
                  </p:cNvCxnSpPr>
                  <p:nvPr/>
                </p:nvCxnSpPr>
                <p:spPr bwMode="auto">
                  <a:xfrm flipV="1">
                    <a:off x="4740" y="3866"/>
                    <a:ext cx="1" cy="208"/>
                  </a:xfrm>
                  <a:prstGeom prst="straightConnector1">
                    <a:avLst/>
                  </a:prstGeom>
                  <a:noFill/>
                  <a:ln w="19050">
                    <a:solidFill>
                      <a:srgbClr val="000000"/>
                    </a:solidFill>
                    <a:round/>
                    <a:headEnd/>
                    <a:tailEnd type="triangle" w="med" len="med"/>
                  </a:ln>
                </p:spPr>
              </p:cxnSp>
            </p:grpSp>
            <p:cxnSp>
              <p:nvCxnSpPr>
                <p:cNvPr id="9" name="AutoShape 28"/>
                <p:cNvCxnSpPr>
                  <a:cxnSpLocks noChangeShapeType="1"/>
                  <a:stCxn id="13" idx="2"/>
                </p:cNvCxnSpPr>
                <p:nvPr/>
              </p:nvCxnSpPr>
              <p:spPr bwMode="auto">
                <a:xfrm rot="10800000" flipV="1">
                  <a:off x="6972488" y="2750477"/>
                  <a:ext cx="279354" cy="8805"/>
                </a:xfrm>
                <a:prstGeom prst="curvedConnector4">
                  <a:avLst>
                    <a:gd name="adj1" fmla="val 30192"/>
                    <a:gd name="adj2" fmla="val 1113001"/>
                  </a:avLst>
                </a:prstGeom>
                <a:noFill/>
                <a:ln w="15875">
                  <a:solidFill>
                    <a:srgbClr val="000000"/>
                  </a:solidFill>
                  <a:round/>
                  <a:headEnd/>
                  <a:tailEnd/>
                </a:ln>
              </p:spPr>
            </p:cxnSp>
            <p:cxnSp>
              <p:nvCxnSpPr>
                <p:cNvPr id="10" name="AutoShape 33"/>
                <p:cNvCxnSpPr>
                  <a:cxnSpLocks noChangeShapeType="1"/>
                  <a:endCxn id="15" idx="2"/>
                </p:cNvCxnSpPr>
                <p:nvPr/>
              </p:nvCxnSpPr>
              <p:spPr bwMode="auto">
                <a:xfrm rot="5400000" flipH="1" flipV="1">
                  <a:off x="7385711" y="3010653"/>
                  <a:ext cx="46119" cy="341324"/>
                </a:xfrm>
                <a:prstGeom prst="curvedConnector4">
                  <a:avLst>
                    <a:gd name="adj1" fmla="val -307875"/>
                    <a:gd name="adj2" fmla="val 54748"/>
                  </a:avLst>
                </a:prstGeom>
                <a:noFill/>
                <a:ln w="15875">
                  <a:solidFill>
                    <a:srgbClr val="000000"/>
                  </a:solidFill>
                  <a:round/>
                  <a:headEnd/>
                  <a:tailEnd/>
                </a:ln>
              </p:spPr>
            </p:cxnSp>
            <p:cxnSp>
              <p:nvCxnSpPr>
                <p:cNvPr id="11" name="AutoShape 34"/>
                <p:cNvCxnSpPr>
                  <a:cxnSpLocks noChangeShapeType="1"/>
                  <a:stCxn id="13" idx="5"/>
                  <a:endCxn id="15" idx="1"/>
                </p:cNvCxnSpPr>
                <p:nvPr/>
              </p:nvCxnSpPr>
              <p:spPr bwMode="auto">
                <a:xfrm rot="16200000" flipH="1">
                  <a:off x="7383053" y="2869050"/>
                  <a:ext cx="283564" cy="171450"/>
                </a:xfrm>
                <a:prstGeom prst="curvedConnector3">
                  <a:avLst>
                    <a:gd name="adj1" fmla="val 49856"/>
                  </a:avLst>
                </a:prstGeom>
                <a:noFill/>
                <a:ln w="15875">
                  <a:solidFill>
                    <a:srgbClr val="000000"/>
                  </a:solidFill>
                  <a:round/>
                  <a:headEnd/>
                  <a:tailEnd/>
                </a:ln>
              </p:spPr>
            </p:cxnSp>
            <p:cxnSp>
              <p:nvCxnSpPr>
                <p:cNvPr id="12" name="AutoShape 35"/>
                <p:cNvCxnSpPr>
                  <a:cxnSpLocks noChangeShapeType="1"/>
                </p:cNvCxnSpPr>
                <p:nvPr/>
              </p:nvCxnSpPr>
              <p:spPr bwMode="auto">
                <a:xfrm rot="16200000" flipH="1">
                  <a:off x="6814392" y="2813510"/>
                  <a:ext cx="347044" cy="187366"/>
                </a:xfrm>
                <a:prstGeom prst="curvedConnector3">
                  <a:avLst>
                    <a:gd name="adj1" fmla="val 50000"/>
                  </a:avLst>
                </a:prstGeom>
                <a:noFill/>
                <a:ln w="15875">
                  <a:solidFill>
                    <a:srgbClr val="000000"/>
                  </a:solidFill>
                  <a:round/>
                  <a:headEnd/>
                  <a:tailEnd/>
                </a:ln>
              </p:spPr>
            </p:cxnSp>
          </p:grpSp>
        </p:grpSp>
        <p:grpSp>
          <p:nvGrpSpPr>
            <p:cNvPr id="18" name="Group 16"/>
            <p:cNvGrpSpPr/>
            <p:nvPr/>
          </p:nvGrpSpPr>
          <p:grpSpPr>
            <a:xfrm>
              <a:off x="6840392" y="2259423"/>
              <a:ext cx="652303" cy="1961665"/>
              <a:chOff x="6846690" y="2251993"/>
              <a:chExt cx="405152" cy="1218427"/>
            </a:xfrm>
            <a:solidFill>
              <a:schemeClr val="tx1"/>
            </a:solidFill>
          </p:grpSpPr>
          <p:grpSp>
            <p:nvGrpSpPr>
              <p:cNvPr id="19" name="Group 20"/>
              <p:cNvGrpSpPr>
                <a:grpSpLocks/>
              </p:cNvGrpSpPr>
              <p:nvPr/>
            </p:nvGrpSpPr>
            <p:grpSpPr bwMode="auto">
              <a:xfrm>
                <a:off x="6846690" y="2251993"/>
                <a:ext cx="219415" cy="415949"/>
                <a:chOff x="4847" y="2623"/>
                <a:chExt cx="215" cy="509"/>
              </a:xfrm>
              <a:grpFill/>
            </p:grpSpPr>
            <p:sp>
              <p:nvSpPr>
                <p:cNvPr id="22" name="Oval 21"/>
                <p:cNvSpPr>
                  <a:spLocks noChangeArrowheads="1"/>
                </p:cNvSpPr>
                <p:nvPr/>
              </p:nvSpPr>
              <p:spPr bwMode="auto">
                <a:xfrm>
                  <a:off x="4847" y="2918"/>
                  <a:ext cx="215" cy="214"/>
                </a:xfrm>
                <a:prstGeom prst="ellipse">
                  <a:avLst/>
                </a:pr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CA"/>
                </a:p>
              </p:txBody>
            </p:sp>
            <p:cxnSp>
              <p:nvCxnSpPr>
                <p:cNvPr id="23" name="AutoShape 22"/>
                <p:cNvCxnSpPr>
                  <a:cxnSpLocks noChangeShapeType="1"/>
                </p:cNvCxnSpPr>
                <p:nvPr/>
              </p:nvCxnSpPr>
              <p:spPr bwMode="auto">
                <a:xfrm flipV="1">
                  <a:off x="4954" y="2623"/>
                  <a:ext cx="1" cy="371"/>
                </a:xfrm>
                <a:prstGeom prst="straightConnector1">
                  <a:avLst/>
                </a:prstGeom>
                <a:grpFill/>
                <a:ln w="19050">
                  <a:solidFill>
                    <a:schemeClr val="tx1"/>
                  </a:solidFill>
                  <a:round/>
                  <a:headEnd/>
                  <a:tailEnd type="triangle" w="med" len="med"/>
                </a:ln>
              </p:spPr>
            </p:cxnSp>
          </p:grpSp>
          <p:grpSp>
            <p:nvGrpSpPr>
              <p:cNvPr id="24" name="Group 25"/>
              <p:cNvGrpSpPr>
                <a:grpSpLocks/>
              </p:cNvGrpSpPr>
              <p:nvPr/>
            </p:nvGrpSpPr>
            <p:grpSpPr bwMode="auto">
              <a:xfrm>
                <a:off x="7032427" y="2963764"/>
                <a:ext cx="219415" cy="506656"/>
                <a:chOff x="5681" y="4074"/>
                <a:chExt cx="215" cy="620"/>
              </a:xfrm>
              <a:grpFill/>
            </p:grpSpPr>
            <p:sp>
              <p:nvSpPr>
                <p:cNvPr id="20" name="Oval 26"/>
                <p:cNvSpPr>
                  <a:spLocks noChangeArrowheads="1"/>
                </p:cNvSpPr>
                <p:nvPr/>
              </p:nvSpPr>
              <p:spPr bwMode="auto">
                <a:xfrm>
                  <a:off x="5681" y="4074"/>
                  <a:ext cx="215" cy="214"/>
                </a:xfrm>
                <a:prstGeom prst="ellipse">
                  <a:avLst/>
                </a:pr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CA"/>
                </a:p>
              </p:txBody>
            </p:sp>
            <p:cxnSp>
              <p:nvCxnSpPr>
                <p:cNvPr id="21" name="AutoShape 27"/>
                <p:cNvCxnSpPr>
                  <a:cxnSpLocks noChangeShapeType="1"/>
                  <a:stCxn id="20" idx="4"/>
                </p:cNvCxnSpPr>
                <p:nvPr/>
              </p:nvCxnSpPr>
              <p:spPr bwMode="auto">
                <a:xfrm>
                  <a:off x="5789" y="4288"/>
                  <a:ext cx="1" cy="406"/>
                </a:xfrm>
                <a:prstGeom prst="straightConnector1">
                  <a:avLst/>
                </a:prstGeom>
                <a:grpFill/>
                <a:ln w="19050">
                  <a:solidFill>
                    <a:schemeClr val="tx1"/>
                  </a:solidFill>
                  <a:round/>
                  <a:headEnd/>
                  <a:tailEnd type="triangle" w="med" len="med"/>
                </a:ln>
              </p:spPr>
            </p:cxnSp>
          </p:grpSp>
        </p:grpSp>
      </p:grpSp>
      <p:grpSp>
        <p:nvGrpSpPr>
          <p:cNvPr id="25" name="Group 23"/>
          <p:cNvGrpSpPr/>
          <p:nvPr/>
        </p:nvGrpSpPr>
        <p:grpSpPr>
          <a:xfrm>
            <a:off x="7380312" y="1683359"/>
            <a:ext cx="652303" cy="1961665"/>
            <a:chOff x="6846690" y="2251993"/>
            <a:chExt cx="405152" cy="1218427"/>
          </a:xfrm>
          <a:solidFill>
            <a:schemeClr val="tx1"/>
          </a:solidFill>
        </p:grpSpPr>
        <p:grpSp>
          <p:nvGrpSpPr>
            <p:cNvPr id="26" name="Group 20"/>
            <p:cNvGrpSpPr>
              <a:grpSpLocks/>
            </p:cNvGrpSpPr>
            <p:nvPr/>
          </p:nvGrpSpPr>
          <p:grpSpPr bwMode="auto">
            <a:xfrm>
              <a:off x="6846690" y="2251993"/>
              <a:ext cx="219415" cy="415949"/>
              <a:chOff x="4847" y="2623"/>
              <a:chExt cx="215" cy="509"/>
            </a:xfrm>
            <a:grpFill/>
          </p:grpSpPr>
          <p:sp>
            <p:nvSpPr>
              <p:cNvPr id="29" name="Oval 28"/>
              <p:cNvSpPr>
                <a:spLocks noChangeArrowheads="1"/>
              </p:cNvSpPr>
              <p:nvPr/>
            </p:nvSpPr>
            <p:spPr bwMode="auto">
              <a:xfrm>
                <a:off x="4847" y="2918"/>
                <a:ext cx="215" cy="214"/>
              </a:xfrm>
              <a:prstGeom prst="ellipse">
                <a:avLst/>
              </a:pr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CA"/>
              </a:p>
            </p:txBody>
          </p:sp>
          <p:cxnSp>
            <p:nvCxnSpPr>
              <p:cNvPr id="30" name="AutoShape 22"/>
              <p:cNvCxnSpPr>
                <a:cxnSpLocks noChangeShapeType="1"/>
              </p:cNvCxnSpPr>
              <p:nvPr/>
            </p:nvCxnSpPr>
            <p:spPr bwMode="auto">
              <a:xfrm flipV="1">
                <a:off x="4954" y="2623"/>
                <a:ext cx="1" cy="371"/>
              </a:xfrm>
              <a:prstGeom prst="straightConnector1">
                <a:avLst/>
              </a:prstGeom>
              <a:grpFill/>
              <a:ln w="19050">
                <a:solidFill>
                  <a:schemeClr val="tx1"/>
                </a:solidFill>
                <a:round/>
                <a:headEnd/>
                <a:tailEnd type="triangle" w="med" len="med"/>
              </a:ln>
            </p:spPr>
          </p:cxnSp>
        </p:grpSp>
        <p:grpSp>
          <p:nvGrpSpPr>
            <p:cNvPr id="31" name="Group 25"/>
            <p:cNvGrpSpPr>
              <a:grpSpLocks/>
            </p:cNvGrpSpPr>
            <p:nvPr/>
          </p:nvGrpSpPr>
          <p:grpSpPr bwMode="auto">
            <a:xfrm>
              <a:off x="7032427" y="2963764"/>
              <a:ext cx="219415" cy="506656"/>
              <a:chOff x="5681" y="4074"/>
              <a:chExt cx="215" cy="620"/>
            </a:xfrm>
            <a:grpFill/>
          </p:grpSpPr>
          <p:sp>
            <p:nvSpPr>
              <p:cNvPr id="27" name="Oval 26"/>
              <p:cNvSpPr>
                <a:spLocks noChangeArrowheads="1"/>
              </p:cNvSpPr>
              <p:nvPr/>
            </p:nvSpPr>
            <p:spPr bwMode="auto">
              <a:xfrm>
                <a:off x="5681" y="4074"/>
                <a:ext cx="215" cy="214"/>
              </a:xfrm>
              <a:prstGeom prst="ellipse">
                <a:avLst/>
              </a:prstGeom>
              <a:grp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CA"/>
              </a:p>
            </p:txBody>
          </p:sp>
          <p:cxnSp>
            <p:nvCxnSpPr>
              <p:cNvPr id="28" name="AutoShape 27"/>
              <p:cNvCxnSpPr>
                <a:cxnSpLocks noChangeShapeType="1"/>
                <a:stCxn id="27" idx="4"/>
              </p:cNvCxnSpPr>
              <p:nvPr/>
            </p:nvCxnSpPr>
            <p:spPr bwMode="auto">
              <a:xfrm>
                <a:off x="5789" y="4288"/>
                <a:ext cx="1" cy="406"/>
              </a:xfrm>
              <a:prstGeom prst="straightConnector1">
                <a:avLst/>
              </a:prstGeom>
              <a:grpFill/>
              <a:ln w="19050">
                <a:solidFill>
                  <a:schemeClr val="tx1"/>
                </a:solidFill>
                <a:round/>
                <a:headEnd/>
                <a:tailEnd type="triangle" w="med" len="med"/>
              </a:ln>
            </p:spPr>
          </p:cxnSp>
        </p:grpSp>
      </p:grpSp>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08112"/>
          </a:xfrm>
          <a:solidFill>
            <a:srgbClr val="002060"/>
          </a:solidFill>
        </p:spPr>
        <p:txBody>
          <a:bodyPr/>
          <a:lstStyle/>
          <a:p>
            <a:r>
              <a:rPr lang="en-CA" b="1" dirty="0" smtClean="0">
                <a:solidFill>
                  <a:schemeClr val="bg2">
                    <a:lumMod val="90000"/>
                  </a:schemeClr>
                </a:solidFill>
              </a:rPr>
              <a:t>Mental networks in Operation </a:t>
            </a:r>
            <a:endParaRPr lang="en-CA" b="1" dirty="0">
              <a:solidFill>
                <a:schemeClr val="bg2">
                  <a:lumMod val="90000"/>
                </a:schemeClr>
              </a:solidFill>
            </a:endParaRPr>
          </a:p>
        </p:txBody>
      </p:sp>
      <p:sp>
        <p:nvSpPr>
          <p:cNvPr id="3" name="Content Placeholder 2"/>
          <p:cNvSpPr>
            <a:spLocks noGrp="1"/>
          </p:cNvSpPr>
          <p:nvPr>
            <p:ph idx="1"/>
          </p:nvPr>
        </p:nvSpPr>
        <p:spPr>
          <a:xfrm>
            <a:off x="457200" y="1484784"/>
            <a:ext cx="8229600" cy="5184576"/>
          </a:xfrm>
          <a:solidFill>
            <a:schemeClr val="accent1">
              <a:lumMod val="20000"/>
              <a:lumOff val="80000"/>
            </a:schemeClr>
          </a:solidFill>
        </p:spPr>
        <p:txBody>
          <a:bodyPr>
            <a:normAutofit fontScale="70000" lnSpcReduction="20000"/>
          </a:bodyPr>
          <a:lstStyle/>
          <a:p>
            <a:pPr>
              <a:buNone/>
            </a:pPr>
            <a:r>
              <a:rPr lang="en-CA" dirty="0" smtClean="0"/>
              <a:t>The mind represents people as MNs; </a:t>
            </a:r>
            <a:r>
              <a:rPr lang="en-CA" dirty="0" err="1" smtClean="0"/>
              <a:t>eg</a:t>
            </a:r>
            <a:r>
              <a:rPr lang="en-CA" dirty="0" smtClean="0"/>
              <a:t>. change or death of loved one </a:t>
            </a:r>
          </a:p>
          <a:p>
            <a:r>
              <a:rPr lang="en-CA" b="1" dirty="0" smtClean="0"/>
              <a:t>Agency Detector</a:t>
            </a:r>
            <a:r>
              <a:rPr lang="en-CA" dirty="0" smtClean="0"/>
              <a:t>: Input will trigger MNs that represent people</a:t>
            </a:r>
          </a:p>
          <a:p>
            <a:r>
              <a:rPr lang="en-CA" b="1" dirty="0" smtClean="0"/>
              <a:t>Theory of Mind</a:t>
            </a:r>
            <a:r>
              <a:rPr lang="en-CA" dirty="0" smtClean="0"/>
              <a:t>: A triggered MN will predict consistent input</a:t>
            </a:r>
          </a:p>
          <a:p>
            <a:pPr lvl="1"/>
            <a:r>
              <a:rPr lang="en-CA" dirty="0" smtClean="0"/>
              <a:t>Pretense plays a major role in the child (Piaget, 1972)</a:t>
            </a:r>
          </a:p>
          <a:p>
            <a:pPr lvl="1"/>
            <a:r>
              <a:rPr lang="en-CA" dirty="0" smtClean="0"/>
              <a:t>Pretense is the basis for Theory of Mind (Leslie, 1987)</a:t>
            </a:r>
          </a:p>
          <a:p>
            <a:pPr lvl="2"/>
            <a:r>
              <a:rPr lang="en-CA" dirty="0" smtClean="0"/>
              <a:t>Does a technical mechanism distinguishes self from others? (Leslie)</a:t>
            </a:r>
          </a:p>
          <a:p>
            <a:pPr lvl="2"/>
            <a:r>
              <a:rPr lang="en-CA" dirty="0" smtClean="0"/>
              <a:t>Self is the set of MNs that cannot be ignored </a:t>
            </a:r>
          </a:p>
          <a:p>
            <a:pPr lvl="1"/>
            <a:r>
              <a:rPr lang="en-CA" dirty="0" smtClean="0"/>
              <a:t>Children are guided by schema and self-schema (Piaget, 1926)</a:t>
            </a:r>
          </a:p>
          <a:p>
            <a:pPr lvl="1"/>
            <a:r>
              <a:rPr lang="en-CA" dirty="0" smtClean="0"/>
              <a:t>Cognitive linguistics and schemata  (Ellis, p. 634)</a:t>
            </a:r>
          </a:p>
          <a:p>
            <a:r>
              <a:rPr lang="en-CA" b="1" dirty="0" err="1" smtClean="0"/>
              <a:t>Implicature</a:t>
            </a:r>
            <a:r>
              <a:rPr lang="en-CA" dirty="0" smtClean="0"/>
              <a:t>: Triggered MNs will ‘fill in the blanks’</a:t>
            </a:r>
          </a:p>
          <a:p>
            <a:pPr lvl="1"/>
            <a:r>
              <a:rPr lang="en-CA" dirty="0" err="1" smtClean="0"/>
              <a:t>Implicature</a:t>
            </a:r>
            <a:r>
              <a:rPr lang="en-CA" dirty="0" smtClean="0"/>
              <a:t> is cognitively efficient (</a:t>
            </a:r>
            <a:r>
              <a:rPr lang="en-CA" dirty="0" err="1" smtClean="0"/>
              <a:t>Sperber</a:t>
            </a:r>
            <a:r>
              <a:rPr lang="en-CA" dirty="0" smtClean="0"/>
              <a:t>, 2002) (</a:t>
            </a:r>
            <a:r>
              <a:rPr lang="en-CA" dirty="0" err="1" smtClean="0"/>
              <a:t>eg</a:t>
            </a:r>
            <a:r>
              <a:rPr lang="en-CA" dirty="0" smtClean="0"/>
              <a:t>. look-up table)</a:t>
            </a:r>
          </a:p>
          <a:p>
            <a:pPr lvl="1"/>
            <a:r>
              <a:rPr lang="en-CA" dirty="0" err="1" smtClean="0"/>
              <a:t>Implicature</a:t>
            </a:r>
            <a:r>
              <a:rPr lang="en-CA" dirty="0" smtClean="0"/>
              <a:t> often attempts to influence others (</a:t>
            </a:r>
            <a:r>
              <a:rPr lang="en-CA" dirty="0" err="1" smtClean="0"/>
              <a:t>Sperber</a:t>
            </a:r>
            <a:r>
              <a:rPr lang="en-CA" dirty="0" smtClean="0"/>
              <a:t>, p. 21)</a:t>
            </a:r>
          </a:p>
          <a:p>
            <a:pPr lvl="1"/>
            <a:r>
              <a:rPr lang="en-CA" dirty="0" err="1" smtClean="0"/>
              <a:t>Implicature</a:t>
            </a:r>
            <a:r>
              <a:rPr lang="en-CA" dirty="0" smtClean="0"/>
              <a:t> assumes relevance (</a:t>
            </a:r>
            <a:r>
              <a:rPr lang="en-CA" dirty="0" err="1" smtClean="0"/>
              <a:t>Sperber</a:t>
            </a:r>
            <a:r>
              <a:rPr lang="en-CA" dirty="0" smtClean="0"/>
              <a:t>, p. 24) </a:t>
            </a:r>
          </a:p>
          <a:p>
            <a:r>
              <a:rPr lang="en-CA" b="1" dirty="0" smtClean="0"/>
              <a:t>The Sentence</a:t>
            </a:r>
            <a:r>
              <a:rPr lang="en-CA" dirty="0" smtClean="0"/>
              <a:t>: Most languages are SVO or SOV</a:t>
            </a:r>
          </a:p>
          <a:p>
            <a:pPr lvl="1"/>
            <a:r>
              <a:rPr lang="en-CA" dirty="0" smtClean="0"/>
              <a:t>Which MN is being triggered and how does it behave? (Mercy-based)</a:t>
            </a:r>
          </a:p>
          <a:p>
            <a:pPr lvl="1"/>
            <a:r>
              <a:rPr lang="en-CA" dirty="0" smtClean="0"/>
              <a:t>SVO is natural even if not present in L1 and L2 </a:t>
            </a:r>
            <a:r>
              <a:rPr lang="en-CA" sz="2600" dirty="0" smtClean="0"/>
              <a:t>(</a:t>
            </a:r>
            <a:r>
              <a:rPr lang="en-CA" sz="2600" dirty="0" err="1" smtClean="0"/>
              <a:t>Håkansson</a:t>
            </a:r>
            <a:r>
              <a:rPr lang="en-CA" sz="2600" dirty="0" smtClean="0"/>
              <a:t>, 2002, p. 253) </a:t>
            </a:r>
          </a:p>
          <a:p>
            <a:pPr lvl="1"/>
            <a:endParaRPr lang="en-CA" dirty="0" smtClean="0"/>
          </a:p>
          <a:p>
            <a:pPr lvl="1"/>
            <a:endParaRPr lang="en-CA" dirty="0"/>
          </a:p>
        </p:txBody>
      </p:sp>
    </p:spTree>
  </p:cSld>
  <p:clrMapOvr>
    <a:masterClrMapping/>
  </p:clrMapOvr>
  <p:transition spd="med">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8152"/>
          </a:xfrm>
          <a:solidFill>
            <a:schemeClr val="accent3">
              <a:lumMod val="60000"/>
              <a:lumOff val="40000"/>
            </a:schemeClr>
          </a:solidFill>
        </p:spPr>
        <p:txBody>
          <a:bodyPr>
            <a:noAutofit/>
          </a:bodyPr>
          <a:lstStyle/>
          <a:p>
            <a:r>
              <a:rPr lang="en-CA" sz="4800" b="1" dirty="0" smtClean="0"/>
              <a:t>Politeness Theory</a:t>
            </a:r>
            <a:endParaRPr lang="en-CA" sz="4800" b="1" dirty="0"/>
          </a:p>
        </p:txBody>
      </p:sp>
      <p:sp>
        <p:nvSpPr>
          <p:cNvPr id="3" name="Content Placeholder 2"/>
          <p:cNvSpPr>
            <a:spLocks noGrp="1"/>
          </p:cNvSpPr>
          <p:nvPr>
            <p:ph idx="1"/>
          </p:nvPr>
        </p:nvSpPr>
        <p:spPr>
          <a:xfrm>
            <a:off x="457200" y="1295400"/>
            <a:ext cx="8229600" cy="5410200"/>
          </a:xfrm>
          <a:solidFill>
            <a:schemeClr val="accent3">
              <a:lumMod val="20000"/>
              <a:lumOff val="80000"/>
            </a:schemeClr>
          </a:solidFill>
        </p:spPr>
        <p:txBody>
          <a:bodyPr>
            <a:normAutofit fontScale="62500" lnSpcReduction="20000"/>
          </a:bodyPr>
          <a:lstStyle/>
          <a:p>
            <a:r>
              <a:rPr lang="en-CA" b="1" dirty="0" smtClean="0"/>
              <a:t>Politeness cannot be explained using technical thought</a:t>
            </a:r>
          </a:p>
          <a:p>
            <a:pPr lvl="1"/>
            <a:r>
              <a:rPr lang="en-CA" dirty="0" smtClean="0"/>
              <a:t>“The </a:t>
            </a:r>
            <a:r>
              <a:rPr lang="en-CA" dirty="0" err="1" smtClean="0"/>
              <a:t>Gricean</a:t>
            </a:r>
            <a:r>
              <a:rPr lang="en-CA" dirty="0" smtClean="0"/>
              <a:t> model of communication makes it difficult to look beyond the cognitive processes by which one individual produces or interprets a single, isolated utterance act” (</a:t>
            </a:r>
            <a:r>
              <a:rPr lang="en-CA" dirty="0" err="1" smtClean="0"/>
              <a:t>Arundale</a:t>
            </a:r>
            <a:r>
              <a:rPr lang="en-CA" dirty="0" smtClean="0"/>
              <a:t>, 1999, p. 147).</a:t>
            </a:r>
          </a:p>
          <a:p>
            <a:pPr lvl="1"/>
            <a:r>
              <a:rPr lang="en-CA" dirty="0" smtClean="0"/>
              <a:t>Uses a co-constituting model for </a:t>
            </a:r>
            <a:r>
              <a:rPr lang="en-CA" dirty="0" err="1" smtClean="0"/>
              <a:t>implicature</a:t>
            </a:r>
            <a:r>
              <a:rPr lang="en-CA" dirty="0" smtClean="0"/>
              <a:t> </a:t>
            </a:r>
            <a:r>
              <a:rPr lang="en-CA" i="1" dirty="0" smtClean="0"/>
              <a:t>and</a:t>
            </a:r>
            <a:r>
              <a:rPr lang="en-CA" dirty="0" smtClean="0"/>
              <a:t> politeness (p. 126) </a:t>
            </a:r>
          </a:p>
          <a:p>
            <a:r>
              <a:rPr lang="en-CA" b="1" dirty="0" smtClean="0"/>
              <a:t>Politeness is the emotional side of MNs</a:t>
            </a:r>
          </a:p>
          <a:p>
            <a:pPr lvl="1"/>
            <a:r>
              <a:rPr lang="en-CA" dirty="0" smtClean="0"/>
              <a:t>Other people are internally represented as MNs</a:t>
            </a:r>
          </a:p>
          <a:p>
            <a:pPr lvl="1"/>
            <a:r>
              <a:rPr lang="en-CA" dirty="0" smtClean="0"/>
              <a:t>Social interaction triggers MNs</a:t>
            </a:r>
          </a:p>
          <a:p>
            <a:r>
              <a:rPr lang="en-CA" b="1" dirty="0" smtClean="0"/>
              <a:t>MNs have three main attributes</a:t>
            </a:r>
            <a:r>
              <a:rPr lang="en-CA" dirty="0" smtClean="0"/>
              <a:t>:</a:t>
            </a:r>
          </a:p>
          <a:p>
            <a:pPr lvl="1"/>
            <a:r>
              <a:rPr lang="en-CA" dirty="0" smtClean="0"/>
              <a:t>A MN should not be suppressed (I exist)</a:t>
            </a:r>
          </a:p>
          <a:p>
            <a:pPr lvl="1"/>
            <a:r>
              <a:rPr lang="en-CA" dirty="0" smtClean="0"/>
              <a:t>A MN wants input that is consistent with its structure (Allow me to function)</a:t>
            </a:r>
          </a:p>
          <a:p>
            <a:pPr lvl="1"/>
            <a:r>
              <a:rPr lang="en-CA" dirty="0" smtClean="0"/>
              <a:t>A MN should contain memories with good emotions (Be nice) </a:t>
            </a:r>
          </a:p>
          <a:p>
            <a:r>
              <a:rPr lang="en-CA" b="1" dirty="0" smtClean="0"/>
              <a:t>These attributes can explain the three main aspects of Brown and Levinson’s (1987) politeness theory:</a:t>
            </a:r>
          </a:p>
          <a:p>
            <a:pPr lvl="1"/>
            <a:r>
              <a:rPr lang="en-CA" b="1" dirty="0" smtClean="0"/>
              <a:t>Positive face </a:t>
            </a:r>
            <a:r>
              <a:rPr lang="en-CA" dirty="0" smtClean="0"/>
              <a:t>= </a:t>
            </a:r>
            <a:r>
              <a:rPr lang="en-CA" i="1" dirty="0" smtClean="0"/>
              <a:t>activate</a:t>
            </a:r>
            <a:r>
              <a:rPr lang="en-CA" dirty="0" smtClean="0"/>
              <a:t> MN with </a:t>
            </a:r>
            <a:r>
              <a:rPr lang="en-CA" i="1" dirty="0" smtClean="0"/>
              <a:t>consistent</a:t>
            </a:r>
            <a:r>
              <a:rPr lang="en-CA" dirty="0" smtClean="0"/>
              <a:t>, </a:t>
            </a:r>
            <a:r>
              <a:rPr lang="en-CA" i="1" dirty="0" smtClean="0"/>
              <a:t>positive</a:t>
            </a:r>
            <a:r>
              <a:rPr lang="en-CA" dirty="0" smtClean="0"/>
              <a:t> data</a:t>
            </a:r>
          </a:p>
          <a:p>
            <a:pPr lvl="1"/>
            <a:r>
              <a:rPr lang="en-CA" b="1" dirty="0" smtClean="0"/>
              <a:t>Negative face </a:t>
            </a:r>
            <a:r>
              <a:rPr lang="en-CA" dirty="0" smtClean="0"/>
              <a:t>=  </a:t>
            </a:r>
            <a:r>
              <a:rPr lang="en-CA" i="1" dirty="0" smtClean="0"/>
              <a:t>suppress, ignore</a:t>
            </a:r>
            <a:r>
              <a:rPr lang="en-CA" dirty="0" smtClean="0"/>
              <a:t> or </a:t>
            </a:r>
            <a:r>
              <a:rPr lang="en-CA" i="1" dirty="0" smtClean="0"/>
              <a:t>override</a:t>
            </a:r>
            <a:r>
              <a:rPr lang="en-CA" dirty="0" smtClean="0"/>
              <a:t> MN</a:t>
            </a:r>
          </a:p>
          <a:p>
            <a:pPr lvl="1"/>
            <a:r>
              <a:rPr lang="en-CA" b="1" dirty="0" smtClean="0"/>
              <a:t>Negative politeness </a:t>
            </a:r>
            <a:r>
              <a:rPr lang="en-CA" dirty="0" smtClean="0"/>
              <a:t>= </a:t>
            </a:r>
            <a:r>
              <a:rPr lang="en-CA" i="1" dirty="0" smtClean="0"/>
              <a:t>activate</a:t>
            </a:r>
            <a:r>
              <a:rPr lang="en-CA" dirty="0" smtClean="0"/>
              <a:t> MN without </a:t>
            </a:r>
            <a:r>
              <a:rPr lang="en-CA" i="1" dirty="0" smtClean="0"/>
              <a:t>imposing</a:t>
            </a:r>
            <a:r>
              <a:rPr lang="en-CA" dirty="0" smtClean="0"/>
              <a:t> your structure</a:t>
            </a:r>
          </a:p>
          <a:p>
            <a:r>
              <a:rPr lang="en-CA" b="1" dirty="0" smtClean="0"/>
              <a:t>Hidden Impoliteness </a:t>
            </a:r>
            <a:r>
              <a:rPr lang="en-CA" dirty="0" smtClean="0"/>
              <a:t>= surface politeness with deeper disregard </a:t>
            </a:r>
            <a:r>
              <a:rPr lang="en-CA" dirty="0" err="1" smtClean="0">
                <a:sym typeface="Wingdings"/>
              </a:rPr>
              <a:t></a:t>
            </a:r>
            <a:r>
              <a:rPr lang="en-CA" dirty="0" smtClean="0">
                <a:sym typeface="Wingdings"/>
              </a:rPr>
              <a:t> there is an order to politeness.</a:t>
            </a:r>
            <a:endParaRPr lang="en-CA" dirty="0" smtClean="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a:bodyPr>
          <a:lstStyle/>
          <a:p>
            <a:r>
              <a:rPr lang="en-CA" sz="5400" b="1" dirty="0" smtClean="0"/>
              <a:t>Culture </a:t>
            </a:r>
            <a:endParaRPr lang="en-CA" sz="5400" b="1" dirty="0"/>
          </a:p>
        </p:txBody>
      </p:sp>
      <p:sp>
        <p:nvSpPr>
          <p:cNvPr id="3" name="Content Placeholder 2"/>
          <p:cNvSpPr>
            <a:spLocks noGrp="1"/>
          </p:cNvSpPr>
          <p:nvPr>
            <p:ph idx="1"/>
          </p:nvPr>
        </p:nvSpPr>
        <p:spPr>
          <a:xfrm>
            <a:off x="457200" y="1600200"/>
            <a:ext cx="8229600" cy="5069160"/>
          </a:xfrm>
          <a:solidFill>
            <a:srgbClr val="FFFFCC"/>
          </a:solidFill>
        </p:spPr>
        <p:txBody>
          <a:bodyPr>
            <a:normAutofit fontScale="77500" lnSpcReduction="20000"/>
          </a:bodyPr>
          <a:lstStyle/>
          <a:p>
            <a:r>
              <a:rPr lang="en-CA" b="1" dirty="0" smtClean="0"/>
              <a:t>Social interaction is based in mental </a:t>
            </a:r>
            <a:r>
              <a:rPr lang="en-CA" sz="3300" b="1" dirty="0" smtClean="0"/>
              <a:t>structure</a:t>
            </a:r>
            <a:r>
              <a:rPr lang="en-CA" sz="2800" b="1" dirty="0" smtClean="0"/>
              <a:t> </a:t>
            </a:r>
            <a:r>
              <a:rPr lang="en-CA" sz="2065" b="1" dirty="0" smtClean="0"/>
              <a:t>(Friesen, 2012)</a:t>
            </a:r>
            <a:endParaRPr lang="en-CA" sz="2065" dirty="0" smtClean="0"/>
          </a:p>
          <a:p>
            <a:pPr lvl="1"/>
            <a:r>
              <a:rPr lang="en-CA" dirty="0" smtClean="0"/>
              <a:t>Simple logic: there are no brain cells out there!</a:t>
            </a:r>
          </a:p>
          <a:p>
            <a:pPr lvl="1"/>
            <a:r>
              <a:rPr lang="en-CA" dirty="0" smtClean="0"/>
              <a:t>Interaction occurs mentally between MNs that represent people.</a:t>
            </a:r>
          </a:p>
          <a:p>
            <a:r>
              <a:rPr lang="en-CA" b="1" dirty="0" smtClean="0"/>
              <a:t>Culture is a shared set of MNs that resonate </a:t>
            </a:r>
          </a:p>
          <a:p>
            <a:pPr lvl="1"/>
            <a:r>
              <a:rPr lang="en-CA" dirty="0" err="1" smtClean="0"/>
              <a:t>Eg</a:t>
            </a:r>
            <a:r>
              <a:rPr lang="en-CA" dirty="0" smtClean="0"/>
              <a:t>. special interest groups forming over the Internet </a:t>
            </a:r>
          </a:p>
          <a:p>
            <a:pPr lvl="1"/>
            <a:r>
              <a:rPr lang="en-CA" dirty="0" smtClean="0"/>
              <a:t>Most of these shared MNs were acquired in childhood </a:t>
            </a:r>
          </a:p>
          <a:p>
            <a:r>
              <a:rPr lang="en-CA" b="1" dirty="0" smtClean="0"/>
              <a:t>Core MNs impose structure on lesser MNs</a:t>
            </a:r>
          </a:p>
          <a:p>
            <a:pPr lvl="1"/>
            <a:r>
              <a:rPr lang="en-CA" dirty="0" smtClean="0"/>
              <a:t>Core MNs may represent powerful people – social interaction often can bring up the topic of power struggles</a:t>
            </a:r>
          </a:p>
          <a:p>
            <a:r>
              <a:rPr lang="en-CA" b="1" dirty="0" smtClean="0"/>
              <a:t>Cross-cultural interaction triggers inconsistent MNs</a:t>
            </a:r>
          </a:p>
          <a:p>
            <a:pPr lvl="1"/>
            <a:r>
              <a:rPr lang="en-CA" dirty="0" smtClean="0"/>
              <a:t>Exhorter novelty comes first (3 months), then fragmentation</a:t>
            </a:r>
          </a:p>
          <a:p>
            <a:r>
              <a:rPr lang="en-CA" b="1" dirty="0" smtClean="0"/>
              <a:t>A technical definition of identity is the MNs that cannot be ignored</a:t>
            </a:r>
          </a:p>
          <a:p>
            <a:endParaRPr lang="en-CA" dirty="0"/>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491880" y="3041576"/>
            <a:ext cx="5184576" cy="362778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solidFill>
            <a:schemeClr val="accent3">
              <a:lumMod val="60000"/>
              <a:lumOff val="40000"/>
            </a:schemeClr>
          </a:solidFill>
        </p:spPr>
        <p:txBody>
          <a:bodyPr vert="horz" lIns="91440" tIns="45720" rIns="91440" bIns="45720" rtlCol="0" anchor="ctr">
            <a:normAutofit fontScale="90000"/>
          </a:bodyPr>
          <a:lstStyle/>
          <a:p>
            <a:r>
              <a:rPr lang="en-CA" sz="4000" b="1" dirty="0" smtClean="0"/>
              <a:t>Intercultural Interaction Model</a:t>
            </a:r>
            <a:r>
              <a:rPr lang="en-US" sz="4000" b="1" dirty="0" smtClean="0"/>
              <a:t> </a:t>
            </a:r>
            <a:r>
              <a:rPr lang="en-US" sz="3200" b="1" dirty="0" smtClean="0"/>
              <a:t/>
            </a:r>
            <a:br>
              <a:rPr lang="en-US" sz="3200" b="1" dirty="0" smtClean="0"/>
            </a:br>
            <a:r>
              <a:rPr lang="en-US" sz="3200" b="1" dirty="0" smtClean="0"/>
              <a:t>Acculturation Attitudes in SLA  (</a:t>
            </a:r>
            <a:r>
              <a:rPr lang="en-US" sz="3200" b="1" dirty="0" err="1" smtClean="0"/>
              <a:t>Culhane</a:t>
            </a:r>
            <a:r>
              <a:rPr lang="en-US" sz="3200" b="1" dirty="0" smtClean="0"/>
              <a:t>, 2004)</a:t>
            </a:r>
            <a:endParaRPr lang="en-US" sz="3200" b="1" dirty="0"/>
          </a:p>
        </p:txBody>
      </p:sp>
      <p:sp>
        <p:nvSpPr>
          <p:cNvPr id="3" name="Content Placeholder 2"/>
          <p:cNvSpPr>
            <a:spLocks noGrp="1"/>
          </p:cNvSpPr>
          <p:nvPr>
            <p:ph idx="1"/>
          </p:nvPr>
        </p:nvSpPr>
        <p:spPr>
          <a:xfrm>
            <a:off x="2699792" y="1600200"/>
            <a:ext cx="5987008" cy="4565104"/>
          </a:xfrm>
        </p:spPr>
        <p:txBody>
          <a:bodyPr/>
          <a:lstStyle/>
          <a:p>
            <a:r>
              <a:rPr lang="en-US" sz="2400" b="1" dirty="0" smtClean="0"/>
              <a:t>Psycho-social</a:t>
            </a:r>
            <a:r>
              <a:rPr lang="en-US" sz="2400" dirty="0" smtClean="0"/>
              <a:t>: Core MNs are affected</a:t>
            </a:r>
          </a:p>
          <a:p>
            <a:r>
              <a:rPr lang="en-US" sz="2400" b="1" dirty="0" smtClean="0"/>
              <a:t>Integrative</a:t>
            </a:r>
            <a:r>
              <a:rPr lang="en-US" sz="2400" dirty="0" smtClean="0"/>
              <a:t>: Peripheral MNs are affected</a:t>
            </a:r>
            <a:endParaRPr lang="en-US" sz="2400" b="1" dirty="0" smtClean="0"/>
          </a:p>
          <a:p>
            <a:r>
              <a:rPr lang="en-US" sz="2400" b="1" dirty="0" smtClean="0"/>
              <a:t>Instrumental</a:t>
            </a:r>
            <a:r>
              <a:rPr lang="en-US" sz="2400" dirty="0" smtClean="0"/>
              <a:t>: MNs are not involved </a:t>
            </a:r>
          </a:p>
          <a:p>
            <a:pPr>
              <a:buNone/>
            </a:pPr>
            <a:endParaRPr lang="en-US" dirty="0"/>
          </a:p>
        </p:txBody>
      </p:sp>
      <p:pic>
        <p:nvPicPr>
          <p:cNvPr id="25602" name="Picture 2" descr="http://e-flt.nus.edu.sg/v1n12004/figure1-1.jpg"/>
          <p:cNvPicPr>
            <a:picLocks noChangeAspect="1" noChangeArrowheads="1"/>
          </p:cNvPicPr>
          <p:nvPr/>
        </p:nvPicPr>
        <p:blipFill>
          <a:blip r:embed="rId3" cstate="print"/>
          <a:srcRect/>
          <a:stretch>
            <a:fillRect/>
          </a:stretch>
        </p:blipFill>
        <p:spPr bwMode="auto">
          <a:xfrm>
            <a:off x="467545" y="1556793"/>
            <a:ext cx="2092378" cy="2664296"/>
          </a:xfrm>
          <a:prstGeom prst="rect">
            <a:avLst/>
          </a:prstGeom>
          <a:noFill/>
        </p:spPr>
      </p:pic>
      <p:grpSp>
        <p:nvGrpSpPr>
          <p:cNvPr id="11" name="Group 10"/>
          <p:cNvGrpSpPr/>
          <p:nvPr/>
        </p:nvGrpSpPr>
        <p:grpSpPr>
          <a:xfrm>
            <a:off x="755576" y="4365104"/>
            <a:ext cx="1656184" cy="1008112"/>
            <a:chOff x="3131840" y="3356992"/>
            <a:chExt cx="1656184" cy="1008112"/>
          </a:xfrm>
        </p:grpSpPr>
        <p:sp>
          <p:nvSpPr>
            <p:cNvPr id="6" name="Rounded Rectangle 5"/>
            <p:cNvSpPr/>
            <p:nvPr/>
          </p:nvSpPr>
          <p:spPr>
            <a:xfrm>
              <a:off x="3131840" y="3356992"/>
              <a:ext cx="1584176" cy="1008112"/>
            </a:xfrm>
            <a:prstGeom prst="roundRect">
              <a:avLst/>
            </a:prstGeom>
            <a:noFill/>
            <a:ln w="38100">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sp>
          <p:nvSpPr>
            <p:cNvPr id="8" name="TextBox 7"/>
            <p:cNvSpPr txBox="1"/>
            <p:nvPr/>
          </p:nvSpPr>
          <p:spPr>
            <a:xfrm>
              <a:off x="3275856" y="3501008"/>
              <a:ext cx="1512168" cy="646331"/>
            </a:xfrm>
            <a:prstGeom prst="rect">
              <a:avLst/>
            </a:prstGeom>
            <a:noFill/>
          </p:spPr>
          <p:txBody>
            <a:bodyPr wrap="square" rtlCol="0">
              <a:spAutoFit/>
            </a:bodyPr>
            <a:lstStyle/>
            <a:p>
              <a:r>
                <a:rPr lang="en-CA" sz="3600" dirty="0" smtClean="0"/>
                <a:t>L1/C1</a:t>
              </a:r>
              <a:endParaRPr lang="en-CA" sz="3600" dirty="0"/>
            </a:p>
          </p:txBody>
        </p:sp>
      </p:grpSp>
      <p:grpSp>
        <p:nvGrpSpPr>
          <p:cNvPr id="13" name="Group 12"/>
          <p:cNvGrpSpPr/>
          <p:nvPr/>
        </p:nvGrpSpPr>
        <p:grpSpPr>
          <a:xfrm>
            <a:off x="899592" y="5517232"/>
            <a:ext cx="1512168" cy="1152128"/>
            <a:chOff x="899592" y="5517232"/>
            <a:chExt cx="1512168" cy="1152128"/>
          </a:xfrm>
        </p:grpSpPr>
        <p:sp>
          <p:nvSpPr>
            <p:cNvPr id="7" name="Oval 6"/>
            <p:cNvSpPr/>
            <p:nvPr/>
          </p:nvSpPr>
          <p:spPr>
            <a:xfrm>
              <a:off x="899592" y="5517232"/>
              <a:ext cx="1296144" cy="1152128"/>
            </a:xfrm>
            <a:prstGeom prst="ellipse">
              <a:avLst/>
            </a:prstGeom>
            <a:solidFill>
              <a:schemeClr val="bg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sp>
          <p:nvSpPr>
            <p:cNvPr id="9" name="TextBox 8"/>
            <p:cNvSpPr txBox="1"/>
            <p:nvPr/>
          </p:nvSpPr>
          <p:spPr>
            <a:xfrm>
              <a:off x="899592" y="5734997"/>
              <a:ext cx="1512168" cy="646331"/>
            </a:xfrm>
            <a:prstGeom prst="rect">
              <a:avLst/>
            </a:prstGeom>
            <a:noFill/>
          </p:spPr>
          <p:txBody>
            <a:bodyPr wrap="square" rtlCol="0">
              <a:spAutoFit/>
            </a:bodyPr>
            <a:lstStyle/>
            <a:p>
              <a:r>
                <a:rPr lang="en-CA" sz="3600" dirty="0" smtClean="0"/>
                <a:t>L2/C2</a:t>
              </a:r>
              <a:endParaRPr lang="en-CA" sz="3600" dirty="0"/>
            </a:p>
          </p:txBody>
        </p:sp>
      </p:grpSp>
      <p:pic>
        <p:nvPicPr>
          <p:cNvPr id="10" name="Content Placeholder 3"/>
          <p:cNvPicPr>
            <a:picLocks/>
          </p:cNvPicPr>
          <p:nvPr/>
        </p:nvPicPr>
        <p:blipFill>
          <a:blip r:embed="rId4" cstate="print"/>
          <a:srcRect/>
          <a:stretch>
            <a:fillRect/>
          </a:stretch>
        </p:blipFill>
        <p:spPr bwMode="auto">
          <a:xfrm>
            <a:off x="6012160" y="3324125"/>
            <a:ext cx="2304256" cy="3201219"/>
          </a:xfrm>
          <a:prstGeom prst="rect">
            <a:avLst/>
          </a:prstGeom>
          <a:solidFill>
            <a:srgbClr val="FFFFCC"/>
          </a:solidFill>
          <a:ln w="9525">
            <a:noFill/>
            <a:miter lim="800000"/>
            <a:headEnd/>
            <a:tailEnd/>
          </a:ln>
        </p:spPr>
      </p:pic>
      <p:sp>
        <p:nvSpPr>
          <p:cNvPr id="14" name="TextBox 13"/>
          <p:cNvSpPr txBox="1"/>
          <p:nvPr/>
        </p:nvSpPr>
        <p:spPr>
          <a:xfrm>
            <a:off x="3707904" y="3933056"/>
            <a:ext cx="2376264" cy="1754326"/>
          </a:xfrm>
          <a:prstGeom prst="rect">
            <a:avLst/>
          </a:prstGeom>
          <a:noFill/>
        </p:spPr>
        <p:txBody>
          <a:bodyPr wrap="square" rtlCol="0">
            <a:spAutoFit/>
          </a:bodyPr>
          <a:lstStyle/>
          <a:p>
            <a:pPr algn="ctr"/>
            <a:r>
              <a:rPr lang="en-CA" b="1" dirty="0" smtClean="0"/>
              <a:t>Marginalized</a:t>
            </a:r>
          </a:p>
          <a:p>
            <a:r>
              <a:rPr lang="en-CA" dirty="0" smtClean="0"/>
              <a:t>No L2/C2 MNs have formed</a:t>
            </a:r>
          </a:p>
          <a:p>
            <a:endParaRPr lang="en-CA" dirty="0" smtClean="0"/>
          </a:p>
          <a:p>
            <a:r>
              <a:rPr lang="en-CA" dirty="0" smtClean="0"/>
              <a:t>(Leaving C2 may uncover acquired MNs)</a:t>
            </a:r>
            <a:endParaRPr lang="en-CA" dirty="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012160" y="260648"/>
            <a:ext cx="2880320" cy="626469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p:nvSpPr>
        <p:spPr>
          <a:xfrm>
            <a:off x="179512" y="260648"/>
            <a:ext cx="2880320" cy="6264696"/>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p:cNvSpPr>
            <a:spLocks noGrp="1"/>
          </p:cNvSpPr>
          <p:nvPr>
            <p:ph sz="half" idx="1"/>
          </p:nvPr>
        </p:nvSpPr>
        <p:spPr/>
        <p:txBody>
          <a:bodyPr/>
          <a:lstStyle/>
          <a:p>
            <a:endParaRPr lang="en-CA" dirty="0" smtClean="0"/>
          </a:p>
          <a:p>
            <a:endParaRPr lang="en-CA" dirty="0"/>
          </a:p>
        </p:txBody>
      </p:sp>
      <p:pic>
        <p:nvPicPr>
          <p:cNvPr id="8" name="Content Placeholder 3"/>
          <p:cNvPicPr>
            <a:picLocks/>
          </p:cNvPicPr>
          <p:nvPr/>
        </p:nvPicPr>
        <p:blipFill>
          <a:blip r:embed="rId3" cstate="print"/>
          <a:srcRect/>
          <a:stretch>
            <a:fillRect/>
          </a:stretch>
        </p:blipFill>
        <p:spPr bwMode="auto">
          <a:xfrm>
            <a:off x="467545" y="476672"/>
            <a:ext cx="2088232" cy="252028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6300192" y="476672"/>
            <a:ext cx="2448272" cy="2448272"/>
          </a:xfrm>
          <a:prstGeom prst="rect">
            <a:avLst/>
          </a:prstGeom>
          <a:noFill/>
          <a:ln w="9525">
            <a:noFill/>
            <a:miter lim="800000"/>
            <a:headEnd/>
            <a:tailEnd/>
          </a:ln>
        </p:spPr>
      </p:pic>
      <p:pic>
        <p:nvPicPr>
          <p:cNvPr id="10" name="Content Placeholder 3"/>
          <p:cNvPicPr>
            <a:picLocks/>
          </p:cNvPicPr>
          <p:nvPr/>
        </p:nvPicPr>
        <p:blipFill>
          <a:blip r:embed="rId5" cstate="print"/>
          <a:srcRect/>
          <a:stretch>
            <a:fillRect/>
          </a:stretch>
        </p:blipFill>
        <p:spPr bwMode="auto">
          <a:xfrm>
            <a:off x="3419872" y="476672"/>
            <a:ext cx="2088231" cy="2448272"/>
          </a:xfrm>
          <a:prstGeom prst="rect">
            <a:avLst/>
          </a:prstGeom>
          <a:noFill/>
          <a:ln w="9525">
            <a:noFill/>
            <a:miter lim="800000"/>
            <a:headEnd/>
            <a:tailEnd/>
          </a:ln>
        </p:spPr>
      </p:pic>
      <p:sp>
        <p:nvSpPr>
          <p:cNvPr id="12" name="TextBox 11"/>
          <p:cNvSpPr txBox="1"/>
          <p:nvPr/>
        </p:nvSpPr>
        <p:spPr>
          <a:xfrm>
            <a:off x="6300192" y="3501008"/>
            <a:ext cx="2448272" cy="2585323"/>
          </a:xfrm>
          <a:prstGeom prst="rect">
            <a:avLst/>
          </a:prstGeom>
          <a:noFill/>
        </p:spPr>
        <p:txBody>
          <a:bodyPr wrap="square" rtlCol="0">
            <a:spAutoFit/>
          </a:bodyPr>
          <a:lstStyle/>
          <a:p>
            <a:pPr algn="ctr"/>
            <a:r>
              <a:rPr lang="en-CA" b="1" dirty="0" smtClean="0"/>
              <a:t>Assimilated</a:t>
            </a:r>
            <a:endParaRPr lang="en-CA" dirty="0" smtClean="0"/>
          </a:p>
          <a:p>
            <a:r>
              <a:rPr lang="en-CA" dirty="0" smtClean="0"/>
              <a:t>Only core MNs of L1/C1 remain.  </a:t>
            </a:r>
          </a:p>
          <a:p>
            <a:endParaRPr lang="en-CA" dirty="0" smtClean="0"/>
          </a:p>
          <a:p>
            <a:endParaRPr lang="en-CA" dirty="0" smtClean="0"/>
          </a:p>
          <a:p>
            <a:r>
              <a:rPr lang="en-CA" dirty="0" smtClean="0"/>
              <a:t>(Further assimilation will threaten core MNs and may trigger a backlash)</a:t>
            </a:r>
            <a:endParaRPr lang="en-CA" dirty="0"/>
          </a:p>
        </p:txBody>
      </p:sp>
      <p:sp>
        <p:nvSpPr>
          <p:cNvPr id="13" name="TextBox 12"/>
          <p:cNvSpPr txBox="1"/>
          <p:nvPr/>
        </p:nvSpPr>
        <p:spPr>
          <a:xfrm>
            <a:off x="395536" y="3568948"/>
            <a:ext cx="2520280" cy="2585323"/>
          </a:xfrm>
          <a:prstGeom prst="rect">
            <a:avLst/>
          </a:prstGeom>
          <a:noFill/>
        </p:spPr>
        <p:txBody>
          <a:bodyPr wrap="square" rtlCol="0">
            <a:spAutoFit/>
          </a:bodyPr>
          <a:lstStyle/>
          <a:p>
            <a:pPr algn="ctr"/>
            <a:r>
              <a:rPr lang="en-CA" b="1" dirty="0" smtClean="0"/>
              <a:t>Separated</a:t>
            </a:r>
            <a:endParaRPr lang="en-CA" dirty="0" smtClean="0"/>
          </a:p>
          <a:p>
            <a:r>
              <a:rPr lang="en-CA" dirty="0" smtClean="0"/>
              <a:t>Peripheral MNs of L2/C2 have been acquired. Core MNs of L1/C1 drive behavior. </a:t>
            </a:r>
          </a:p>
          <a:p>
            <a:endParaRPr lang="en-CA" dirty="0" smtClean="0"/>
          </a:p>
          <a:p>
            <a:r>
              <a:rPr lang="en-CA" dirty="0" smtClean="0"/>
              <a:t>(Gives the appearance of cultural assimilation Because C1 is not public) </a:t>
            </a:r>
            <a:endParaRPr lang="en-CA" dirty="0"/>
          </a:p>
        </p:txBody>
      </p:sp>
      <p:sp>
        <p:nvSpPr>
          <p:cNvPr id="14" name="TextBox 13"/>
          <p:cNvSpPr txBox="1"/>
          <p:nvPr/>
        </p:nvSpPr>
        <p:spPr>
          <a:xfrm>
            <a:off x="3347864" y="3535848"/>
            <a:ext cx="2448272" cy="2585323"/>
          </a:xfrm>
          <a:prstGeom prst="rect">
            <a:avLst/>
          </a:prstGeom>
          <a:noFill/>
        </p:spPr>
        <p:txBody>
          <a:bodyPr wrap="square" rtlCol="0">
            <a:spAutoFit/>
          </a:bodyPr>
          <a:lstStyle/>
          <a:p>
            <a:pPr algn="ctr"/>
            <a:r>
              <a:rPr lang="en-CA" b="1" dirty="0" smtClean="0"/>
              <a:t>Integrated</a:t>
            </a:r>
            <a:endParaRPr lang="en-CA" dirty="0" smtClean="0"/>
          </a:p>
          <a:p>
            <a:r>
              <a:rPr lang="en-CA" dirty="0" smtClean="0"/>
              <a:t>Some core MNs of L2/C2 have been acquired. </a:t>
            </a:r>
          </a:p>
          <a:p>
            <a:endParaRPr lang="en-CA" dirty="0" smtClean="0"/>
          </a:p>
          <a:p>
            <a:r>
              <a:rPr lang="en-CA" dirty="0" smtClean="0"/>
              <a:t>(Can lead to L1+L2/C3, In which C3 is a combination of C1 &amp; C2—third culture kids)</a:t>
            </a:r>
            <a:endParaRPr lang="en-CA"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CA" b="1" dirty="0" smtClean="0">
                <a:solidFill>
                  <a:schemeClr val="bg2">
                    <a:lumMod val="90000"/>
                  </a:schemeClr>
                </a:solidFill>
              </a:rPr>
              <a:t>The Power of Mental Networks </a:t>
            </a:r>
            <a:endParaRPr lang="en-CA" b="1" dirty="0">
              <a:solidFill>
                <a:schemeClr val="bg2">
                  <a:lumMod val="90000"/>
                </a:schemeClr>
              </a:solidFill>
            </a:endParaRPr>
          </a:p>
        </p:txBody>
      </p:sp>
      <p:sp>
        <p:nvSpPr>
          <p:cNvPr id="3" name="Content Placeholder 2"/>
          <p:cNvSpPr>
            <a:spLocks noGrp="1"/>
          </p:cNvSpPr>
          <p:nvPr>
            <p:ph idx="1"/>
          </p:nvPr>
        </p:nvSpPr>
        <p:spPr>
          <a:solidFill>
            <a:schemeClr val="accent1">
              <a:lumMod val="20000"/>
              <a:lumOff val="80000"/>
            </a:schemeClr>
          </a:solidFill>
        </p:spPr>
        <p:txBody>
          <a:bodyPr>
            <a:normAutofit fontScale="92500" lnSpcReduction="20000"/>
          </a:bodyPr>
          <a:lstStyle/>
          <a:p>
            <a:r>
              <a:rPr lang="en-CA" b="1" dirty="0" smtClean="0"/>
              <a:t>MNs resist dissection</a:t>
            </a:r>
            <a:r>
              <a:rPr lang="en-CA" dirty="0" smtClean="0"/>
              <a:t> </a:t>
            </a:r>
          </a:p>
          <a:p>
            <a:pPr lvl="1"/>
            <a:r>
              <a:rPr lang="en-CA" dirty="0" smtClean="0"/>
              <a:t>People react when others analyze their MNs (Kubota, 1999). It’s easier to analyze mental networks in others’ minds!</a:t>
            </a:r>
          </a:p>
          <a:p>
            <a:r>
              <a:rPr lang="en-CA" b="1" dirty="0" smtClean="0"/>
              <a:t>MNs can overwhelm technical thought</a:t>
            </a:r>
          </a:p>
          <a:p>
            <a:pPr lvl="1"/>
            <a:r>
              <a:rPr lang="en-CA" dirty="0" smtClean="0"/>
              <a:t>Global warming research</a:t>
            </a:r>
          </a:p>
          <a:p>
            <a:r>
              <a:rPr lang="en-CA" b="1" dirty="0" smtClean="0"/>
              <a:t>MNs can overwhelm normal thought</a:t>
            </a:r>
          </a:p>
          <a:p>
            <a:pPr lvl="1"/>
            <a:r>
              <a:rPr lang="en-CA" dirty="0" smtClean="0"/>
              <a:t>Google ‘</a:t>
            </a:r>
            <a:r>
              <a:rPr lang="en-CA" dirty="0" err="1" smtClean="0"/>
              <a:t>krashenburn</a:t>
            </a:r>
            <a:r>
              <a:rPr lang="en-CA" dirty="0" smtClean="0"/>
              <a:t>’ </a:t>
            </a:r>
          </a:p>
          <a:p>
            <a:r>
              <a:rPr lang="en-CA" b="1" dirty="0" smtClean="0"/>
              <a:t>MNs can infect technical thought</a:t>
            </a:r>
          </a:p>
          <a:p>
            <a:pPr lvl="1"/>
            <a:r>
              <a:rPr lang="en-CA" dirty="0" smtClean="0"/>
              <a:t>The MN lies hidden behind the technical thought </a:t>
            </a:r>
          </a:p>
          <a:p>
            <a:pPr lvl="1"/>
            <a:r>
              <a:rPr lang="en-CA" dirty="0" smtClean="0"/>
              <a:t>Alternate viewpoints often ridiculed (Kuhn, 1962)</a:t>
            </a: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normAutofit/>
          </a:bodyPr>
          <a:lstStyle/>
          <a:p>
            <a:r>
              <a:rPr lang="en-CA" sz="6000" b="1" dirty="0" smtClean="0"/>
              <a:t>Brief Reflection</a:t>
            </a:r>
            <a:endParaRPr lang="en-CA" sz="6000" b="1" dirty="0"/>
          </a:p>
        </p:txBody>
      </p:sp>
      <p:sp>
        <p:nvSpPr>
          <p:cNvPr id="3" name="Content Placeholder 2"/>
          <p:cNvSpPr>
            <a:spLocks noGrp="1"/>
          </p:cNvSpPr>
          <p:nvPr>
            <p:ph idx="1"/>
          </p:nvPr>
        </p:nvSpPr>
        <p:spPr>
          <a:solidFill>
            <a:schemeClr val="accent2">
              <a:lumMod val="20000"/>
              <a:lumOff val="80000"/>
            </a:schemeClr>
          </a:solidFill>
        </p:spPr>
        <p:txBody>
          <a:bodyPr>
            <a:normAutofit/>
          </a:bodyPr>
          <a:lstStyle/>
          <a:p>
            <a:pPr>
              <a:buNone/>
            </a:pPr>
            <a:r>
              <a:rPr lang="en-CA" sz="5400" dirty="0" smtClean="0"/>
              <a:t>	</a:t>
            </a:r>
          </a:p>
          <a:p>
            <a:pPr algn="ctr">
              <a:buNone/>
            </a:pPr>
            <a:r>
              <a:rPr lang="en-CA" sz="5400" dirty="0" smtClean="0"/>
              <a:t>	</a:t>
            </a:r>
            <a:r>
              <a:rPr lang="en-CA" sz="4400" dirty="0" smtClean="0"/>
              <a:t>Describe how mental networks have affected the learning process in your </a:t>
            </a:r>
            <a:r>
              <a:rPr lang="en-CA" sz="4400" dirty="0" smtClean="0"/>
              <a:t>classroom.</a:t>
            </a:r>
            <a:endParaRPr lang="en-CA" sz="44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368152"/>
          </a:xfrm>
          <a:solidFill>
            <a:schemeClr val="accent3">
              <a:lumMod val="60000"/>
              <a:lumOff val="40000"/>
            </a:schemeClr>
          </a:solidFill>
        </p:spPr>
        <p:txBody>
          <a:bodyPr>
            <a:noAutofit/>
          </a:bodyPr>
          <a:lstStyle/>
          <a:p>
            <a:r>
              <a:rPr lang="en-CA" b="1" dirty="0" smtClean="0"/>
              <a:t>A Cognitive Approach </a:t>
            </a:r>
            <a:br>
              <a:rPr lang="en-CA" b="1" dirty="0" smtClean="0"/>
            </a:br>
            <a:r>
              <a:rPr lang="en-CA" b="1" dirty="0" smtClean="0"/>
              <a:t>to Language and Culture </a:t>
            </a:r>
            <a:endParaRPr lang="en-CA" b="1" dirty="0"/>
          </a:p>
        </p:txBody>
      </p:sp>
      <p:sp>
        <p:nvSpPr>
          <p:cNvPr id="3" name="Content Placeholder 2"/>
          <p:cNvSpPr>
            <a:spLocks noGrp="1"/>
          </p:cNvSpPr>
          <p:nvPr>
            <p:ph idx="1"/>
          </p:nvPr>
        </p:nvSpPr>
        <p:spPr>
          <a:xfrm>
            <a:off x="457200" y="1844824"/>
            <a:ext cx="8229600" cy="4752528"/>
          </a:xfrm>
          <a:solidFill>
            <a:schemeClr val="accent3">
              <a:lumMod val="20000"/>
              <a:lumOff val="80000"/>
            </a:schemeClr>
          </a:solidFill>
        </p:spPr>
        <p:txBody>
          <a:bodyPr>
            <a:normAutofit fontScale="70000" lnSpcReduction="20000"/>
          </a:bodyPr>
          <a:lstStyle/>
          <a:p>
            <a:r>
              <a:rPr lang="en-CA" dirty="0" smtClean="0"/>
              <a:t>Research began with cognitive styles</a:t>
            </a:r>
          </a:p>
          <a:p>
            <a:pPr lvl="1"/>
            <a:r>
              <a:rPr lang="en-CA" dirty="0" smtClean="0"/>
              <a:t>200 biographies were analyzed for data (Friesen, 1986)</a:t>
            </a:r>
          </a:p>
          <a:p>
            <a:r>
              <a:rPr lang="en-CA" dirty="0" smtClean="0"/>
              <a:t>This led to the concept of cognitive modules</a:t>
            </a:r>
          </a:p>
          <a:p>
            <a:pPr lvl="1"/>
            <a:r>
              <a:rPr lang="en-CA" dirty="0" smtClean="0"/>
              <a:t>The traits of each cognitive style could be summarized</a:t>
            </a:r>
          </a:p>
          <a:p>
            <a:pPr lvl="1"/>
            <a:r>
              <a:rPr lang="en-CA" dirty="0" smtClean="0"/>
              <a:t>Each set of core traits corresponded to a brain region</a:t>
            </a:r>
          </a:p>
          <a:p>
            <a:r>
              <a:rPr lang="en-CA" dirty="0" smtClean="0"/>
              <a:t>A model of the mind was formulated – </a:t>
            </a:r>
            <a:r>
              <a:rPr lang="en-CA" b="1" dirty="0" smtClean="0"/>
              <a:t>Mental Symmetry Model</a:t>
            </a:r>
          </a:p>
          <a:p>
            <a:pPr lvl="1"/>
            <a:r>
              <a:rPr lang="en-CA" dirty="0" smtClean="0"/>
              <a:t>Cognitive modules function and interact in a specific way </a:t>
            </a:r>
          </a:p>
          <a:p>
            <a:pPr lvl="1"/>
            <a:r>
              <a:rPr lang="en-CA" dirty="0" smtClean="0"/>
              <a:t>Terms from Don </a:t>
            </a:r>
            <a:r>
              <a:rPr lang="en-CA" dirty="0" err="1" smtClean="0"/>
              <a:t>Pickerell</a:t>
            </a:r>
            <a:r>
              <a:rPr lang="en-CA" dirty="0" smtClean="0"/>
              <a:t> (1975)</a:t>
            </a:r>
          </a:p>
          <a:p>
            <a:r>
              <a:rPr lang="en-CA" dirty="0" smtClean="0"/>
              <a:t> </a:t>
            </a:r>
            <a:r>
              <a:rPr lang="en-CA" b="1" dirty="0" smtClean="0"/>
              <a:t>MSM</a:t>
            </a:r>
            <a:r>
              <a:rPr lang="en-CA" dirty="0" smtClean="0"/>
              <a:t> has been be used to analyze many fields</a:t>
            </a:r>
          </a:p>
          <a:p>
            <a:pPr lvl="1"/>
            <a:r>
              <a:rPr lang="en-CA" dirty="0" smtClean="0"/>
              <a:t>This provides corroborative evidence</a:t>
            </a:r>
          </a:p>
          <a:p>
            <a:pPr lvl="1"/>
            <a:r>
              <a:rPr lang="en-CA" dirty="0" smtClean="0"/>
              <a:t>It has recently been applied to the TESOL field</a:t>
            </a:r>
          </a:p>
          <a:p>
            <a:pPr lvl="1"/>
            <a:r>
              <a:rPr lang="en-CA" dirty="0" smtClean="0"/>
              <a:t>A single model—from personality—bridges linguistics and culture</a:t>
            </a:r>
          </a:p>
          <a:p>
            <a:r>
              <a:rPr lang="en-CA" dirty="0" smtClean="0"/>
              <a:t> This suggests that innate structures shape grammar</a:t>
            </a:r>
          </a:p>
          <a:p>
            <a:pPr lvl="1"/>
            <a:r>
              <a:rPr lang="en-CA" dirty="0" smtClean="0"/>
              <a:t>The same innate structures shape research and instruction</a:t>
            </a:r>
          </a:p>
          <a:p>
            <a:pPr lvl="1"/>
            <a:r>
              <a:rPr lang="en-CA" dirty="0" smtClean="0"/>
              <a:t>Connectionism functions within a general innate structure </a:t>
            </a:r>
            <a:endParaRPr lang="en-CA" dirty="0"/>
          </a:p>
        </p:txBody>
      </p:sp>
    </p:spTree>
  </p:cSld>
  <p:clrMapOvr>
    <a:masterClrMapping/>
  </p:clrMapOvr>
  <p:transition spd="med">
    <p:pull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544" y="548680"/>
            <a:ext cx="2674640" cy="1656184"/>
          </a:xfrm>
          <a:solidFill>
            <a:schemeClr val="accent3">
              <a:lumMod val="60000"/>
              <a:lumOff val="40000"/>
            </a:schemeClr>
          </a:solidFill>
        </p:spPr>
        <p:txBody>
          <a:bodyPr>
            <a:normAutofit/>
          </a:bodyPr>
          <a:lstStyle/>
          <a:p>
            <a:r>
              <a:rPr lang="en-CA" b="1" dirty="0" err="1" smtClean="0"/>
              <a:t>Habermas</a:t>
            </a:r>
            <a:endParaRPr lang="en-CA" b="1" dirty="0"/>
          </a:p>
        </p:txBody>
      </p:sp>
      <p:sp>
        <p:nvSpPr>
          <p:cNvPr id="3" name="Content Placeholder 2"/>
          <p:cNvSpPr>
            <a:spLocks noGrp="1"/>
          </p:cNvSpPr>
          <p:nvPr>
            <p:ph idx="1"/>
          </p:nvPr>
        </p:nvSpPr>
        <p:spPr>
          <a:xfrm>
            <a:off x="323528" y="2420888"/>
            <a:ext cx="8568952" cy="4437112"/>
          </a:xfrm>
          <a:solidFill>
            <a:schemeClr val="accent3">
              <a:lumMod val="20000"/>
              <a:lumOff val="80000"/>
            </a:schemeClr>
          </a:solidFill>
        </p:spPr>
        <p:txBody>
          <a:bodyPr>
            <a:normAutofit fontScale="55000" lnSpcReduction="20000"/>
          </a:bodyPr>
          <a:lstStyle/>
          <a:p>
            <a:pPr>
              <a:buNone/>
            </a:pPr>
            <a:r>
              <a:rPr lang="en-CA" sz="4000" b="1" dirty="0" smtClean="0"/>
              <a:t>A Cognitive Examination of his first two Social Stages</a:t>
            </a:r>
          </a:p>
          <a:p>
            <a:r>
              <a:rPr lang="en-CA" dirty="0" err="1" smtClean="0"/>
              <a:t>Habermas</a:t>
            </a:r>
            <a:r>
              <a:rPr lang="en-CA" dirty="0" smtClean="0"/>
              <a:t> describes the visible result of a mental shift involving Mercy and Perceiver </a:t>
            </a:r>
          </a:p>
          <a:p>
            <a:pPr lvl="1"/>
            <a:r>
              <a:rPr lang="en-CA" dirty="0" smtClean="0"/>
              <a:t>Mercy thought remembers emotional experiences</a:t>
            </a:r>
          </a:p>
          <a:p>
            <a:pPr lvl="1"/>
            <a:r>
              <a:rPr lang="en-CA" dirty="0" smtClean="0"/>
              <a:t>Perceiver thought looks for facts--which organize and connect Mercy experiences </a:t>
            </a:r>
          </a:p>
          <a:p>
            <a:pPr lvl="1">
              <a:buNone/>
            </a:pPr>
            <a:endParaRPr lang="en-CA" sz="1455" dirty="0" smtClean="0"/>
          </a:p>
          <a:p>
            <a:pPr>
              <a:buFont typeface="Arial" charset="0"/>
              <a:buChar char="•"/>
            </a:pPr>
            <a:r>
              <a:rPr lang="en-CA" b="1" dirty="0" smtClean="0"/>
              <a:t>Representative publicity </a:t>
            </a:r>
            <a:r>
              <a:rPr lang="en-CA" b="1" i="1" dirty="0" smtClean="0"/>
              <a:t>(Mercy emotions overwhelm Perceiver thought)</a:t>
            </a:r>
          </a:p>
          <a:p>
            <a:pPr lvl="1"/>
            <a:r>
              <a:rPr lang="en-CA" dirty="0" smtClean="0"/>
              <a:t>The emotional status of the leader is paramount</a:t>
            </a:r>
          </a:p>
          <a:p>
            <a:pPr lvl="2"/>
            <a:r>
              <a:rPr lang="en-CA" dirty="0" smtClean="0"/>
              <a:t>The lord and master has an ‘aura’ that is displayed to his subjects; Versailles tried to overpower the senses</a:t>
            </a:r>
          </a:p>
          <a:p>
            <a:pPr lvl="1"/>
            <a:r>
              <a:rPr lang="en-CA" dirty="0" smtClean="0"/>
              <a:t>This emotional status overwhelms Perceiver thought</a:t>
            </a:r>
          </a:p>
          <a:p>
            <a:pPr lvl="2"/>
            <a:r>
              <a:rPr lang="en-CA" dirty="0" smtClean="0"/>
              <a:t>The public watches and acclaims the leader; the leader proclaims truth to his subjects</a:t>
            </a:r>
          </a:p>
          <a:p>
            <a:r>
              <a:rPr lang="en-CA" b="1" dirty="0" smtClean="0"/>
              <a:t>Bourgeois public sphere </a:t>
            </a:r>
            <a:r>
              <a:rPr lang="en-CA" b="1" i="1" dirty="0" smtClean="0"/>
              <a:t>(Perceiver thought is functioning)</a:t>
            </a:r>
          </a:p>
          <a:p>
            <a:pPr lvl="1"/>
            <a:r>
              <a:rPr lang="en-CA" dirty="0" smtClean="0"/>
              <a:t>Facts are no longer accepted blindly from the leader:  People questioned absolute sovereignty  </a:t>
            </a:r>
          </a:p>
          <a:p>
            <a:pPr lvl="1"/>
            <a:r>
              <a:rPr lang="en-CA" dirty="0" smtClean="0"/>
              <a:t>Perceiver thought looks for facts: News and information became important </a:t>
            </a:r>
          </a:p>
          <a:p>
            <a:pPr lvl="1"/>
            <a:r>
              <a:rPr lang="en-CA" dirty="0" smtClean="0"/>
              <a:t>Perceiver facts connect Mercy experiences: Travel and trade built connections  </a:t>
            </a:r>
          </a:p>
          <a:p>
            <a:pPr lvl="1"/>
            <a:r>
              <a:rPr lang="en-CA" dirty="0" smtClean="0"/>
              <a:t>Perceiver facts organize Mercy experiences: Private property and personal identity were defined  </a:t>
            </a:r>
          </a:p>
          <a:p>
            <a:pPr lvl="1"/>
            <a:r>
              <a:rPr lang="en-CA" dirty="0" smtClean="0"/>
              <a:t>Perceiver thought tests facts: There was a critical press, and debates in coffeehouses </a:t>
            </a:r>
          </a:p>
          <a:p>
            <a:pPr lvl="1"/>
            <a:r>
              <a:rPr lang="en-CA" dirty="0" smtClean="0"/>
              <a:t>Perceiver facts are independent of Mercy emotions: The rule of law replaced the monarch’s edict</a:t>
            </a:r>
          </a:p>
        </p:txBody>
      </p:sp>
      <p:pic>
        <p:nvPicPr>
          <p:cNvPr id="5" name="Picture 4" descr="C:\Users\Lorin\Desktop\books\diagram.gif"/>
          <p:cNvPicPr>
            <a:picLocks noChangeAspect="1" noChangeArrowheads="1"/>
          </p:cNvPicPr>
          <p:nvPr/>
        </p:nvPicPr>
        <p:blipFill>
          <a:blip r:embed="rId3" cstate="print"/>
          <a:srcRect/>
          <a:stretch>
            <a:fillRect/>
          </a:stretch>
        </p:blipFill>
        <p:spPr bwMode="auto">
          <a:xfrm>
            <a:off x="3275856" y="44624"/>
            <a:ext cx="4762500" cy="2232248"/>
          </a:xfrm>
          <a:prstGeom prst="rect">
            <a:avLst/>
          </a:prstGeom>
          <a:noFill/>
        </p:spPr>
      </p:pic>
      <p:sp>
        <p:nvSpPr>
          <p:cNvPr id="6" name="Oval 5"/>
          <p:cNvSpPr/>
          <p:nvPr/>
        </p:nvSpPr>
        <p:spPr>
          <a:xfrm>
            <a:off x="6876256" y="692696"/>
            <a:ext cx="1224136" cy="1296144"/>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Tree>
  </p:cSld>
  <p:clrMapOvr>
    <a:masterClrMapping/>
  </p:clrMapOvr>
  <p:transition spd="med">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CA" b="1" dirty="0" smtClean="0"/>
              <a:t>Male vs. Female Development </a:t>
            </a:r>
            <a:endParaRPr lang="en-CA" b="1" dirty="0"/>
          </a:p>
        </p:txBody>
      </p:sp>
      <p:sp>
        <p:nvSpPr>
          <p:cNvPr id="3" name="Content Placeholder 2"/>
          <p:cNvSpPr>
            <a:spLocks noGrp="1"/>
          </p:cNvSpPr>
          <p:nvPr>
            <p:ph sz="half" idx="1"/>
          </p:nvPr>
        </p:nvSpPr>
        <p:spPr>
          <a:solidFill>
            <a:schemeClr val="accent1">
              <a:lumMod val="20000"/>
              <a:lumOff val="80000"/>
            </a:schemeClr>
          </a:solidFill>
        </p:spPr>
        <p:txBody>
          <a:bodyPr>
            <a:normAutofit fontScale="85000" lnSpcReduction="10000"/>
          </a:bodyPr>
          <a:lstStyle/>
          <a:p>
            <a:pPr algn="ctr">
              <a:buNone/>
            </a:pPr>
            <a:r>
              <a:rPr lang="en-CA" sz="3900" b="1" dirty="0" smtClean="0"/>
              <a:t>Male: Perry (1970)</a:t>
            </a:r>
          </a:p>
          <a:p>
            <a:pPr algn="ctr">
              <a:buNone/>
            </a:pPr>
            <a:r>
              <a:rPr lang="en-CA" sz="2200" b="1" i="1" dirty="0" smtClean="0"/>
              <a:t>Males ignore MNs to develop P.</a:t>
            </a:r>
          </a:p>
          <a:p>
            <a:r>
              <a:rPr lang="en-CA" dirty="0" smtClean="0"/>
              <a:t>Dualism: P is mesmerized by MNs</a:t>
            </a:r>
          </a:p>
          <a:p>
            <a:r>
              <a:rPr lang="en-CA" dirty="0" smtClean="0"/>
              <a:t>Multiplicity: P is not mesmerized but also not functioning</a:t>
            </a:r>
          </a:p>
          <a:p>
            <a:r>
              <a:rPr lang="en-CA" dirty="0" smtClean="0"/>
              <a:t>Procedural Knowledge: P is functioning</a:t>
            </a:r>
          </a:p>
          <a:p>
            <a:r>
              <a:rPr lang="en-CA" dirty="0" smtClean="0"/>
              <a:t>Constructed Knowledge: P applies increasingly to MNs </a:t>
            </a:r>
          </a:p>
        </p:txBody>
      </p:sp>
      <p:sp>
        <p:nvSpPr>
          <p:cNvPr id="4" name="Content Placeholder 3"/>
          <p:cNvSpPr>
            <a:spLocks noGrp="1"/>
          </p:cNvSpPr>
          <p:nvPr>
            <p:ph sz="half" idx="2"/>
          </p:nvPr>
        </p:nvSpPr>
        <p:spPr>
          <a:solidFill>
            <a:schemeClr val="accent2">
              <a:lumMod val="20000"/>
              <a:lumOff val="80000"/>
            </a:schemeClr>
          </a:solidFill>
        </p:spPr>
        <p:txBody>
          <a:bodyPr>
            <a:normAutofit fontScale="85000" lnSpcReduction="10000"/>
          </a:bodyPr>
          <a:lstStyle/>
          <a:p>
            <a:pPr algn="ctr">
              <a:buNone/>
            </a:pPr>
            <a:r>
              <a:rPr lang="en-CA" sz="3900" b="1" dirty="0" smtClean="0"/>
              <a:t>Female: </a:t>
            </a:r>
            <a:r>
              <a:rPr lang="en-CA" sz="3900" b="1" dirty="0" err="1" smtClean="0"/>
              <a:t>Belenky</a:t>
            </a:r>
            <a:r>
              <a:rPr lang="en-CA" sz="3900" b="1" dirty="0" smtClean="0"/>
              <a:t> </a:t>
            </a:r>
            <a:r>
              <a:rPr lang="en-CA" b="1" dirty="0" smtClean="0"/>
              <a:t>(1986)</a:t>
            </a:r>
          </a:p>
          <a:p>
            <a:pPr algn="ctr">
              <a:buNone/>
            </a:pPr>
            <a:r>
              <a:rPr lang="en-CA" sz="2200" b="1" i="1" dirty="0" smtClean="0"/>
              <a:t>Females learn to manipulate MNs.</a:t>
            </a:r>
          </a:p>
          <a:p>
            <a:r>
              <a:rPr lang="en-CA" dirty="0" smtClean="0"/>
              <a:t>Silence: Other MNs suppress identity</a:t>
            </a:r>
          </a:p>
          <a:p>
            <a:r>
              <a:rPr lang="en-CA" dirty="0" smtClean="0"/>
              <a:t>Received Knowledge: Other MNs define identity</a:t>
            </a:r>
          </a:p>
          <a:p>
            <a:r>
              <a:rPr lang="en-CA" dirty="0" smtClean="0"/>
              <a:t>Subjective Knowledge: MNs define P ‘truth’</a:t>
            </a:r>
          </a:p>
          <a:p>
            <a:r>
              <a:rPr lang="en-CA" dirty="0" smtClean="0"/>
              <a:t>Procedural Knowledge: P evaluates MNs</a:t>
            </a:r>
          </a:p>
          <a:p>
            <a:r>
              <a:rPr lang="en-CA" dirty="0" smtClean="0"/>
              <a:t>Constructed Knowledge: P manipulates MNs   </a:t>
            </a:r>
          </a:p>
          <a:p>
            <a:endParaRPr lang="en-CA" dirty="0"/>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20080"/>
          </a:xfrm>
          <a:solidFill>
            <a:srgbClr val="002060"/>
          </a:solidFill>
        </p:spPr>
        <p:txBody>
          <a:bodyPr>
            <a:normAutofit fontScale="90000"/>
          </a:bodyPr>
          <a:lstStyle/>
          <a:p>
            <a:r>
              <a:rPr lang="en-CA" b="1" dirty="0" smtClean="0">
                <a:solidFill>
                  <a:schemeClr val="bg2">
                    <a:lumMod val="90000"/>
                  </a:schemeClr>
                </a:solidFill>
              </a:rPr>
              <a:t>Concrete Thought</a:t>
            </a:r>
            <a:endParaRPr lang="en-CA" b="1" dirty="0">
              <a:solidFill>
                <a:schemeClr val="bg2">
                  <a:lumMod val="90000"/>
                </a:schemeClr>
              </a:solidFill>
            </a:endParaRPr>
          </a:p>
        </p:txBody>
      </p:sp>
      <p:pic>
        <p:nvPicPr>
          <p:cNvPr id="4" name="Content Placeholder 3" descr="C:\Users\Lorin\Desktop\books\diagram.gif"/>
          <p:cNvPicPr>
            <a:picLocks noGrp="1" noChangeAspect="1" noChangeArrowheads="1"/>
          </p:cNvPicPr>
          <p:nvPr>
            <p:ph idx="1"/>
          </p:nvPr>
        </p:nvPicPr>
        <p:blipFill>
          <a:blip r:embed="rId3" cstate="print"/>
          <a:srcRect/>
          <a:stretch>
            <a:fillRect/>
          </a:stretch>
        </p:blipFill>
        <p:spPr bwMode="auto">
          <a:xfrm>
            <a:off x="4788024" y="1124744"/>
            <a:ext cx="3810000" cy="1912620"/>
          </a:xfrm>
          <a:prstGeom prst="rect">
            <a:avLst/>
          </a:prstGeom>
          <a:noFill/>
        </p:spPr>
      </p:pic>
      <p:sp>
        <p:nvSpPr>
          <p:cNvPr id="6" name="Oval 5"/>
          <p:cNvSpPr/>
          <p:nvPr/>
        </p:nvSpPr>
        <p:spPr>
          <a:xfrm>
            <a:off x="6660232" y="2132856"/>
            <a:ext cx="1080120" cy="648072"/>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cxnSp>
        <p:nvCxnSpPr>
          <p:cNvPr id="7" name="Straight Connector 6"/>
          <p:cNvCxnSpPr/>
          <p:nvPr/>
        </p:nvCxnSpPr>
        <p:spPr>
          <a:xfrm flipV="1">
            <a:off x="4716016" y="1844824"/>
            <a:ext cx="3528392" cy="1008112"/>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 name="Arc 11"/>
          <p:cNvSpPr/>
          <p:nvPr/>
        </p:nvSpPr>
        <p:spPr>
          <a:xfrm rot="10800000" flipH="1">
            <a:off x="5652120" y="1484784"/>
            <a:ext cx="2427578" cy="1091622"/>
          </a:xfrm>
          <a:prstGeom prst="arc">
            <a:avLst>
              <a:gd name="adj1" fmla="val 14525934"/>
              <a:gd name="adj2" fmla="val 21593893"/>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Content Placeholder 2"/>
          <p:cNvSpPr txBox="1">
            <a:spLocks/>
          </p:cNvSpPr>
          <p:nvPr/>
        </p:nvSpPr>
        <p:spPr>
          <a:xfrm>
            <a:off x="457200" y="3284984"/>
            <a:ext cx="8229600" cy="3240360"/>
          </a:xfrm>
          <a:prstGeom prst="rect">
            <a:avLst/>
          </a:prstGeom>
          <a:solidFill>
            <a:schemeClr val="accent1">
              <a:lumMod val="20000"/>
              <a:lumOff val="80000"/>
            </a:schemeClr>
          </a:solidFill>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CA" sz="5100" b="1" dirty="0" smtClean="0"/>
              <a:t>	WHAT DOES IT MEAN TO BE AN INDIVIDUAL PERSON?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CA" sz="20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3400" dirty="0" smtClean="0"/>
              <a:t>Emotional </a:t>
            </a:r>
            <a:r>
              <a:rPr kumimoji="0" lang="en-CA" sz="3400" b="0" i="0" u="none" strike="noStrike" kern="1200" cap="none" spc="0" normalizeH="0" baseline="0" noProof="0" dirty="0" smtClean="0">
                <a:ln>
                  <a:noFill/>
                </a:ln>
                <a:solidFill>
                  <a:schemeClr val="tx1"/>
                </a:solidFill>
                <a:effectLst/>
                <a:uLnTx/>
                <a:uFillTx/>
                <a:latin typeface="+mn-lt"/>
                <a:ea typeface="+mn-ea"/>
                <a:cs typeface="+mn-cs"/>
              </a:rPr>
              <a:t>Mercy experiences provide the raw material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3400" dirty="0" smtClean="0"/>
              <a:t>Perceiver facts arrange experiences into a map </a:t>
            </a:r>
          </a:p>
          <a:p>
            <a:pPr marL="800100" lvl="1" indent="-342900">
              <a:spcBef>
                <a:spcPct val="20000"/>
              </a:spcBef>
              <a:buFont typeface="Arial" pitchFamily="34" charset="0"/>
              <a:buChar char="•"/>
              <a:defRPr/>
            </a:pPr>
            <a:r>
              <a:rPr kumimoji="0" lang="en-CA" sz="3400" b="0" i="0" u="none" strike="noStrike" kern="1200" cap="none" spc="0" normalizeH="0" baseline="0" noProof="0" dirty="0" smtClean="0">
                <a:ln>
                  <a:noFill/>
                </a:ln>
                <a:solidFill>
                  <a:schemeClr val="tx1"/>
                </a:solidFill>
                <a:effectLst/>
                <a:uLnTx/>
                <a:uFillTx/>
                <a:latin typeface="+mn-lt"/>
                <a:ea typeface="+mn-ea"/>
                <a:cs typeface="+mn-cs"/>
              </a:rPr>
              <a:t>Goals</a:t>
            </a:r>
            <a:r>
              <a:rPr kumimoji="0" lang="en-CA" sz="3400" b="0" i="0" u="none" strike="noStrike" kern="1200" cap="none" spc="0" normalizeH="0" noProof="0" dirty="0" smtClean="0">
                <a:ln>
                  <a:noFill/>
                </a:ln>
                <a:solidFill>
                  <a:schemeClr val="tx1"/>
                </a:solidFill>
                <a:effectLst/>
                <a:uLnTx/>
                <a:uFillTx/>
                <a:latin typeface="+mn-lt"/>
                <a:ea typeface="+mn-ea"/>
                <a:cs typeface="+mn-cs"/>
              </a:rPr>
              <a:t> are</a:t>
            </a:r>
            <a:r>
              <a:rPr kumimoji="0" lang="en-CA" sz="3400" b="0" i="0" u="none" strike="noStrike" kern="1200" cap="none" spc="0" normalizeH="0" baseline="0" noProof="0" dirty="0" smtClean="0">
                <a:ln>
                  <a:noFill/>
                </a:ln>
                <a:solidFill>
                  <a:schemeClr val="tx1"/>
                </a:solidFill>
                <a:effectLst/>
                <a:uLnTx/>
                <a:uFillTx/>
                <a:latin typeface="+mn-lt"/>
                <a:ea typeface="+mn-ea"/>
                <a:cs typeface="+mn-cs"/>
              </a:rPr>
              <a:t> emotional;</a:t>
            </a:r>
            <a:r>
              <a:rPr kumimoji="0" lang="en-CA" sz="3400" b="0" i="0" u="none" strike="noStrike" kern="1200" cap="none" spc="0" normalizeH="0" noProof="0" dirty="0" smtClean="0">
                <a:ln>
                  <a:noFill/>
                </a:ln>
                <a:solidFill>
                  <a:schemeClr val="tx1"/>
                </a:solidFill>
                <a:effectLst/>
                <a:uLnTx/>
                <a:uFillTx/>
                <a:latin typeface="+mn-lt"/>
                <a:ea typeface="+mn-ea"/>
                <a:cs typeface="+mn-cs"/>
              </a:rPr>
              <a:t> emotions can overwhelm facts (peripheral or core?)</a:t>
            </a:r>
          </a:p>
          <a:p>
            <a:pPr marL="342900" lvl="1" indent="-342900">
              <a:spcBef>
                <a:spcPct val="20000"/>
              </a:spcBef>
              <a:buFont typeface="Arial" pitchFamily="34" charset="0"/>
              <a:buChar char="•"/>
              <a:defRPr/>
            </a:pPr>
            <a:r>
              <a:rPr lang="en-CA" sz="3400" dirty="0" smtClean="0"/>
              <a:t>Inescapable MNs define personal identity (You are here)</a:t>
            </a:r>
          </a:p>
          <a:p>
            <a:pPr marL="800100" lvl="1" indent="-342900">
              <a:spcBef>
                <a:spcPct val="20000"/>
              </a:spcBef>
              <a:buFont typeface="Arial" pitchFamily="34" charset="0"/>
              <a:buChar char="•"/>
              <a:defRPr/>
            </a:pPr>
            <a:r>
              <a:rPr lang="en-CA" sz="3400" dirty="0" smtClean="0"/>
              <a:t>Placing personal identity within a map requires Perceiver confidence </a:t>
            </a:r>
          </a:p>
          <a:p>
            <a:pPr marL="800100" lvl="1" indent="-342900">
              <a:spcBef>
                <a:spcPct val="20000"/>
              </a:spcBef>
              <a:buFont typeface="Arial" pitchFamily="34" charset="0"/>
              <a:buChar char="•"/>
            </a:pPr>
            <a:r>
              <a:rPr kumimoji="0" lang="en-CA" sz="3400" b="0" i="0" u="none" strike="noStrike" kern="1200" cap="none" spc="0" normalizeH="0" noProof="0" dirty="0" smtClean="0">
                <a:ln>
                  <a:noFill/>
                </a:ln>
                <a:solidFill>
                  <a:schemeClr val="tx1"/>
                </a:solidFill>
                <a:effectLst/>
                <a:uLnTx/>
                <a:uFillTx/>
                <a:latin typeface="+mn-lt"/>
                <a:ea typeface="+mn-ea"/>
                <a:cs typeface="+mn-cs"/>
              </a:rPr>
              <a:t>Mental networks </a:t>
            </a:r>
            <a:r>
              <a:rPr lang="en-CA" sz="3400" dirty="0" smtClean="0"/>
              <a:t>demand </a:t>
            </a:r>
            <a:r>
              <a:rPr kumimoji="0" lang="en-CA" sz="3400" b="0" i="0" u="none" strike="noStrike" kern="1200" cap="none" spc="0" normalizeH="0" noProof="0" dirty="0" smtClean="0">
                <a:ln>
                  <a:noFill/>
                </a:ln>
                <a:solidFill>
                  <a:schemeClr val="tx1"/>
                </a:solidFill>
                <a:effectLst/>
                <a:uLnTx/>
                <a:uFillTx/>
                <a:latin typeface="+mn-lt"/>
                <a:ea typeface="+mn-ea"/>
                <a:cs typeface="+mn-cs"/>
              </a:rPr>
              <a:t>consistent behavior whether acknowledged or not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3400" dirty="0" smtClean="0"/>
              <a:t>Contributor thought chooses action based on location</a:t>
            </a:r>
          </a:p>
          <a:p>
            <a:pPr marL="800100" lvl="1" indent="-342900">
              <a:spcBef>
                <a:spcPct val="20000"/>
              </a:spcBef>
              <a:buFont typeface="Arial" pitchFamily="34" charset="0"/>
              <a:buChar char="•"/>
            </a:pPr>
            <a:r>
              <a:rPr lang="en-CA" sz="3400" dirty="0" smtClean="0"/>
              <a:t>Are there reliable connections of cause-and-effect?</a:t>
            </a:r>
          </a:p>
          <a:p>
            <a:pPr marL="800100" lvl="1" indent="-342900">
              <a:spcBef>
                <a:spcPct val="20000"/>
              </a:spcBef>
              <a:buFont typeface="Arial" pitchFamily="34" charset="0"/>
              <a:buChar char="•"/>
            </a:pPr>
            <a:r>
              <a:rPr lang="en-CA" sz="3400" dirty="0" smtClean="0"/>
              <a:t>Do choices exist?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3400" dirty="0" smtClean="0"/>
              <a:t>Server actions lead from one experience to another </a:t>
            </a:r>
          </a:p>
          <a:p>
            <a:pPr marL="800100" lvl="1" indent="-342900">
              <a:spcBef>
                <a:spcPct val="20000"/>
              </a:spcBef>
              <a:buFont typeface="Arial" pitchFamily="34" charset="0"/>
              <a:buChar char="•"/>
              <a:defRPr/>
            </a:pPr>
            <a:r>
              <a:rPr lang="en-CA" sz="3400" dirty="0" smtClean="0"/>
              <a:t>Does a path exist? Do I have the necessary skills? </a:t>
            </a:r>
          </a:p>
        </p:txBody>
      </p:sp>
      <p:pic>
        <p:nvPicPr>
          <p:cNvPr id="11" name="Picture 10" descr="You-Are-Here.jpg"/>
          <p:cNvPicPr>
            <a:picLocks noChangeAspect="1"/>
          </p:cNvPicPr>
          <p:nvPr/>
        </p:nvPicPr>
        <p:blipFill>
          <a:blip r:embed="rId4" cstate="print"/>
          <a:stretch>
            <a:fillRect/>
          </a:stretch>
        </p:blipFill>
        <p:spPr>
          <a:xfrm>
            <a:off x="1043608" y="1124744"/>
            <a:ext cx="2958820" cy="2016224"/>
          </a:xfrm>
          <a:prstGeom prst="rect">
            <a:avLst/>
          </a:prstGeom>
        </p:spPr>
      </p:pic>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a:solidFill>
            <a:schemeClr val="accent3">
              <a:lumMod val="60000"/>
              <a:lumOff val="40000"/>
            </a:schemeClr>
          </a:solidFill>
        </p:spPr>
        <p:txBody>
          <a:bodyPr>
            <a:normAutofit/>
          </a:bodyPr>
          <a:lstStyle/>
          <a:p>
            <a:r>
              <a:rPr lang="en-CA" sz="4800" b="1" dirty="0" smtClean="0"/>
              <a:t>Possible Selves</a:t>
            </a:r>
            <a:endParaRPr lang="en-CA" sz="4800" b="1" dirty="0"/>
          </a:p>
        </p:txBody>
      </p:sp>
      <p:sp>
        <p:nvSpPr>
          <p:cNvPr id="3" name="Content Placeholder 2"/>
          <p:cNvSpPr>
            <a:spLocks noGrp="1"/>
          </p:cNvSpPr>
          <p:nvPr>
            <p:ph idx="1"/>
          </p:nvPr>
        </p:nvSpPr>
        <p:spPr>
          <a:xfrm>
            <a:off x="457200" y="1600200"/>
            <a:ext cx="8229600" cy="4997152"/>
          </a:xfrm>
          <a:solidFill>
            <a:schemeClr val="accent3">
              <a:lumMod val="20000"/>
              <a:lumOff val="80000"/>
            </a:schemeClr>
          </a:solidFill>
        </p:spPr>
        <p:txBody>
          <a:bodyPr>
            <a:normAutofit fontScale="55000" lnSpcReduction="20000"/>
          </a:bodyPr>
          <a:lstStyle/>
          <a:p>
            <a:r>
              <a:rPr lang="en-CA" b="1" dirty="0" smtClean="0"/>
              <a:t>Inescapable MNs define personal identity </a:t>
            </a:r>
          </a:p>
          <a:p>
            <a:pPr lvl="1"/>
            <a:r>
              <a:rPr lang="en-CA" dirty="0" smtClean="0"/>
              <a:t>Any MN is potentially a self</a:t>
            </a:r>
          </a:p>
          <a:p>
            <a:r>
              <a:rPr lang="en-CA" b="1" dirty="0" smtClean="0"/>
              <a:t>MNs that are </a:t>
            </a:r>
            <a:r>
              <a:rPr lang="en-CA" b="1" i="1" dirty="0" smtClean="0"/>
              <a:t>always repeated </a:t>
            </a:r>
            <a:r>
              <a:rPr lang="en-CA" b="1" u="sng" dirty="0" smtClean="0"/>
              <a:t>are</a:t>
            </a:r>
            <a:r>
              <a:rPr lang="en-CA" b="1" dirty="0" smtClean="0"/>
              <a:t> inescapable</a:t>
            </a:r>
          </a:p>
          <a:p>
            <a:pPr lvl="1"/>
            <a:r>
              <a:rPr lang="en-CA" dirty="0" smtClean="0"/>
              <a:t>These MNs are defined by the physical body, knowledge, and skills</a:t>
            </a:r>
          </a:p>
          <a:p>
            <a:pPr lvl="2"/>
            <a:r>
              <a:rPr lang="en-CA" dirty="0" smtClean="0"/>
              <a:t>The ‘actual self’ (Higgins, 1987)</a:t>
            </a:r>
          </a:p>
          <a:p>
            <a:pPr lvl="1"/>
            <a:r>
              <a:rPr lang="en-CA" dirty="0" smtClean="0"/>
              <a:t>Perceiver confidence is required to recognize this inescapability</a:t>
            </a:r>
          </a:p>
          <a:p>
            <a:pPr lvl="1"/>
            <a:r>
              <a:rPr lang="en-CA" dirty="0" smtClean="0"/>
              <a:t>Motivation becomes </a:t>
            </a:r>
            <a:r>
              <a:rPr lang="en-CA" i="1" dirty="0" smtClean="0"/>
              <a:t>intrinsic</a:t>
            </a:r>
            <a:r>
              <a:rPr lang="en-CA" dirty="0" smtClean="0"/>
              <a:t> when the MNs are inescapable—and the mind recognizes this</a:t>
            </a:r>
          </a:p>
          <a:p>
            <a:r>
              <a:rPr lang="en-CA" b="1" dirty="0" smtClean="0"/>
              <a:t>MNs with </a:t>
            </a:r>
            <a:r>
              <a:rPr lang="en-CA" b="1" i="1" dirty="0" smtClean="0"/>
              <a:t>strong emotions </a:t>
            </a:r>
            <a:r>
              <a:rPr lang="en-CA" b="1" u="sng" dirty="0" smtClean="0"/>
              <a:t>feel</a:t>
            </a:r>
            <a:r>
              <a:rPr lang="en-CA" b="1" dirty="0" smtClean="0"/>
              <a:t> inescapable—when triggered</a:t>
            </a:r>
          </a:p>
          <a:p>
            <a:pPr lvl="1"/>
            <a:r>
              <a:rPr lang="en-CA" dirty="0" smtClean="0"/>
              <a:t>These MNs are defined by parents, culture, and authority figures </a:t>
            </a:r>
          </a:p>
          <a:p>
            <a:pPr lvl="2"/>
            <a:r>
              <a:rPr lang="en-CA" dirty="0" smtClean="0"/>
              <a:t>The ‘ought self’ (</a:t>
            </a:r>
            <a:r>
              <a:rPr lang="en-CA" dirty="0" err="1" smtClean="0"/>
              <a:t>Dörnyei</a:t>
            </a:r>
            <a:r>
              <a:rPr lang="en-CA" dirty="0" smtClean="0"/>
              <a:t> 2009, p. 13; Higgins, 1987)</a:t>
            </a:r>
          </a:p>
          <a:p>
            <a:pPr lvl="2"/>
            <a:r>
              <a:rPr lang="en-CA" dirty="0" smtClean="0"/>
              <a:t>The ‘feared self’—if emotions are negative (Carver, 1999)</a:t>
            </a:r>
          </a:p>
          <a:p>
            <a:pPr lvl="1"/>
            <a:r>
              <a:rPr lang="en-CA" dirty="0" smtClean="0"/>
              <a:t>There will be a multiplicity of inconsistent MNs </a:t>
            </a:r>
          </a:p>
          <a:p>
            <a:pPr lvl="2"/>
            <a:r>
              <a:rPr lang="en-CA" dirty="0" smtClean="0"/>
              <a:t>Perceiver thought looks for connections and contradictions </a:t>
            </a:r>
          </a:p>
          <a:p>
            <a:pPr lvl="2"/>
            <a:r>
              <a:rPr lang="en-CA" dirty="0" smtClean="0"/>
              <a:t>Strong emotions tend to overwhelm Perceiver thought</a:t>
            </a:r>
          </a:p>
          <a:p>
            <a:pPr lvl="1"/>
            <a:r>
              <a:rPr lang="en-CA" dirty="0" smtClean="0"/>
              <a:t>Motivation is </a:t>
            </a:r>
            <a:r>
              <a:rPr lang="en-CA" i="1" dirty="0" smtClean="0"/>
              <a:t>extrinsic</a:t>
            </a:r>
            <a:r>
              <a:rPr lang="en-CA" dirty="0" smtClean="0"/>
              <a:t> because MNs that represent other people are emotionally imposing themselves upon the actual self</a:t>
            </a:r>
          </a:p>
          <a:p>
            <a:r>
              <a:rPr lang="en-CA" b="1" dirty="0" smtClean="0"/>
              <a:t>Perceiver confidence increases the ability to manipulate MNs</a:t>
            </a:r>
          </a:p>
          <a:p>
            <a:r>
              <a:rPr lang="en-CA" dirty="0" smtClean="0"/>
              <a:t>Perceiver confidence is insufficient when dealing with core MNs</a:t>
            </a:r>
          </a:p>
          <a:p>
            <a:pPr lvl="1"/>
            <a:r>
              <a:rPr lang="en-CA" dirty="0" smtClean="0"/>
              <a:t>Core MNs can only be changed by playing one MN against another</a:t>
            </a:r>
          </a:p>
          <a:p>
            <a:endParaRPr lang="en-CA" dirty="0" smtClean="0"/>
          </a:p>
        </p:txBody>
      </p:sp>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CA" b="1" dirty="0" smtClean="0">
                <a:solidFill>
                  <a:schemeClr val="bg2">
                    <a:lumMod val="90000"/>
                  </a:schemeClr>
                </a:solidFill>
              </a:rPr>
              <a:t>Two Kinds of Mental Networks </a:t>
            </a:r>
            <a:endParaRPr lang="en-CA" b="1" dirty="0">
              <a:solidFill>
                <a:schemeClr val="bg2">
                  <a:lumMod val="90000"/>
                </a:schemeClr>
              </a:solidFill>
            </a:endParaRPr>
          </a:p>
        </p:txBody>
      </p:sp>
      <p:sp>
        <p:nvSpPr>
          <p:cNvPr id="3" name="Content Placeholder 2"/>
          <p:cNvSpPr>
            <a:spLocks noGrp="1"/>
          </p:cNvSpPr>
          <p:nvPr>
            <p:ph idx="1"/>
          </p:nvPr>
        </p:nvSpPr>
        <p:spPr>
          <a:xfrm>
            <a:off x="457200" y="1600200"/>
            <a:ext cx="8229600" cy="4997152"/>
          </a:xfrm>
          <a:solidFill>
            <a:schemeClr val="accent1">
              <a:lumMod val="20000"/>
              <a:lumOff val="80000"/>
            </a:schemeClr>
          </a:solidFill>
        </p:spPr>
        <p:txBody>
          <a:bodyPr>
            <a:normAutofit fontScale="77500" lnSpcReduction="20000"/>
          </a:bodyPr>
          <a:lstStyle/>
          <a:p>
            <a:r>
              <a:rPr lang="en-CA" b="1" dirty="0" smtClean="0"/>
              <a:t>Two kinds of mental networks </a:t>
            </a:r>
            <a:r>
              <a:rPr lang="en-CA" sz="2600" dirty="0" smtClean="0"/>
              <a:t>(Friesen, 2012, pp. 85-87)</a:t>
            </a:r>
          </a:p>
          <a:p>
            <a:pPr lvl="2"/>
            <a:r>
              <a:rPr lang="en-CA" dirty="0" smtClean="0"/>
              <a:t>A MN forms when there are related emotional memories </a:t>
            </a:r>
          </a:p>
          <a:p>
            <a:pPr lvl="1"/>
            <a:r>
              <a:rPr lang="en-CA" b="1" dirty="0" smtClean="0"/>
              <a:t>Emotional Mercy experiences can form MNs (MMN)</a:t>
            </a:r>
          </a:p>
          <a:p>
            <a:pPr lvl="2"/>
            <a:r>
              <a:rPr lang="en-CA" dirty="0" smtClean="0"/>
              <a:t>A MMN demands input that is consistent  (‘my way or the highway’) </a:t>
            </a:r>
          </a:p>
          <a:p>
            <a:pPr lvl="2"/>
            <a:r>
              <a:rPr lang="en-CA" dirty="0" smtClean="0"/>
              <a:t>Culture, people, situations, and even objects </a:t>
            </a:r>
          </a:p>
          <a:p>
            <a:pPr lvl="1"/>
            <a:r>
              <a:rPr lang="en-CA" b="1" dirty="0" smtClean="0"/>
              <a:t>General Teacher theories can form MNs (TMN)</a:t>
            </a:r>
          </a:p>
          <a:p>
            <a:pPr lvl="2"/>
            <a:r>
              <a:rPr lang="en-CA" dirty="0" smtClean="0"/>
              <a:t>A language forms a TMN</a:t>
            </a:r>
          </a:p>
          <a:p>
            <a:pPr lvl="2"/>
            <a:r>
              <a:rPr lang="en-CA" dirty="0" smtClean="0"/>
              <a:t>A TMN demands to impose its explanation </a:t>
            </a:r>
          </a:p>
          <a:p>
            <a:pPr lvl="3"/>
            <a:r>
              <a:rPr lang="en-CA" dirty="0" smtClean="0"/>
              <a:t>‘If I talk louder and more slowly, maybe they will understand me’</a:t>
            </a:r>
          </a:p>
          <a:p>
            <a:pPr lvl="2"/>
            <a:r>
              <a:rPr lang="en-CA" dirty="0" smtClean="0"/>
              <a:t>Paradigms have emotional power (Kuhn, 1962)</a:t>
            </a:r>
          </a:p>
          <a:p>
            <a:pPr lvl="2"/>
            <a:r>
              <a:rPr lang="en-CA" dirty="0" smtClean="0"/>
              <a:t>Self-motivated learning (a powerful form of internal motivation)</a:t>
            </a:r>
          </a:p>
          <a:p>
            <a:pPr lvl="2"/>
            <a:r>
              <a:rPr lang="en-CA" dirty="0" err="1" smtClean="0"/>
              <a:t>Implicature</a:t>
            </a:r>
            <a:r>
              <a:rPr lang="en-CA" dirty="0" smtClean="0"/>
              <a:t> can be driven by common sense, which is a TMN</a:t>
            </a:r>
          </a:p>
          <a:p>
            <a:r>
              <a:rPr lang="en-CA" b="1" dirty="0" smtClean="0"/>
              <a:t>Two kinds of ‘culture shock’</a:t>
            </a:r>
          </a:p>
          <a:p>
            <a:pPr lvl="1"/>
            <a:r>
              <a:rPr lang="en-CA" dirty="0" smtClean="0"/>
              <a:t>Incompatible experiences threaten MMNs (anomie)</a:t>
            </a:r>
          </a:p>
          <a:p>
            <a:pPr lvl="1"/>
            <a:r>
              <a:rPr lang="en-CA" dirty="0" smtClean="0"/>
              <a:t>Lack of understanding threatens TMNs </a:t>
            </a:r>
          </a:p>
          <a:p>
            <a:pPr lvl="2"/>
            <a:r>
              <a:rPr lang="en-CA" dirty="0" smtClean="0"/>
              <a:t>Kuhn: A scientist cannot exist without a paradigm</a:t>
            </a:r>
          </a:p>
        </p:txBody>
      </p:sp>
    </p:spTree>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CA" b="1" dirty="0" smtClean="0">
                <a:solidFill>
                  <a:schemeClr val="bg2">
                    <a:lumMod val="90000"/>
                  </a:schemeClr>
                </a:solidFill>
              </a:rPr>
              <a:t>Theory vs. Identity</a:t>
            </a:r>
            <a:endParaRPr lang="en-CA" b="1" dirty="0">
              <a:solidFill>
                <a:schemeClr val="bg2">
                  <a:lumMod val="90000"/>
                </a:schemeClr>
              </a:solidFill>
            </a:endParaRPr>
          </a:p>
        </p:txBody>
      </p:sp>
      <p:sp>
        <p:nvSpPr>
          <p:cNvPr id="3" name="Content Placeholder 2"/>
          <p:cNvSpPr>
            <a:spLocks noGrp="1"/>
          </p:cNvSpPr>
          <p:nvPr>
            <p:ph idx="1"/>
          </p:nvPr>
        </p:nvSpPr>
        <p:spPr>
          <a:xfrm>
            <a:off x="457200" y="1484784"/>
            <a:ext cx="8229600" cy="5184576"/>
          </a:xfrm>
          <a:solidFill>
            <a:schemeClr val="accent1">
              <a:lumMod val="20000"/>
              <a:lumOff val="80000"/>
            </a:schemeClr>
          </a:solidFill>
        </p:spPr>
        <p:txBody>
          <a:bodyPr>
            <a:normAutofit fontScale="62500" lnSpcReduction="20000"/>
          </a:bodyPr>
          <a:lstStyle/>
          <a:p>
            <a:r>
              <a:rPr lang="en-CA" sz="2900" b="1" dirty="0" smtClean="0"/>
              <a:t>A TMN can conflict with an MMN</a:t>
            </a:r>
          </a:p>
          <a:p>
            <a:pPr lvl="1"/>
            <a:r>
              <a:rPr lang="en-CA" sz="2900" dirty="0" smtClean="0"/>
              <a:t>This is a ‘cultural’ conflict between theory and identity</a:t>
            </a:r>
          </a:p>
          <a:p>
            <a:pPr lvl="1"/>
            <a:r>
              <a:rPr lang="en-CA" sz="2900" dirty="0" smtClean="0"/>
              <a:t>Objective science avoids triggering MMNs</a:t>
            </a:r>
          </a:p>
          <a:p>
            <a:r>
              <a:rPr lang="en-CA" sz="2900" b="1" dirty="0" smtClean="0"/>
              <a:t>TESOL studies both linguistics and culture </a:t>
            </a:r>
          </a:p>
          <a:p>
            <a:pPr lvl="1"/>
            <a:r>
              <a:rPr lang="en-CA" sz="2900" dirty="0" smtClean="0"/>
              <a:t>“Linguists may assume, as Noam Chomsky does, that questions of identity are not central to theories of language, we as L2 educators need to take this relationship seriously.” (Norton, 1997) </a:t>
            </a:r>
          </a:p>
          <a:p>
            <a:r>
              <a:rPr lang="en-CA" sz="2900" b="1" dirty="0" smtClean="0"/>
              <a:t>Acquiring a new TMN questions existing MMNs </a:t>
            </a:r>
          </a:p>
          <a:p>
            <a:pPr lvl="1"/>
            <a:r>
              <a:rPr lang="en-CA" sz="2900" dirty="0" smtClean="0"/>
              <a:t>Thinking and dreaming in French led to ‘anomie’ (Lambert, 1972)</a:t>
            </a:r>
          </a:p>
          <a:p>
            <a:pPr lvl="1"/>
            <a:r>
              <a:rPr lang="en-CA" sz="2900" dirty="0" smtClean="0"/>
              <a:t>Paradigms alter viewing the world; incommensurability (Kuhn, 1962) </a:t>
            </a:r>
          </a:p>
          <a:p>
            <a:pPr lvl="1"/>
            <a:r>
              <a:rPr lang="en-CA" sz="2900" dirty="0" smtClean="0"/>
              <a:t>Migration &amp; mass media expand imagined communities (</a:t>
            </a:r>
            <a:r>
              <a:rPr lang="en-CA" sz="2900" dirty="0" err="1" smtClean="0"/>
              <a:t>Kanno</a:t>
            </a:r>
            <a:r>
              <a:rPr lang="en-CA" sz="2900" dirty="0" smtClean="0"/>
              <a:t>, 2003, p. 246)</a:t>
            </a:r>
          </a:p>
          <a:p>
            <a:pPr lvl="1"/>
            <a:r>
              <a:rPr lang="en-CA" sz="2900" dirty="0" smtClean="0"/>
              <a:t>Some perceived social distance helps language acquisition (Acton, 1979)</a:t>
            </a:r>
          </a:p>
          <a:p>
            <a:pPr lvl="1"/>
            <a:r>
              <a:rPr lang="en-CA" sz="2900" dirty="0" smtClean="0"/>
              <a:t>Online discussion groups (</a:t>
            </a:r>
            <a:r>
              <a:rPr lang="en-CA" sz="2900" dirty="0" err="1" smtClean="0"/>
              <a:t>Merryfield</a:t>
            </a:r>
            <a:r>
              <a:rPr lang="en-CA" sz="2900" dirty="0" smtClean="0"/>
              <a:t>, 2001)</a:t>
            </a:r>
          </a:p>
          <a:p>
            <a:r>
              <a:rPr lang="en-CA" sz="2900" b="1" dirty="0" smtClean="0"/>
              <a:t>MMNs can disable theorizing</a:t>
            </a:r>
          </a:p>
          <a:p>
            <a:pPr lvl="1"/>
            <a:r>
              <a:rPr lang="en-CA" sz="2900" dirty="0" smtClean="0"/>
              <a:t>“The authors appear to have very consistent conceptions of identity. First, they all see it as complex, contradictory, and multifaceted and reject any simplistic notions of identity.” (Norton 1997, p. 419)</a:t>
            </a:r>
          </a:p>
          <a:p>
            <a:r>
              <a:rPr lang="en-CA" sz="2900" b="1" dirty="0" smtClean="0"/>
              <a:t>MMNs can deconstruct linguistics itself</a:t>
            </a:r>
          </a:p>
          <a:p>
            <a:pPr lvl="1"/>
            <a:r>
              <a:rPr lang="en-CA" sz="2900" dirty="0" smtClean="0"/>
              <a:t>Should there be an international standard for English?  </a:t>
            </a:r>
          </a:p>
          <a:p>
            <a:pPr lvl="1"/>
            <a:endParaRPr lang="en-CA" dirty="0" smtClean="0"/>
          </a:p>
          <a:p>
            <a:endParaRPr lang="en-CA" dirty="0" smtClean="0"/>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5688632" cy="1143000"/>
          </a:xfrm>
          <a:solidFill>
            <a:srgbClr val="002060"/>
          </a:solidFill>
        </p:spPr>
        <p:txBody>
          <a:bodyPr>
            <a:normAutofit/>
          </a:bodyPr>
          <a:lstStyle/>
          <a:p>
            <a:r>
              <a:rPr lang="en-CA" b="1" dirty="0" smtClean="0">
                <a:solidFill>
                  <a:schemeClr val="bg2">
                    <a:lumMod val="90000"/>
                  </a:schemeClr>
                </a:solidFill>
              </a:rPr>
              <a:t>Minimizing the Pain </a:t>
            </a:r>
            <a:endParaRPr lang="en-CA" b="1" dirty="0">
              <a:solidFill>
                <a:schemeClr val="bg2">
                  <a:lumMod val="90000"/>
                </a:schemeClr>
              </a:solidFill>
            </a:endParaRPr>
          </a:p>
        </p:txBody>
      </p:sp>
      <p:sp>
        <p:nvSpPr>
          <p:cNvPr id="3" name="Content Placeholder 2"/>
          <p:cNvSpPr>
            <a:spLocks noGrp="1"/>
          </p:cNvSpPr>
          <p:nvPr>
            <p:ph idx="1"/>
          </p:nvPr>
        </p:nvSpPr>
        <p:spPr>
          <a:xfrm>
            <a:off x="323528" y="1700808"/>
            <a:ext cx="8640960" cy="4968552"/>
          </a:xfrm>
          <a:solidFill>
            <a:schemeClr val="accent1">
              <a:lumMod val="20000"/>
              <a:lumOff val="80000"/>
            </a:schemeClr>
          </a:solidFill>
        </p:spPr>
        <p:txBody>
          <a:bodyPr>
            <a:noAutofit/>
          </a:bodyPr>
          <a:lstStyle/>
          <a:p>
            <a:pPr>
              <a:buNone/>
            </a:pPr>
            <a:r>
              <a:rPr lang="en-CA" sz="1400" b="1" dirty="0" smtClean="0"/>
              <a:t>Cultural dislocation is painful; MMNs are fragmenting</a:t>
            </a:r>
          </a:p>
          <a:p>
            <a:r>
              <a:rPr lang="en-CA" sz="1300" dirty="0" smtClean="0"/>
              <a:t>Protecting culture is counterproductive</a:t>
            </a:r>
            <a:endParaRPr lang="en-CA" sz="1300" b="1" dirty="0" smtClean="0"/>
          </a:p>
          <a:p>
            <a:pPr lvl="1"/>
            <a:r>
              <a:rPr lang="en-CA" sz="1300" dirty="0" smtClean="0"/>
              <a:t>Culture and language become viewed as a power struggle (Norton, 1997)</a:t>
            </a:r>
          </a:p>
          <a:p>
            <a:pPr lvl="1"/>
            <a:r>
              <a:rPr lang="en-CA" sz="1300" dirty="0" smtClean="0"/>
              <a:t>One MMN is imposing itself upon another; hyper-pain motivates </a:t>
            </a:r>
          </a:p>
          <a:p>
            <a:r>
              <a:rPr lang="en-CA" sz="1300" dirty="0" smtClean="0"/>
              <a:t>Experiencing cultural dislocation is productive—Third culture kids (Pollock, 2009)</a:t>
            </a:r>
          </a:p>
          <a:p>
            <a:pPr lvl="1"/>
            <a:r>
              <a:rPr lang="en-CA" sz="1300" dirty="0" smtClean="0"/>
              <a:t>TCKs do struggle with unresolved personal issues; MMNs are fragmented</a:t>
            </a:r>
          </a:p>
          <a:p>
            <a:pPr lvl="1"/>
            <a:r>
              <a:rPr lang="en-CA" sz="1300" dirty="0" smtClean="0"/>
              <a:t>TCKs do have questions of identity and find personal commitment difficult</a:t>
            </a:r>
          </a:p>
          <a:p>
            <a:pPr lvl="1"/>
            <a:r>
              <a:rPr lang="en-CA" sz="1300" dirty="0" smtClean="0"/>
              <a:t>But, TCKs understand and adapt easily to different cultures</a:t>
            </a:r>
          </a:p>
          <a:p>
            <a:pPr lvl="1"/>
            <a:r>
              <a:rPr lang="en-CA" sz="1300" dirty="0" smtClean="0"/>
              <a:t>And, TCKs have a larger worldview and enjoy crossing cultures </a:t>
            </a:r>
          </a:p>
          <a:p>
            <a:pPr>
              <a:buNone/>
            </a:pPr>
            <a:r>
              <a:rPr lang="en-CA" sz="1400" b="1" dirty="0" smtClean="0"/>
              <a:t>What helps the TCK?</a:t>
            </a:r>
          </a:p>
          <a:p>
            <a:r>
              <a:rPr lang="en-CA" sz="1300" dirty="0" smtClean="0"/>
              <a:t>A TMN can act as a ‘spacesuit’ to minimize feelings of anomie</a:t>
            </a:r>
          </a:p>
          <a:p>
            <a:pPr lvl="1"/>
            <a:r>
              <a:rPr lang="en-CA" sz="1300" dirty="0" smtClean="0"/>
              <a:t>The skilled expat has a spacesuit, the immigrant doesn’t</a:t>
            </a:r>
          </a:p>
          <a:p>
            <a:pPr lvl="1"/>
            <a:r>
              <a:rPr lang="en-CA" sz="1300" dirty="0" smtClean="0"/>
              <a:t>81% of TCKs earn at least Bachelor’s degrees  vs. 21% (Cottrell &amp; </a:t>
            </a:r>
            <a:r>
              <a:rPr lang="en-CA" sz="1300" dirty="0" err="1" smtClean="0"/>
              <a:t>Unseem</a:t>
            </a:r>
            <a:r>
              <a:rPr lang="en-CA" sz="1300" dirty="0" smtClean="0"/>
              <a:t>, 1993)</a:t>
            </a:r>
          </a:p>
          <a:p>
            <a:pPr lvl="1"/>
            <a:r>
              <a:rPr lang="en-CA" sz="1300" dirty="0" smtClean="0"/>
              <a:t>A meta-theory like MSM can help in a more general way </a:t>
            </a:r>
          </a:p>
          <a:p>
            <a:r>
              <a:rPr lang="en-CA" sz="1300" dirty="0" smtClean="0"/>
              <a:t>A TMN can create the image of a more ‘ideal self’  </a:t>
            </a:r>
          </a:p>
          <a:p>
            <a:pPr lvl="1"/>
            <a:r>
              <a:rPr lang="en-CA" sz="1300" dirty="0" smtClean="0"/>
              <a:t>It is </a:t>
            </a:r>
            <a:r>
              <a:rPr lang="en-CA" sz="1300" i="1" dirty="0" smtClean="0"/>
              <a:t>ideal</a:t>
            </a:r>
            <a:r>
              <a:rPr lang="en-CA" sz="1300" dirty="0" smtClean="0"/>
              <a:t> because </a:t>
            </a:r>
            <a:r>
              <a:rPr lang="en-CA" sz="1300" i="1" dirty="0" smtClean="0"/>
              <a:t>Teacher thought </a:t>
            </a:r>
            <a:r>
              <a:rPr lang="en-CA" sz="1300" dirty="0" smtClean="0"/>
              <a:t>is combining, simplifying, and idealizing  (</a:t>
            </a:r>
            <a:r>
              <a:rPr lang="en-CA" sz="1300" dirty="0" err="1" smtClean="0"/>
              <a:t>eg</a:t>
            </a:r>
            <a:r>
              <a:rPr lang="en-CA" sz="1300" dirty="0" smtClean="0"/>
              <a:t>. Geometry and Platonic forms)</a:t>
            </a:r>
          </a:p>
          <a:p>
            <a:pPr lvl="1"/>
            <a:r>
              <a:rPr lang="en-CA" sz="1300" dirty="0" smtClean="0"/>
              <a:t>Imagined communities become a hope to motivate personal improvement (</a:t>
            </a:r>
            <a:r>
              <a:rPr lang="en-CA" sz="1300" dirty="0" err="1" smtClean="0"/>
              <a:t>Kanno</a:t>
            </a:r>
            <a:r>
              <a:rPr lang="en-CA" sz="1300" dirty="0" smtClean="0"/>
              <a:t> and Norton, 2003, p. 248).</a:t>
            </a:r>
          </a:p>
          <a:p>
            <a:r>
              <a:rPr lang="en-CA" sz="1300" dirty="0" smtClean="0"/>
              <a:t>A TMN expands worldview</a:t>
            </a:r>
          </a:p>
          <a:p>
            <a:pPr lvl="1"/>
            <a:r>
              <a:rPr lang="en-CA" sz="1300" dirty="0" smtClean="0"/>
              <a:t>Theories are general; experiences are specific </a:t>
            </a:r>
          </a:p>
          <a:p>
            <a:pPr lvl="1"/>
            <a:r>
              <a:rPr lang="en-CA" sz="1300" dirty="0" smtClean="0"/>
              <a:t>A person views himself as part of a larger group  </a:t>
            </a:r>
          </a:p>
        </p:txBody>
      </p:sp>
      <p:pic>
        <p:nvPicPr>
          <p:cNvPr id="4" name="Picture 3" descr="768px-Astronaut-EVA.jpg"/>
          <p:cNvPicPr>
            <a:picLocks noChangeAspect="1"/>
          </p:cNvPicPr>
          <p:nvPr/>
        </p:nvPicPr>
        <p:blipFill>
          <a:blip r:embed="rId3" cstate="print"/>
          <a:srcRect b="28188"/>
          <a:stretch>
            <a:fillRect/>
          </a:stretch>
        </p:blipFill>
        <p:spPr>
          <a:xfrm>
            <a:off x="6070792" y="116632"/>
            <a:ext cx="2867499" cy="2088232"/>
          </a:xfrm>
          <a:prstGeom prst="rect">
            <a:avLst/>
          </a:prstGeom>
        </p:spPr>
      </p:pic>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8229600" cy="3633267"/>
          </a:xfrm>
          <a:solidFill>
            <a:srgbClr val="FFFFCC"/>
          </a:solidFill>
        </p:spPr>
        <p:txBody>
          <a:bodyPr>
            <a:normAutofit fontScale="55000" lnSpcReduction="20000"/>
          </a:bodyPr>
          <a:lstStyle/>
          <a:p>
            <a:pPr>
              <a:buNone/>
            </a:pPr>
            <a:r>
              <a:rPr lang="en-CA" sz="5091" b="1" dirty="0" smtClean="0"/>
              <a:t>Developmental Model of Intercultural Sensitivity</a:t>
            </a:r>
          </a:p>
          <a:p>
            <a:pPr>
              <a:buNone/>
            </a:pPr>
            <a:endParaRPr lang="en-CA" b="1" dirty="0" smtClean="0"/>
          </a:p>
          <a:p>
            <a:r>
              <a:rPr lang="en-CA" b="1" dirty="0" smtClean="0"/>
              <a:t>Denial</a:t>
            </a:r>
            <a:r>
              <a:rPr lang="en-CA" dirty="0" smtClean="0"/>
              <a:t>: No conflicting MNs are triggered</a:t>
            </a:r>
          </a:p>
          <a:p>
            <a:r>
              <a:rPr lang="en-CA" b="1" dirty="0" smtClean="0"/>
              <a:t>Defense</a:t>
            </a:r>
            <a:r>
              <a:rPr lang="en-CA" dirty="0" smtClean="0"/>
              <a:t>: One MN imposes structure on other MNs</a:t>
            </a:r>
          </a:p>
          <a:p>
            <a:pPr lvl="1"/>
            <a:r>
              <a:rPr lang="en-CA" dirty="0" smtClean="0"/>
              <a:t>(ought self)</a:t>
            </a:r>
          </a:p>
          <a:p>
            <a:r>
              <a:rPr lang="en-CA" b="1" dirty="0" smtClean="0"/>
              <a:t>Minimization</a:t>
            </a:r>
            <a:r>
              <a:rPr lang="en-CA" dirty="0" smtClean="0"/>
              <a:t>: Core MNs are assumed while peripheral MNs may change </a:t>
            </a:r>
          </a:p>
          <a:p>
            <a:r>
              <a:rPr lang="en-CA" b="1" dirty="0" smtClean="0"/>
              <a:t>Acceptance</a:t>
            </a:r>
            <a:r>
              <a:rPr lang="en-CA" dirty="0" smtClean="0"/>
              <a:t>: TMN brings order to complexity of multiple MMNs </a:t>
            </a:r>
          </a:p>
          <a:p>
            <a:pPr lvl="1"/>
            <a:r>
              <a:rPr lang="en-CA" dirty="0" smtClean="0"/>
              <a:t>(actual self)</a:t>
            </a:r>
          </a:p>
          <a:p>
            <a:r>
              <a:rPr lang="en-CA" b="1" dirty="0" smtClean="0"/>
              <a:t>Adaptation: </a:t>
            </a:r>
            <a:r>
              <a:rPr lang="en-CA" dirty="0" smtClean="0"/>
              <a:t>Multiple MMNs are incorporated within a universal TMN </a:t>
            </a:r>
          </a:p>
          <a:p>
            <a:r>
              <a:rPr lang="en-CA" b="1" dirty="0" smtClean="0"/>
              <a:t>Integration: </a:t>
            </a:r>
            <a:r>
              <a:rPr lang="en-CA" dirty="0" smtClean="0"/>
              <a:t>MMNs of personal identity are incorporated within a universal TMN </a:t>
            </a:r>
          </a:p>
          <a:p>
            <a:pPr lvl="1"/>
            <a:r>
              <a:rPr lang="en-CA" dirty="0" smtClean="0"/>
              <a:t>(ideal self)</a:t>
            </a:r>
            <a:endParaRPr lang="en-CA" dirty="0"/>
          </a:p>
        </p:txBody>
      </p:sp>
      <p:pic>
        <p:nvPicPr>
          <p:cNvPr id="4" name="Picture 3" descr="bennett-model2.jpg"/>
          <p:cNvPicPr>
            <a:picLocks noChangeAspect="1"/>
          </p:cNvPicPr>
          <p:nvPr/>
        </p:nvPicPr>
        <p:blipFill>
          <a:blip r:embed="rId3" cstate="print"/>
          <a:srcRect t="31151" b="7860"/>
          <a:stretch>
            <a:fillRect/>
          </a:stretch>
        </p:blipFill>
        <p:spPr>
          <a:xfrm>
            <a:off x="3312368" y="332656"/>
            <a:ext cx="4644008" cy="2088232"/>
          </a:xfrm>
          <a:prstGeom prst="rect">
            <a:avLst/>
          </a:prstGeom>
        </p:spPr>
      </p:pic>
      <p:sp>
        <p:nvSpPr>
          <p:cNvPr id="5" name="Title 1"/>
          <p:cNvSpPr>
            <a:spLocks noGrp="1"/>
          </p:cNvSpPr>
          <p:nvPr>
            <p:ph type="title"/>
          </p:nvPr>
        </p:nvSpPr>
        <p:spPr>
          <a:xfrm>
            <a:off x="539552" y="476672"/>
            <a:ext cx="2530624" cy="1786210"/>
          </a:xfrm>
          <a:solidFill>
            <a:schemeClr val="accent3">
              <a:lumMod val="60000"/>
              <a:lumOff val="40000"/>
            </a:schemeClr>
          </a:solidFill>
        </p:spPr>
        <p:txBody>
          <a:bodyPr>
            <a:normAutofit fontScale="90000"/>
          </a:bodyPr>
          <a:lstStyle/>
          <a:p>
            <a:r>
              <a:rPr lang="en-CA" b="1" dirty="0" smtClean="0"/>
              <a:t>Bennett Scale (DMIS)</a:t>
            </a:r>
            <a:endParaRPr lang="en-CA" b="1" dirty="0"/>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52128"/>
          </a:xfrm>
          <a:solidFill>
            <a:schemeClr val="accent2">
              <a:lumMod val="60000"/>
              <a:lumOff val="40000"/>
            </a:schemeClr>
          </a:solidFill>
        </p:spPr>
        <p:txBody>
          <a:bodyPr>
            <a:normAutofit/>
          </a:bodyPr>
          <a:lstStyle/>
          <a:p>
            <a:r>
              <a:rPr lang="en-CA" sz="5400" b="1" dirty="0" smtClean="0"/>
              <a:t>Some Application</a:t>
            </a:r>
            <a:endParaRPr lang="en-CA" sz="5400" b="1" dirty="0"/>
          </a:p>
        </p:txBody>
      </p:sp>
      <p:sp>
        <p:nvSpPr>
          <p:cNvPr id="3" name="Content Placeholder 2"/>
          <p:cNvSpPr>
            <a:spLocks noGrp="1"/>
          </p:cNvSpPr>
          <p:nvPr>
            <p:ph idx="1"/>
          </p:nvPr>
        </p:nvSpPr>
        <p:spPr>
          <a:xfrm>
            <a:off x="457200" y="1484784"/>
            <a:ext cx="8229600" cy="5068416"/>
          </a:xfrm>
          <a:solidFill>
            <a:schemeClr val="accent2">
              <a:lumMod val="20000"/>
              <a:lumOff val="80000"/>
            </a:schemeClr>
          </a:solidFill>
        </p:spPr>
        <p:txBody>
          <a:bodyPr>
            <a:normAutofit fontScale="62500" lnSpcReduction="20000"/>
          </a:bodyPr>
          <a:lstStyle/>
          <a:p>
            <a:pPr>
              <a:buFont typeface="Wingdings"/>
              <a:buChar char="à"/>
            </a:pPr>
            <a:r>
              <a:rPr lang="en-CA" i="1" dirty="0" smtClean="0"/>
              <a:t>Include the language of MSM in your discussions</a:t>
            </a:r>
          </a:p>
          <a:p>
            <a:pPr>
              <a:buNone/>
            </a:pPr>
            <a:endParaRPr lang="en-CA" sz="1600" b="1" i="1" dirty="0" smtClean="0"/>
          </a:p>
          <a:p>
            <a:r>
              <a:rPr lang="en-CA" b="1" dirty="0" smtClean="0"/>
              <a:t>Problem 1: </a:t>
            </a:r>
            <a:r>
              <a:rPr lang="en-CA" dirty="0" smtClean="0"/>
              <a:t>You have been assigned to teach a classroom of Korean school children for a week of English and culture classes. How would you modify your expectations and approach?   </a:t>
            </a:r>
          </a:p>
          <a:p>
            <a:pPr>
              <a:buNone/>
            </a:pPr>
            <a:endParaRPr lang="en-CA" dirty="0" smtClean="0"/>
          </a:p>
          <a:p>
            <a:r>
              <a:rPr lang="en-CA" b="1" dirty="0" smtClean="0"/>
              <a:t>Problem 2: </a:t>
            </a:r>
            <a:r>
              <a:rPr lang="en-CA" dirty="0" smtClean="0"/>
              <a:t>You have a news media and debate class of international students from all over the globe, half of which are mainland Chinese. The classroom atmosphere is tense, particularly when students raise issues between China and Japan. How do you enable students to resolve conflict and move the class forward?</a:t>
            </a:r>
          </a:p>
          <a:p>
            <a:pPr>
              <a:buNone/>
            </a:pPr>
            <a:endParaRPr lang="en-CA" dirty="0" smtClean="0"/>
          </a:p>
          <a:p>
            <a:r>
              <a:rPr lang="en-CA" b="1" dirty="0" smtClean="0"/>
              <a:t>Problem 3: </a:t>
            </a:r>
            <a:r>
              <a:rPr lang="en-CA" dirty="0" smtClean="0"/>
              <a:t>You are teaching native speaker and multilingual  students in a collaborative problem-based TESOL program, where private reflection is elicited from group members concerning their contributions and the contributions of others.  The module went badly, and several students are  questioning the validity of non-native speaker participation in the program.  How do you both build trust in the program design and validate the concerns raised?</a:t>
            </a:r>
          </a:p>
        </p:txBody>
      </p:sp>
    </p:spTree>
  </p:cSld>
  <p:clrMapOvr>
    <a:masterClrMapping/>
  </p:clrMapOvr>
  <p:transition spd="med">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78160"/>
          </a:xfrm>
        </p:spPr>
        <p:txBody>
          <a:bodyPr/>
          <a:lstStyle/>
          <a:p>
            <a:r>
              <a:rPr lang="en-US" b="1" dirty="0" smtClean="0"/>
              <a:t>References</a:t>
            </a:r>
            <a:endParaRPr lang="en-US" b="1" dirty="0"/>
          </a:p>
        </p:txBody>
      </p:sp>
      <p:sp>
        <p:nvSpPr>
          <p:cNvPr id="3" name="Content Placeholder 2"/>
          <p:cNvSpPr>
            <a:spLocks noGrp="1"/>
          </p:cNvSpPr>
          <p:nvPr>
            <p:ph idx="1"/>
          </p:nvPr>
        </p:nvSpPr>
        <p:spPr>
          <a:xfrm>
            <a:off x="457200" y="990600"/>
            <a:ext cx="8229600" cy="5638800"/>
          </a:xfrm>
        </p:spPr>
        <p:txBody>
          <a:bodyPr>
            <a:normAutofit fontScale="25000" lnSpcReduction="20000"/>
          </a:bodyPr>
          <a:lstStyle/>
          <a:p>
            <a:r>
              <a:rPr lang="en-US" sz="4000" dirty="0" err="1" smtClean="0"/>
              <a:t>Arundale</a:t>
            </a:r>
            <a:r>
              <a:rPr lang="en-US" sz="4000" dirty="0" smtClean="0"/>
              <a:t>, Robert B. (1999). An alternative model and ideology of communication for an alternative to politeness theory.  </a:t>
            </a:r>
            <a:r>
              <a:rPr lang="en-US" sz="4000" i="1" dirty="0" smtClean="0"/>
              <a:t>Pragmatics 9(1),  </a:t>
            </a:r>
            <a:r>
              <a:rPr lang="en-US" sz="4000" dirty="0" smtClean="0"/>
              <a:t>119 </a:t>
            </a:r>
          </a:p>
          <a:p>
            <a:r>
              <a:rPr lang="en-US" sz="4000" dirty="0" err="1" smtClean="0"/>
              <a:t>Arundale</a:t>
            </a:r>
            <a:r>
              <a:rPr lang="en-US" sz="4000" dirty="0" smtClean="0"/>
              <a:t>, Robert B. (2006). Face as relational and interactional: A communication framework for research on face, </a:t>
            </a:r>
            <a:r>
              <a:rPr lang="en-US" sz="4000" dirty="0" err="1" smtClean="0"/>
              <a:t>facework</a:t>
            </a:r>
            <a:r>
              <a:rPr lang="en-US" sz="4000" dirty="0" smtClean="0"/>
              <a:t> and politeness. </a:t>
            </a:r>
            <a:r>
              <a:rPr lang="en-US" sz="4000" i="1" dirty="0" smtClean="0"/>
              <a:t>Journal of Politeness Research 2,</a:t>
            </a:r>
            <a:r>
              <a:rPr lang="en-US" sz="4000" dirty="0" smtClean="0"/>
              <a:t> 193-216.</a:t>
            </a:r>
          </a:p>
          <a:p>
            <a:r>
              <a:rPr lang="en-US" sz="4000" dirty="0" smtClean="0"/>
              <a:t>Barrett, J. L. (2004). </a:t>
            </a:r>
            <a:r>
              <a:rPr lang="en-US" sz="4000" i="1" dirty="0" smtClean="0"/>
              <a:t>Why would anyone believe in God?</a:t>
            </a:r>
            <a:r>
              <a:rPr lang="en-US" sz="4000" dirty="0" smtClean="0"/>
              <a:t>  </a:t>
            </a:r>
            <a:r>
              <a:rPr lang="en-US" sz="4000" dirty="0" err="1" smtClean="0"/>
              <a:t>Altimira</a:t>
            </a:r>
            <a:r>
              <a:rPr lang="en-US" sz="4000" dirty="0" smtClean="0"/>
              <a:t> Press. </a:t>
            </a:r>
          </a:p>
          <a:p>
            <a:r>
              <a:rPr lang="en-US" sz="4000" dirty="0" smtClean="0"/>
              <a:t>Barrett, Terry and Moore, Sarah. Ed. (2011). </a:t>
            </a:r>
            <a:r>
              <a:rPr lang="en-US" sz="4000" i="1" dirty="0" smtClean="0"/>
              <a:t>New Approaches to Problem-Based Learning: Revitalizing your Practice in Higher Education.</a:t>
            </a:r>
            <a:r>
              <a:rPr lang="en-US" sz="4000" dirty="0" smtClean="0"/>
              <a:t> New York: </a:t>
            </a:r>
            <a:r>
              <a:rPr lang="en-US" sz="4000" dirty="0" err="1" smtClean="0"/>
              <a:t>Routledge</a:t>
            </a:r>
            <a:r>
              <a:rPr lang="en-US" sz="4000" dirty="0" smtClean="0"/>
              <a:t>.</a:t>
            </a:r>
          </a:p>
          <a:p>
            <a:r>
              <a:rPr lang="en-US" sz="4000" dirty="0" smtClean="0"/>
              <a:t>Beaumont, John.  (2010).   A sequence of critical thinking tasks.   </a:t>
            </a:r>
            <a:r>
              <a:rPr lang="en-US" sz="4000" i="1" dirty="0" smtClean="0"/>
              <a:t>TESOL Journal 1.4,</a:t>
            </a:r>
            <a:r>
              <a:rPr lang="en-US" sz="4000" dirty="0" smtClean="0"/>
              <a:t> 1-22. </a:t>
            </a:r>
          </a:p>
          <a:p>
            <a:r>
              <a:rPr lang="en-US" sz="4000" dirty="0" smtClean="0"/>
              <a:t>Beer, Jennifer S. et al.(2003).  The regulatory function of self-conscious emotion: Insights from patients  with </a:t>
            </a:r>
            <a:r>
              <a:rPr lang="en-US" sz="4000" dirty="0" err="1" smtClean="0"/>
              <a:t>orbitofrontal</a:t>
            </a:r>
            <a:r>
              <a:rPr lang="en-US" sz="4000" dirty="0" smtClean="0"/>
              <a:t> damage. </a:t>
            </a:r>
            <a:r>
              <a:rPr lang="en-US" sz="4000" i="1" dirty="0" smtClean="0"/>
              <a:t>Journal of Personality and Social Psychology 85 (4),</a:t>
            </a:r>
            <a:r>
              <a:rPr lang="en-US" sz="4000" dirty="0" smtClean="0"/>
              <a:t> 594–604. </a:t>
            </a:r>
          </a:p>
          <a:p>
            <a:r>
              <a:rPr lang="en-US" sz="4000" dirty="0" err="1" smtClean="0"/>
              <a:t>Belenky</a:t>
            </a:r>
            <a:r>
              <a:rPr lang="en-US" sz="4000" dirty="0" smtClean="0"/>
              <a:t>, M.F., </a:t>
            </a:r>
            <a:r>
              <a:rPr lang="en-US" sz="4000" dirty="0" err="1" smtClean="0"/>
              <a:t>Clinchy</a:t>
            </a:r>
            <a:r>
              <a:rPr lang="en-US" sz="4000" dirty="0" smtClean="0"/>
              <a:t>, B. M., Goldberger, N.R., </a:t>
            </a:r>
            <a:r>
              <a:rPr lang="en-US" sz="4000" dirty="0" err="1" smtClean="0"/>
              <a:t>Tarule</a:t>
            </a:r>
            <a:r>
              <a:rPr lang="en-US" sz="4000" dirty="0" smtClean="0"/>
              <a:t>, J.M. (1986). </a:t>
            </a:r>
            <a:r>
              <a:rPr lang="en-US" sz="4000" i="1" dirty="0" smtClean="0"/>
              <a:t>Women’s ways of knowing: The development of self voice and mind</a:t>
            </a:r>
            <a:r>
              <a:rPr lang="en-US" sz="4000" dirty="0" smtClean="0"/>
              <a:t>. New York: Basic Books Inc.   </a:t>
            </a:r>
          </a:p>
          <a:p>
            <a:r>
              <a:rPr lang="en-US" sz="4000" u="sng" dirty="0" smtClean="0">
                <a:hlinkClick r:id="rId2"/>
              </a:rPr>
              <a:t>http://collegestudentdeveltheory.blogspot.ca/2010/10/womens-ways-of-knowing-synopsis-by-e.html</a:t>
            </a:r>
            <a:endParaRPr lang="en-US" sz="4000" dirty="0" smtClean="0"/>
          </a:p>
          <a:p>
            <a:r>
              <a:rPr lang="en-US" sz="4000" dirty="0" smtClean="0"/>
              <a:t>Bennett, M. J. (1986). Towards </a:t>
            </a:r>
            <a:r>
              <a:rPr lang="en-US" sz="4000" dirty="0" err="1" smtClean="0"/>
              <a:t>ethnorelativism</a:t>
            </a:r>
            <a:r>
              <a:rPr lang="en-US" sz="4000" dirty="0" smtClean="0"/>
              <a:t>: A developmental model of intercultural sensitivity. In R.M. Paige (Ed.), </a:t>
            </a:r>
            <a:r>
              <a:rPr lang="en-US" sz="4000" i="1" dirty="0" smtClean="0"/>
              <a:t>Cross-cultural orientation: New conceptualizations and applications</a:t>
            </a:r>
            <a:r>
              <a:rPr lang="en-US" sz="4000" dirty="0" smtClean="0"/>
              <a:t> (pp. 27– 70). New York: University Press of America.</a:t>
            </a:r>
          </a:p>
          <a:p>
            <a:r>
              <a:rPr lang="en-US" sz="4000" dirty="0" smtClean="0"/>
              <a:t>Bennett, M. J. (1993b). Towards </a:t>
            </a:r>
            <a:r>
              <a:rPr lang="en-US" sz="4000" dirty="0" err="1" smtClean="0"/>
              <a:t>ethnorelativism</a:t>
            </a:r>
            <a:r>
              <a:rPr lang="en-US" sz="4000" dirty="0" smtClean="0"/>
              <a:t>: A developmental model of intercultural sensitivity. In R.M. Paige (Ed.), </a:t>
            </a:r>
            <a:r>
              <a:rPr lang="en-US" sz="4000" i="1" dirty="0" smtClean="0"/>
              <a:t>Education for the intercultural experience</a:t>
            </a:r>
            <a:r>
              <a:rPr lang="en-US" sz="4000" dirty="0" smtClean="0"/>
              <a:t> (pp. 21–71). Yarmouth, ME: Intercultural Press.</a:t>
            </a:r>
          </a:p>
          <a:p>
            <a:r>
              <a:rPr lang="en-US" sz="4000" dirty="0" smtClean="0"/>
              <a:t>Bloom, B.S. (1956).  </a:t>
            </a:r>
            <a:r>
              <a:rPr lang="en-US" sz="4000" i="1" dirty="0" smtClean="0"/>
              <a:t>Taxonomy of educational objectives</a:t>
            </a:r>
            <a:r>
              <a:rPr lang="en-US" sz="4000" dirty="0" smtClean="0"/>
              <a:t>.  Boston, MA: </a:t>
            </a:r>
            <a:r>
              <a:rPr lang="en-US" sz="4000" dirty="0" err="1" smtClean="0"/>
              <a:t>Allyn</a:t>
            </a:r>
            <a:r>
              <a:rPr lang="en-US" sz="4000" dirty="0" smtClean="0"/>
              <a:t> and Bacon.</a:t>
            </a:r>
          </a:p>
          <a:p>
            <a:r>
              <a:rPr lang="en-US" sz="4000" dirty="0" smtClean="0"/>
              <a:t>Briggs, </a:t>
            </a:r>
            <a:r>
              <a:rPr lang="en-US" sz="4000" dirty="0" err="1" smtClean="0"/>
              <a:t>Farran</a:t>
            </a:r>
            <a:r>
              <a:rPr lang="en-US" sz="4000" dirty="0" smtClean="0"/>
              <a:t> and </a:t>
            </a:r>
            <a:r>
              <a:rPr lang="en-US" sz="4000" dirty="0" err="1" smtClean="0"/>
              <a:t>Usrey</a:t>
            </a:r>
            <a:r>
              <a:rPr lang="en-US" sz="4000" dirty="0" smtClean="0"/>
              <a:t>, Martin W. (2008) Emerging views of </a:t>
            </a:r>
            <a:r>
              <a:rPr lang="en-US" sz="4000" dirty="0" err="1" smtClean="0"/>
              <a:t>corticothalamic</a:t>
            </a:r>
            <a:r>
              <a:rPr lang="en-US" sz="4000" dirty="0" smtClean="0"/>
              <a:t> function. </a:t>
            </a:r>
            <a:r>
              <a:rPr lang="en-US" sz="4000" i="1" dirty="0" smtClean="0"/>
              <a:t>Current Opinions in Neurobiology.</a:t>
            </a:r>
            <a:r>
              <a:rPr lang="en-US" sz="4000" dirty="0" smtClean="0"/>
              <a:t> 18(4), 403–407.  doi:10.1016/j.conb.2008.09.002.</a:t>
            </a:r>
          </a:p>
          <a:p>
            <a:r>
              <a:rPr lang="en-US" sz="4000" dirty="0" smtClean="0"/>
              <a:t>Brown, Penelope and Levinson, Stephen C. (1987). </a:t>
            </a:r>
            <a:r>
              <a:rPr lang="en-US" sz="4000" i="1" dirty="0" smtClean="0"/>
              <a:t>Politeness: Some Studies in Language Universals.  Studies in </a:t>
            </a:r>
            <a:r>
              <a:rPr lang="en-US" sz="4000" i="1" dirty="0" err="1" smtClean="0"/>
              <a:t>Interactional</a:t>
            </a:r>
            <a:r>
              <a:rPr lang="en-US" sz="4000" i="1" dirty="0" smtClean="0"/>
              <a:t> </a:t>
            </a:r>
            <a:r>
              <a:rPr lang="en-US" sz="4000" i="1" dirty="0" err="1" smtClean="0"/>
              <a:t>Socioinguistics</a:t>
            </a:r>
            <a:r>
              <a:rPr lang="en-US" sz="4000" i="1" dirty="0" smtClean="0"/>
              <a:t> 4</a:t>
            </a:r>
            <a:r>
              <a:rPr lang="en-US" sz="4000" dirty="0" smtClean="0"/>
              <a:t>. Cambridge UP.  </a:t>
            </a:r>
          </a:p>
          <a:p>
            <a:r>
              <a:rPr lang="en-US" sz="4000" dirty="0" smtClean="0"/>
              <a:t>Chan, Dennis et al.  (2009). The clinical profile of right temporal lobe atrophy.  </a:t>
            </a:r>
            <a:r>
              <a:rPr lang="en-US" sz="4000" i="1" dirty="0" smtClean="0"/>
              <a:t>BRAIN: a Journal of Neurology 132,</a:t>
            </a:r>
            <a:r>
              <a:rPr lang="en-US" sz="4000" dirty="0" smtClean="0"/>
              <a:t> 1287-1298.  </a:t>
            </a:r>
          </a:p>
          <a:p>
            <a:r>
              <a:rPr lang="en-US" sz="4000" dirty="0" smtClean="0"/>
              <a:t>Cohen, Michael X. and Frank, Michael J. (2009). </a:t>
            </a:r>
            <a:r>
              <a:rPr lang="en-US" sz="4000" dirty="0" err="1" smtClean="0"/>
              <a:t>Neurocomputational</a:t>
            </a:r>
            <a:r>
              <a:rPr lang="en-US" sz="4000" dirty="0" smtClean="0"/>
              <a:t> models of basal ganglia function in learning, memory and choice. </a:t>
            </a:r>
            <a:r>
              <a:rPr lang="en-US" sz="4000" i="1" dirty="0" err="1" smtClean="0"/>
              <a:t>Behavioural</a:t>
            </a:r>
            <a:r>
              <a:rPr lang="en-US" sz="4000" i="1" dirty="0" smtClean="0"/>
              <a:t>  Brain Research</a:t>
            </a:r>
            <a:r>
              <a:rPr lang="en-US" sz="4000" dirty="0" smtClean="0"/>
              <a:t> . 199(1), 141–156. </a:t>
            </a:r>
          </a:p>
          <a:p>
            <a:r>
              <a:rPr lang="en-US" sz="4000" dirty="0" smtClean="0"/>
              <a:t>Cook, Vivian. </a:t>
            </a:r>
            <a:r>
              <a:rPr lang="en-US" sz="4000" i="1" dirty="0" err="1" smtClean="0"/>
              <a:t>Krashen’s</a:t>
            </a:r>
            <a:r>
              <a:rPr lang="en-US" sz="4000" i="1" dirty="0" smtClean="0"/>
              <a:t> Comprehension Hypothesis Model of L2 Learning.</a:t>
            </a:r>
            <a:r>
              <a:rPr lang="en-US" sz="4000" dirty="0" smtClean="0"/>
              <a:t>  Retrieved from </a:t>
            </a:r>
            <a:r>
              <a:rPr lang="en-US" sz="4000" u="sng" dirty="0" smtClean="0">
                <a:hlinkClick r:id="rId3"/>
              </a:rPr>
              <a:t>http://homepage.ntlworld.com/vivian.c/SLA/Krashen.htm</a:t>
            </a:r>
            <a:endParaRPr lang="en-US" sz="4000" dirty="0" smtClean="0"/>
          </a:p>
          <a:p>
            <a:r>
              <a:rPr lang="en-US" sz="4000" dirty="0" smtClean="0"/>
              <a:t>Cook, Vivian. The poverty-of-the-stimulus argument and structure-dependency in L2 users of English. </a:t>
            </a:r>
            <a:r>
              <a:rPr lang="en-US" sz="4000" b="1" dirty="0" smtClean="0"/>
              <a:t> </a:t>
            </a:r>
            <a:r>
              <a:rPr lang="en-US" sz="4000" i="1" dirty="0" smtClean="0"/>
              <a:t>IRAL 41</a:t>
            </a:r>
            <a:r>
              <a:rPr lang="en-US" sz="4000" dirty="0" smtClean="0"/>
              <a:t>, 201-221.</a:t>
            </a:r>
          </a:p>
          <a:p>
            <a:r>
              <a:rPr lang="en-CA" sz="4400" dirty="0" smtClean="0"/>
              <a:t>Cottrell,  A.B. and </a:t>
            </a:r>
            <a:r>
              <a:rPr lang="en-CA" sz="4400" dirty="0" err="1" smtClean="0"/>
              <a:t>Useem</a:t>
            </a:r>
            <a:r>
              <a:rPr lang="en-CA" sz="4400" dirty="0" smtClean="0"/>
              <a:t>, R.H. (1993). TCKs four times more likely to earn bachelor's degrees. </a:t>
            </a:r>
            <a:r>
              <a:rPr lang="en-CA" sz="4400" i="1" dirty="0" err="1" smtClean="0"/>
              <a:t>NewsLinks</a:t>
            </a:r>
            <a:r>
              <a:rPr lang="en-CA" sz="4400" i="1" dirty="0" smtClean="0"/>
              <a:t>-The Newspaper of International Schools Services. </a:t>
            </a:r>
            <a:r>
              <a:rPr lang="en-CA" sz="4400" dirty="0" smtClean="0"/>
              <a:t>7 (5), Princeton, NJ</a:t>
            </a:r>
            <a:r>
              <a:rPr lang="en-CA" sz="4000" dirty="0" smtClean="0"/>
              <a:t>.</a:t>
            </a:r>
          </a:p>
          <a:p>
            <a:r>
              <a:rPr lang="en-US" sz="4000" dirty="0" err="1" smtClean="0"/>
              <a:t>Culhane</a:t>
            </a:r>
            <a:r>
              <a:rPr lang="en-US" sz="4000" dirty="0" smtClean="0"/>
              <a:t>, S.F. (2004). An intercultural interaction model: Acculturation attitudes in second language  acquisition. </a:t>
            </a:r>
            <a:r>
              <a:rPr lang="en-US" sz="4000" i="1" dirty="0" smtClean="0"/>
              <a:t>Electronic Journal of Foreign Language Teaching, 1</a:t>
            </a:r>
            <a:r>
              <a:rPr lang="en-US" sz="4000" dirty="0" smtClean="0"/>
              <a:t>(1). Retrieved from </a:t>
            </a:r>
            <a:r>
              <a:rPr lang="en-US" sz="4000" u="sng" dirty="0" smtClean="0">
                <a:hlinkClick r:id="rId4"/>
              </a:rPr>
              <a:t>http://e-flt.nus.edu.sg/v1n12004/culhane.htm#3%20%20Acculturation%20attitudes</a:t>
            </a:r>
            <a:endParaRPr lang="en-US" sz="4000" dirty="0" smtClean="0"/>
          </a:p>
          <a:p>
            <a:r>
              <a:rPr lang="en-US" sz="4000" dirty="0" err="1" smtClean="0"/>
              <a:t>Damasio</a:t>
            </a:r>
            <a:r>
              <a:rPr lang="en-US" sz="4000" dirty="0" smtClean="0"/>
              <a:t>, Antonio.  </a:t>
            </a:r>
            <a:r>
              <a:rPr lang="en-US" sz="4000" i="1" dirty="0" err="1" smtClean="0"/>
              <a:t>Descarte’s</a:t>
            </a:r>
            <a:r>
              <a:rPr lang="en-US" sz="4000" i="1" dirty="0" smtClean="0"/>
              <a:t> Error.</a:t>
            </a:r>
            <a:r>
              <a:rPr lang="en-US" sz="4000" dirty="0" smtClean="0"/>
              <a:t> (1994, 2006). USA: Penguin Books, </a:t>
            </a:r>
            <a:r>
              <a:rPr lang="en-US" sz="4000" dirty="0" err="1" smtClean="0"/>
              <a:t>getAbsract</a:t>
            </a:r>
            <a:r>
              <a:rPr lang="en-US" sz="4000" dirty="0" smtClean="0"/>
              <a:t>.  </a:t>
            </a:r>
          </a:p>
          <a:p>
            <a:r>
              <a:rPr lang="en-US" sz="4000" dirty="0" err="1" smtClean="0"/>
              <a:t>Damasio</a:t>
            </a:r>
            <a:r>
              <a:rPr lang="en-US" sz="4000" dirty="0" smtClean="0"/>
              <a:t>, Antonio.  (1999). The </a:t>
            </a:r>
            <a:r>
              <a:rPr lang="en-US" sz="4000" i="1" dirty="0" smtClean="0"/>
              <a:t>Feeling of What Happens: Body and Emotion in the Making of Consciousness.</a:t>
            </a:r>
            <a:r>
              <a:rPr lang="en-US" sz="4000" dirty="0" smtClean="0"/>
              <a:t> Heinemann: London.</a:t>
            </a:r>
          </a:p>
          <a:p>
            <a:r>
              <a:rPr lang="en-US" sz="4000" dirty="0" smtClean="0"/>
              <a:t>Davies, </a:t>
            </a:r>
            <a:r>
              <a:rPr lang="en-US" sz="4000" dirty="0" err="1" smtClean="0"/>
              <a:t>Bethan</a:t>
            </a:r>
            <a:r>
              <a:rPr lang="en-US" sz="4000" dirty="0" smtClean="0"/>
              <a:t> L. (2000). Grice’s Cooperative Principle: getting the meaning across.  </a:t>
            </a:r>
            <a:r>
              <a:rPr lang="en-US" sz="4000" i="1" dirty="0" smtClean="0"/>
              <a:t>Leeds Working Papers in Linguistics 8</a:t>
            </a:r>
            <a:r>
              <a:rPr lang="en-US" sz="4000" dirty="0" smtClean="0"/>
              <a:t>, 1-26.</a:t>
            </a:r>
          </a:p>
          <a:p>
            <a:r>
              <a:rPr lang="en-US" sz="4000" dirty="0" smtClean="0"/>
              <a:t>Davies, </a:t>
            </a:r>
            <a:r>
              <a:rPr lang="en-US" sz="4000" dirty="0" err="1" smtClean="0"/>
              <a:t>Bethan</a:t>
            </a:r>
            <a:r>
              <a:rPr lang="en-US" sz="4000" dirty="0" smtClean="0"/>
              <a:t> L. (2007). Grice’s Cooperative Principle: Meaning and rationality. </a:t>
            </a:r>
            <a:r>
              <a:rPr lang="en-US" sz="4000" i="1" dirty="0" smtClean="0"/>
              <a:t>Journal of Pragmatics  39</a:t>
            </a:r>
            <a:r>
              <a:rPr lang="en-US" sz="4000" dirty="0" smtClean="0"/>
              <a:t>, 2308-2331.</a:t>
            </a:r>
          </a:p>
          <a:p>
            <a:r>
              <a:rPr lang="en-US" sz="4000" dirty="0" smtClean="0"/>
              <a:t>Davis, Wayne. (2007).  </a:t>
            </a:r>
            <a:r>
              <a:rPr lang="en-US" sz="4000" dirty="0" err="1" smtClean="0"/>
              <a:t>Implicature</a:t>
            </a:r>
            <a:r>
              <a:rPr lang="en-US" sz="4000" dirty="0" smtClean="0"/>
              <a:t>: Intention, convention, and principle in the failure of </a:t>
            </a:r>
            <a:r>
              <a:rPr lang="en-US" sz="4000" dirty="0" err="1" smtClean="0"/>
              <a:t>Gricean</a:t>
            </a:r>
            <a:r>
              <a:rPr lang="en-US" sz="4000" dirty="0" smtClean="0"/>
              <a:t> theory.</a:t>
            </a:r>
          </a:p>
          <a:p>
            <a:r>
              <a:rPr lang="en-US" sz="4000" dirty="0" err="1" smtClean="0"/>
              <a:t>Dornyei</a:t>
            </a:r>
            <a:r>
              <a:rPr lang="en-US" sz="4000" dirty="0" smtClean="0"/>
              <a:t>, </a:t>
            </a:r>
            <a:r>
              <a:rPr lang="en-US" sz="4000" dirty="0" err="1" smtClean="0"/>
              <a:t>Zoltan</a:t>
            </a:r>
            <a:r>
              <a:rPr lang="en-US" sz="4000" dirty="0" smtClean="0"/>
              <a:t>. (2002). </a:t>
            </a:r>
            <a:r>
              <a:rPr lang="en-US" sz="4000" i="1" dirty="0" smtClean="0"/>
              <a:t>Motivation and Second Language Acquisition</a:t>
            </a:r>
            <a:r>
              <a:rPr lang="en-US" sz="4000" dirty="0" smtClean="0"/>
              <a:t>.  Honolulu, Hawaii: Univ. of  Hawaii Press. </a:t>
            </a:r>
          </a:p>
          <a:p>
            <a:r>
              <a:rPr lang="en-US" sz="4000" dirty="0" err="1" smtClean="0"/>
              <a:t>Dornyei</a:t>
            </a:r>
            <a:r>
              <a:rPr lang="en-US" sz="4000" dirty="0" smtClean="0"/>
              <a:t>, </a:t>
            </a:r>
            <a:r>
              <a:rPr lang="en-US" sz="4000" dirty="0" err="1" smtClean="0"/>
              <a:t>Zoltan</a:t>
            </a:r>
            <a:r>
              <a:rPr lang="en-US" sz="4000" dirty="0" smtClean="0"/>
              <a:t>. (2003). Attitudes, orientations and motivations in language learning: Advances in theory, research and applications. Nottingham, UK:  University of Nottingham Press. </a:t>
            </a:r>
          </a:p>
          <a:p>
            <a:pPr>
              <a:buNone/>
            </a:pPr>
            <a:endParaRPr lang="en-US" dirty="0" smtClean="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457200" y="3356992"/>
            <a:ext cx="8229600" cy="3024337"/>
          </a:xfrm>
          <a:solidFill>
            <a:schemeClr val="accent2">
              <a:lumMod val="20000"/>
              <a:lumOff val="80000"/>
            </a:schemeClr>
          </a:solidFill>
        </p:spPr>
        <p:txBody>
          <a:bodyPr>
            <a:normAutofit fontScale="70000" lnSpcReduction="20000"/>
          </a:bodyPr>
          <a:lstStyle/>
          <a:p>
            <a:pPr>
              <a:buNone/>
            </a:pPr>
            <a:endParaRPr lang="en-CA" sz="2300" b="1" dirty="0" smtClean="0"/>
          </a:p>
          <a:p>
            <a:r>
              <a:rPr lang="en-CA" b="1" dirty="0" smtClean="0"/>
              <a:t>Mercy:</a:t>
            </a:r>
            <a:r>
              <a:rPr lang="en-CA" dirty="0" smtClean="0"/>
              <a:t> Remembers emotional experiences; forms personal identity.</a:t>
            </a:r>
          </a:p>
          <a:p>
            <a:r>
              <a:rPr lang="en-CA" b="1" dirty="0" smtClean="0"/>
              <a:t>Teacher</a:t>
            </a:r>
            <a:r>
              <a:rPr lang="en-CA" b="1" dirty="0"/>
              <a:t>: </a:t>
            </a:r>
            <a:r>
              <a:rPr lang="en-CA" dirty="0" smtClean="0"/>
              <a:t>Remembers </a:t>
            </a:r>
            <a:r>
              <a:rPr lang="en-CA" dirty="0"/>
              <a:t>words; builds general theories </a:t>
            </a:r>
            <a:endParaRPr lang="en-CA" dirty="0" smtClean="0"/>
          </a:p>
          <a:p>
            <a:pPr lvl="1"/>
            <a:r>
              <a:rPr lang="en-CA" dirty="0" smtClean="0"/>
              <a:t>Data: temporal; processor: </a:t>
            </a:r>
            <a:r>
              <a:rPr lang="en-CA" dirty="0" err="1" smtClean="0"/>
              <a:t>amygdala</a:t>
            </a:r>
            <a:r>
              <a:rPr lang="en-CA" dirty="0" smtClean="0"/>
              <a:t>; internal structure: ventral frontal</a:t>
            </a:r>
          </a:p>
          <a:p>
            <a:r>
              <a:rPr lang="en-CA" b="1" dirty="0" smtClean="0"/>
              <a:t>Perceiver: </a:t>
            </a:r>
            <a:r>
              <a:rPr lang="en-CA" dirty="0" smtClean="0"/>
              <a:t>Looks for repeated connections; facts, objects, and maps</a:t>
            </a:r>
          </a:p>
          <a:p>
            <a:r>
              <a:rPr lang="en-CA" b="1" dirty="0" smtClean="0"/>
              <a:t>Server: </a:t>
            </a:r>
            <a:r>
              <a:rPr lang="en-CA" dirty="0" smtClean="0"/>
              <a:t>Looks for repeated sequences; performs actions. </a:t>
            </a:r>
          </a:p>
          <a:p>
            <a:pPr lvl="1"/>
            <a:r>
              <a:rPr lang="en-CA" dirty="0" smtClean="0"/>
              <a:t>Data: parietal; processor: hippocampus; internal structure: </a:t>
            </a:r>
            <a:r>
              <a:rPr lang="en-CA" dirty="0" err="1" smtClean="0"/>
              <a:t>dorsolateral</a:t>
            </a:r>
            <a:r>
              <a:rPr lang="en-CA" dirty="0" smtClean="0"/>
              <a:t> frontal</a:t>
            </a:r>
          </a:p>
          <a:p>
            <a:pPr lvl="1"/>
            <a:endParaRPr lang="en-CA" dirty="0" smtClean="0"/>
          </a:p>
        </p:txBody>
      </p:sp>
      <p:pic>
        <p:nvPicPr>
          <p:cNvPr id="10" name="Picture 9" descr="styles.png"/>
          <p:cNvPicPr>
            <a:picLocks noChangeAspect="1"/>
          </p:cNvPicPr>
          <p:nvPr/>
        </p:nvPicPr>
        <p:blipFill>
          <a:blip r:embed="rId3" cstate="print"/>
          <a:stretch>
            <a:fillRect/>
          </a:stretch>
        </p:blipFill>
        <p:spPr>
          <a:xfrm>
            <a:off x="899592" y="188641"/>
            <a:ext cx="7224387" cy="3024336"/>
          </a:xfrm>
          <a:prstGeom prst="rect">
            <a:avLst/>
          </a:prstGeom>
          <a:solidFill>
            <a:srgbClr val="FFFF99"/>
          </a:solidFill>
        </p:spPr>
      </p:pic>
    </p:spTree>
  </p:cSld>
  <p:clrMapOvr>
    <a:masterClrMapping/>
  </p:clrMapOvr>
  <p:transition spd="med">
    <p:pull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b="1" dirty="0" smtClean="0"/>
              <a:t>References</a:t>
            </a:r>
            <a:endParaRPr lang="en-US" b="1" dirty="0"/>
          </a:p>
        </p:txBody>
      </p:sp>
      <p:sp>
        <p:nvSpPr>
          <p:cNvPr id="3" name="Content Placeholder 2"/>
          <p:cNvSpPr>
            <a:spLocks noGrp="1"/>
          </p:cNvSpPr>
          <p:nvPr>
            <p:ph idx="1"/>
          </p:nvPr>
        </p:nvSpPr>
        <p:spPr>
          <a:xfrm>
            <a:off x="457200" y="1196752"/>
            <a:ext cx="8229600" cy="5328592"/>
          </a:xfrm>
        </p:spPr>
        <p:txBody>
          <a:bodyPr>
            <a:normAutofit fontScale="32500" lnSpcReduction="20000"/>
          </a:bodyPr>
          <a:lstStyle/>
          <a:p>
            <a:r>
              <a:rPr lang="en-US" dirty="0" smtClean="0"/>
              <a:t>Ellis, Nick C. (1998). </a:t>
            </a:r>
            <a:r>
              <a:rPr lang="en-US" dirty="0" err="1" smtClean="0"/>
              <a:t>Emergentism</a:t>
            </a:r>
            <a:r>
              <a:rPr lang="en-US" dirty="0" smtClean="0"/>
              <a:t>, connectionism and language learning. </a:t>
            </a:r>
            <a:r>
              <a:rPr lang="en-US" i="1" dirty="0" smtClean="0"/>
              <a:t>Language Learning 48(4), </a:t>
            </a:r>
            <a:r>
              <a:rPr lang="en-US" dirty="0" smtClean="0"/>
              <a:t>631–664.</a:t>
            </a:r>
          </a:p>
          <a:p>
            <a:r>
              <a:rPr lang="en-US" dirty="0" smtClean="0"/>
              <a:t>Elman, Jeffrey L. Connectionism and language acquisition. (2001). In M. </a:t>
            </a:r>
            <a:r>
              <a:rPr lang="en-US" dirty="0" err="1" smtClean="0"/>
              <a:t>Tomasello</a:t>
            </a:r>
            <a:r>
              <a:rPr lang="en-US" dirty="0" smtClean="0"/>
              <a:t> and E. Bates (Eds.) </a:t>
            </a:r>
            <a:r>
              <a:rPr lang="en-US" i="1" dirty="0" smtClean="0"/>
              <a:t>Essential Readings in Language Acquisition</a:t>
            </a:r>
            <a:r>
              <a:rPr lang="en-US" dirty="0" smtClean="0"/>
              <a:t>. Oxford: Basil Blackwell. </a:t>
            </a:r>
          </a:p>
          <a:p>
            <a:r>
              <a:rPr lang="en-US" dirty="0" smtClean="0"/>
              <a:t>Friesen, Lane. (1986). </a:t>
            </a:r>
            <a:r>
              <a:rPr lang="en-US" i="1" dirty="0" smtClean="0"/>
              <a:t>Cognitive Styles in History: Perceiver and Mercy</a:t>
            </a:r>
            <a:r>
              <a:rPr lang="en-US" dirty="0" smtClean="0"/>
              <a:t>, first ed. Lane Friesen, Inc. </a:t>
            </a:r>
          </a:p>
          <a:p>
            <a:r>
              <a:rPr lang="en-US" dirty="0" smtClean="0"/>
              <a:t>Friesen, Lane. (1986). </a:t>
            </a:r>
            <a:r>
              <a:rPr lang="en-US" i="1" dirty="0" smtClean="0"/>
              <a:t>Cognitive Styles in History: Contributor and Server</a:t>
            </a:r>
            <a:r>
              <a:rPr lang="en-US" dirty="0" smtClean="0"/>
              <a:t>, first ed. Lane Friesen, Inc. </a:t>
            </a:r>
          </a:p>
          <a:p>
            <a:r>
              <a:rPr lang="en-US" dirty="0" smtClean="0"/>
              <a:t>Friesen, </a:t>
            </a:r>
            <a:r>
              <a:rPr lang="en-US" dirty="0" err="1" smtClean="0"/>
              <a:t>Lorin</a:t>
            </a:r>
            <a:r>
              <a:rPr lang="en-US" dirty="0" smtClean="0"/>
              <a:t>. (2012). </a:t>
            </a:r>
            <a:r>
              <a:rPr lang="en-US" i="1" dirty="0" smtClean="0"/>
              <a:t>God, Theology, and Cognitive Modules: A General Theory of Human Thought.</a:t>
            </a:r>
            <a:r>
              <a:rPr lang="en-US" dirty="0" smtClean="0"/>
              <a:t>  Abbotsford, BC:  </a:t>
            </a:r>
            <a:r>
              <a:rPr lang="en-US" dirty="0" err="1" smtClean="0"/>
              <a:t>Lorin</a:t>
            </a:r>
            <a:r>
              <a:rPr lang="en-US" dirty="0" smtClean="0"/>
              <a:t> Friesen.</a:t>
            </a:r>
          </a:p>
          <a:p>
            <a:r>
              <a:rPr lang="en-US" dirty="0" err="1" smtClean="0"/>
              <a:t>Gabrielatos</a:t>
            </a:r>
            <a:r>
              <a:rPr lang="en-US" dirty="0" smtClean="0"/>
              <a:t>, Costas. (1999). Inference: Procedures and Implications for TEFL. </a:t>
            </a:r>
            <a:r>
              <a:rPr lang="en-US" i="1" dirty="0" smtClean="0"/>
              <a:t>TESOL Greece Newsletter</a:t>
            </a:r>
            <a:r>
              <a:rPr lang="en-US" dirty="0" smtClean="0"/>
              <a:t> 6, 15-20.     </a:t>
            </a:r>
          </a:p>
          <a:p>
            <a:r>
              <a:rPr lang="en-US" dirty="0" smtClean="0"/>
              <a:t>Gardner, R.C. (2007). Motivation and Second Language Acquisition. University of Western Ontario. </a:t>
            </a:r>
            <a:r>
              <a:rPr lang="en-US" i="1" dirty="0" err="1" smtClean="0"/>
              <a:t>Porta</a:t>
            </a:r>
            <a:r>
              <a:rPr lang="en-US" i="1" dirty="0" smtClean="0"/>
              <a:t> </a:t>
            </a:r>
            <a:r>
              <a:rPr lang="en-US" i="1" dirty="0" err="1" smtClean="0"/>
              <a:t>Linguarum</a:t>
            </a:r>
            <a:r>
              <a:rPr lang="en-US" i="1" dirty="0" smtClean="0"/>
              <a:t> 8</a:t>
            </a:r>
            <a:r>
              <a:rPr lang="en-US" dirty="0" smtClean="0"/>
              <a:t>, 9-20. </a:t>
            </a:r>
          </a:p>
          <a:p>
            <a:r>
              <a:rPr lang="en-US" dirty="0" smtClean="0"/>
              <a:t>Goldberg, Adele E. (2004).  But do we need universal grammar?  Comment on </a:t>
            </a:r>
            <a:r>
              <a:rPr lang="en-US" dirty="0" err="1" smtClean="0"/>
              <a:t>Lidz</a:t>
            </a:r>
            <a:r>
              <a:rPr lang="en-US" dirty="0" smtClean="0"/>
              <a:t> et al. (2003). </a:t>
            </a:r>
            <a:r>
              <a:rPr lang="en-US" i="1" dirty="0" smtClean="0"/>
              <a:t>Cognition 74,</a:t>
            </a:r>
            <a:r>
              <a:rPr lang="en-US" dirty="0" smtClean="0"/>
              <a:t> 77-84.</a:t>
            </a:r>
          </a:p>
          <a:p>
            <a:r>
              <a:rPr lang="en-US" dirty="0" smtClean="0"/>
              <a:t>Greenberg, Joseph H. (1975). Research on Language Universals. </a:t>
            </a:r>
            <a:r>
              <a:rPr lang="en-US" i="1" dirty="0" smtClean="0"/>
              <a:t>Annual Review of Anthropology  4</a:t>
            </a:r>
            <a:r>
              <a:rPr lang="en-US" dirty="0" smtClean="0"/>
              <a:t>, 75-94.		</a:t>
            </a:r>
          </a:p>
          <a:p>
            <a:r>
              <a:rPr lang="en-US" dirty="0" smtClean="0"/>
              <a:t>Grice, Paul. (1989). </a:t>
            </a:r>
            <a:r>
              <a:rPr lang="en-US" i="1" dirty="0" smtClean="0"/>
              <a:t>Studies in the Way of Words</a:t>
            </a:r>
            <a:r>
              <a:rPr lang="en-US" dirty="0" smtClean="0"/>
              <a:t>. Harvard, USA: Harvard UP.  Chapter 2: Logic and Conversation.  </a:t>
            </a:r>
          </a:p>
          <a:p>
            <a:r>
              <a:rPr lang="en-US" dirty="0" err="1" smtClean="0"/>
              <a:t>Goel</a:t>
            </a:r>
            <a:r>
              <a:rPr lang="en-US" dirty="0" smtClean="0"/>
              <a:t>, </a:t>
            </a:r>
            <a:r>
              <a:rPr lang="en-US" dirty="0" err="1" smtClean="0"/>
              <a:t>Vinod</a:t>
            </a:r>
            <a:r>
              <a:rPr lang="en-US" dirty="0" smtClean="0"/>
              <a:t> and Dolan, Raymond J.  (2003). Explaining modulation of reasoning by belief.  </a:t>
            </a:r>
            <a:r>
              <a:rPr lang="en-US" i="1" dirty="0" smtClean="0"/>
              <a:t>Cognition  87,</a:t>
            </a:r>
            <a:r>
              <a:rPr lang="en-US" dirty="0" smtClean="0"/>
              <a:t> B11-B22.    	</a:t>
            </a:r>
          </a:p>
          <a:p>
            <a:r>
              <a:rPr lang="en-US" dirty="0" smtClean="0"/>
              <a:t>Gregg, Kevin R. (2003) The state of </a:t>
            </a:r>
            <a:r>
              <a:rPr lang="en-US" dirty="0" err="1" smtClean="0"/>
              <a:t>emergentism</a:t>
            </a:r>
            <a:r>
              <a:rPr lang="en-US" dirty="0" smtClean="0"/>
              <a:t> in second language acquisition. </a:t>
            </a:r>
            <a:r>
              <a:rPr lang="en-US" i="1" dirty="0" smtClean="0"/>
              <a:t>Second Language Research, 19(2),</a:t>
            </a:r>
            <a:r>
              <a:rPr lang="en-US" dirty="0" smtClean="0"/>
              <a:t> 95-128.</a:t>
            </a:r>
            <a:r>
              <a:rPr lang="en-US" i="1" dirty="0" smtClean="0"/>
              <a:t> </a:t>
            </a:r>
            <a:endParaRPr lang="en-US" dirty="0" smtClean="0"/>
          </a:p>
          <a:p>
            <a:r>
              <a:rPr lang="en-US" dirty="0" smtClean="0"/>
              <a:t>Gregg, Kevin R. (2006). Taking a social turn for the worse: the language socialization paradigm for second language acquisition. </a:t>
            </a:r>
            <a:r>
              <a:rPr lang="en-US" i="1" dirty="0" smtClean="0"/>
              <a:t>Second Language Research 22 (4), </a:t>
            </a:r>
            <a:r>
              <a:rPr lang="en-US" dirty="0" smtClean="0"/>
              <a:t>413–442.</a:t>
            </a:r>
          </a:p>
          <a:p>
            <a:r>
              <a:rPr lang="en-US" dirty="0" err="1" smtClean="0"/>
              <a:t>Gumperz</a:t>
            </a:r>
            <a:r>
              <a:rPr lang="en-US" dirty="0" smtClean="0"/>
              <a:t>, John J. and Levinson, Stephen C. (1991). Rethinking linguistic relativity.  </a:t>
            </a:r>
            <a:r>
              <a:rPr lang="en-US" i="1" dirty="0" smtClean="0"/>
              <a:t>Current </a:t>
            </a:r>
            <a:r>
              <a:rPr lang="en-US" dirty="0" smtClean="0"/>
              <a:t> </a:t>
            </a:r>
            <a:r>
              <a:rPr lang="en-US" i="1" dirty="0" smtClean="0"/>
              <a:t>Anthropology.  32(5),</a:t>
            </a:r>
            <a:r>
              <a:rPr lang="en-US" dirty="0" smtClean="0"/>
              <a:t> 613-623.</a:t>
            </a:r>
          </a:p>
          <a:p>
            <a:r>
              <a:rPr lang="en-US" dirty="0" err="1" smtClean="0"/>
              <a:t>Hakansson</a:t>
            </a:r>
            <a:r>
              <a:rPr lang="en-US" dirty="0" smtClean="0"/>
              <a:t>, Gisela; </a:t>
            </a:r>
            <a:r>
              <a:rPr lang="en-US" dirty="0" err="1" smtClean="0"/>
              <a:t>Pienemann</a:t>
            </a:r>
            <a:r>
              <a:rPr lang="en-US" dirty="0" smtClean="0"/>
              <a:t>, Manfred; </a:t>
            </a:r>
            <a:r>
              <a:rPr lang="en-US" dirty="0" err="1" smtClean="0"/>
              <a:t>Sayelhi</a:t>
            </a:r>
            <a:r>
              <a:rPr lang="en-US" dirty="0" smtClean="0"/>
              <a:t>, Susan. (2002) Transfer and typological proximity in the context of second language processing. </a:t>
            </a:r>
            <a:r>
              <a:rPr lang="en-US" i="1" dirty="0" smtClean="0"/>
              <a:t>Second Language Research 18(3),</a:t>
            </a:r>
            <a:r>
              <a:rPr lang="en-US" dirty="0" smtClean="0"/>
              <a:t> 250-273.</a:t>
            </a:r>
          </a:p>
          <a:p>
            <a:r>
              <a:rPr lang="en-US" dirty="0" smtClean="0"/>
              <a:t>Hammer, Mitchell R., Bennett, Milton J., Wiseman, Richard. (2003). Measuring Intercultural Sensitivity: The intercultural development inventory. </a:t>
            </a:r>
            <a:r>
              <a:rPr lang="en-US" i="1" dirty="0" smtClean="0"/>
              <a:t>International Journal of Intercultural Relations 27</a:t>
            </a:r>
            <a:r>
              <a:rPr lang="en-US" dirty="0" smtClean="0"/>
              <a:t>,  421-443.	</a:t>
            </a:r>
          </a:p>
          <a:p>
            <a:r>
              <a:rPr lang="en-US" dirty="0" smtClean="0"/>
              <a:t>Higgins, Tory E. (1987). Self-discrepancy: A theory relating to self and affect. </a:t>
            </a:r>
            <a:r>
              <a:rPr lang="en-US" i="1" dirty="0" smtClean="0"/>
              <a:t>Psychological Review,</a:t>
            </a:r>
            <a:r>
              <a:rPr lang="en-US" dirty="0" smtClean="0"/>
              <a:t> 94(3), 319-340.</a:t>
            </a:r>
          </a:p>
          <a:p>
            <a:r>
              <a:rPr lang="en-US" dirty="0" err="1" smtClean="0"/>
              <a:t>Hofstede</a:t>
            </a:r>
            <a:r>
              <a:rPr lang="en-US" dirty="0" smtClean="0"/>
              <a:t>, </a:t>
            </a:r>
            <a:r>
              <a:rPr lang="en-US" dirty="0" err="1" smtClean="0"/>
              <a:t>Gert</a:t>
            </a:r>
            <a:r>
              <a:rPr lang="en-US" dirty="0" smtClean="0"/>
              <a:t> Jan, Pederson, Paul B., </a:t>
            </a:r>
            <a:r>
              <a:rPr lang="en-US" dirty="0" err="1" smtClean="0"/>
              <a:t>Hofstede</a:t>
            </a:r>
            <a:r>
              <a:rPr lang="en-US" dirty="0" smtClean="0"/>
              <a:t>, </a:t>
            </a:r>
            <a:r>
              <a:rPr lang="en-US" dirty="0" err="1" smtClean="0"/>
              <a:t>Geert</a:t>
            </a:r>
            <a:r>
              <a:rPr lang="en-US" dirty="0" smtClean="0"/>
              <a:t>. (2002). </a:t>
            </a:r>
            <a:r>
              <a:rPr lang="en-US" i="1" dirty="0" smtClean="0"/>
              <a:t>Exploring Culture: Exercises, Stories and Synthetic Cultures. </a:t>
            </a:r>
            <a:r>
              <a:rPr lang="en-US" dirty="0" smtClean="0"/>
              <a:t>Yarmouth, ME: Intercultural Press, Nicholas </a:t>
            </a:r>
            <a:r>
              <a:rPr lang="en-US" dirty="0" err="1" smtClean="0"/>
              <a:t>Brealey</a:t>
            </a:r>
            <a:r>
              <a:rPr lang="en-US" dirty="0" smtClean="0"/>
              <a:t> Publishing. </a:t>
            </a:r>
          </a:p>
          <a:p>
            <a:r>
              <a:rPr lang="en-US" dirty="0" err="1" smtClean="0"/>
              <a:t>Jackendoff</a:t>
            </a:r>
            <a:r>
              <a:rPr lang="en-US" dirty="0" smtClean="0"/>
              <a:t>, Ray. (2002).  </a:t>
            </a:r>
            <a:r>
              <a:rPr lang="en-US" i="1" dirty="0" smtClean="0"/>
              <a:t>Foundations of Language: Brain, Meaning, Grammar, Evolution.</a:t>
            </a:r>
            <a:r>
              <a:rPr lang="en-US" dirty="0" smtClean="0"/>
              <a:t>  New York:  Oxford UP.</a:t>
            </a:r>
          </a:p>
          <a:p>
            <a:r>
              <a:rPr lang="en-US" dirty="0" err="1" smtClean="0"/>
              <a:t>Jonassen</a:t>
            </a:r>
            <a:r>
              <a:rPr lang="en-US" dirty="0" smtClean="0"/>
              <a:t>, David H. (2011).  </a:t>
            </a:r>
            <a:r>
              <a:rPr lang="en-US" i="1" dirty="0" smtClean="0"/>
              <a:t>Learning to Solve Problems: A Handbook for Designing Problem-Solving Learning Environments.</a:t>
            </a:r>
            <a:r>
              <a:rPr lang="en-US" dirty="0" smtClean="0"/>
              <a:t> New York and London: </a:t>
            </a:r>
            <a:r>
              <a:rPr lang="en-US" dirty="0" err="1" smtClean="0"/>
              <a:t>Routledge</a:t>
            </a:r>
            <a:r>
              <a:rPr lang="en-US" dirty="0" smtClean="0"/>
              <a:t>.</a:t>
            </a:r>
          </a:p>
          <a:p>
            <a:r>
              <a:rPr lang="en-US" dirty="0" err="1" smtClean="0"/>
              <a:t>Kanno</a:t>
            </a:r>
            <a:r>
              <a:rPr lang="en-US" dirty="0" smtClean="0"/>
              <a:t>, Yasuko and Norton, Bonny. (2003). Imagined communities and educational possibilities: Introduction.  </a:t>
            </a:r>
            <a:r>
              <a:rPr lang="en-US" i="1" dirty="0" smtClean="0"/>
              <a:t>Journal of Language, Identity and Education, 2(4),</a:t>
            </a:r>
            <a:r>
              <a:rPr lang="en-US" dirty="0" smtClean="0"/>
              <a:t> 241-249.</a:t>
            </a:r>
          </a:p>
          <a:p>
            <a:r>
              <a:rPr lang="en-US" dirty="0" err="1" smtClean="0"/>
              <a:t>Krashen</a:t>
            </a:r>
            <a:r>
              <a:rPr lang="en-US" dirty="0" smtClean="0"/>
              <a:t>, Stephen. (1982). </a:t>
            </a:r>
            <a:r>
              <a:rPr lang="en-US" i="1" dirty="0" smtClean="0"/>
              <a:t>Principles and Practice in Second Language Acquisition.</a:t>
            </a:r>
            <a:r>
              <a:rPr lang="en-US" dirty="0" smtClean="0"/>
              <a:t>  University of Southern California. </a:t>
            </a:r>
          </a:p>
          <a:p>
            <a:r>
              <a:rPr lang="en-US" dirty="0" smtClean="0"/>
              <a:t>King, P. M., &amp; Kitchener, K. S. (1994). </a:t>
            </a:r>
            <a:r>
              <a:rPr lang="en-US" i="1" dirty="0" smtClean="0"/>
              <a:t>Developing reflective judgment: Understanding and promoting intellectual growth and critical thinking in adolescents and adults</a:t>
            </a:r>
            <a:r>
              <a:rPr lang="en-US" dirty="0" smtClean="0"/>
              <a:t>. San Francisco, CA: </a:t>
            </a:r>
            <a:r>
              <a:rPr lang="en-US" dirty="0" err="1" smtClean="0"/>
              <a:t>Jossey</a:t>
            </a:r>
            <a:r>
              <a:rPr lang="en-US" dirty="0" smtClean="0"/>
              <a:t>-Bass.</a:t>
            </a:r>
          </a:p>
          <a:p>
            <a:r>
              <a:rPr lang="en-US" dirty="0" err="1" smtClean="0"/>
              <a:t>Koroshetz</a:t>
            </a:r>
            <a:r>
              <a:rPr lang="en-US" dirty="0" smtClean="0"/>
              <a:t>, and Steven Pinker. (1997). A neural dissociation within language: Evidence that the mental dictionary is part of declarative memory, and that grammatical rules are processed by the procedural system. </a:t>
            </a:r>
            <a:r>
              <a:rPr lang="en-US" i="1" dirty="0" smtClean="0"/>
              <a:t>Journal of Cognitive Neuroscience 9(2):</a:t>
            </a:r>
            <a:r>
              <a:rPr lang="en-US" dirty="0" smtClean="0"/>
              <a:t> 266-276. </a:t>
            </a:r>
          </a:p>
          <a:p>
            <a:r>
              <a:rPr lang="en-US" dirty="0" smtClean="0"/>
              <a:t>Kubota, </a:t>
            </a:r>
            <a:r>
              <a:rPr lang="en-US" dirty="0" err="1" smtClean="0"/>
              <a:t>Ryoko</a:t>
            </a:r>
            <a:r>
              <a:rPr lang="en-US" dirty="0" smtClean="0"/>
              <a:t>. (1999). Japanese culture constructed by discourses: Implications for applied linguistics research and ELT.  </a:t>
            </a:r>
            <a:r>
              <a:rPr lang="en-US" i="1" dirty="0" smtClean="0"/>
              <a:t>TESOL Quarterly, 43(1),</a:t>
            </a:r>
            <a:r>
              <a:rPr lang="en-US" dirty="0" smtClean="0"/>
              <a:t> 9-35. </a:t>
            </a:r>
          </a:p>
          <a:p>
            <a:r>
              <a:rPr lang="en-US" dirty="0" smtClean="0"/>
              <a:t>Kuhn, Thomas S. (1962).  </a:t>
            </a:r>
            <a:r>
              <a:rPr lang="en-US" i="1" dirty="0" smtClean="0"/>
              <a:t>The Structure of Scientific Revolutions</a:t>
            </a:r>
            <a:r>
              <a:rPr lang="en-US" dirty="0" smtClean="0"/>
              <a:t>. Chicago UP, 1962, 1970, 1996.</a:t>
            </a:r>
          </a:p>
          <a:p>
            <a:endParaRPr lang="en-US" dirty="0"/>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b="1" dirty="0" smtClean="0"/>
              <a:t>References</a:t>
            </a:r>
            <a:endParaRPr lang="en-US" b="1" dirty="0"/>
          </a:p>
        </p:txBody>
      </p:sp>
      <p:sp>
        <p:nvSpPr>
          <p:cNvPr id="3" name="Content Placeholder 2"/>
          <p:cNvSpPr>
            <a:spLocks noGrp="1"/>
          </p:cNvSpPr>
          <p:nvPr>
            <p:ph idx="1"/>
          </p:nvPr>
        </p:nvSpPr>
        <p:spPr>
          <a:xfrm>
            <a:off x="457200" y="1143000"/>
            <a:ext cx="8229600" cy="5715000"/>
          </a:xfrm>
        </p:spPr>
        <p:txBody>
          <a:bodyPr>
            <a:normAutofit fontScale="32500" lnSpcReduction="20000"/>
          </a:bodyPr>
          <a:lstStyle/>
          <a:p>
            <a:r>
              <a:rPr lang="en-US" sz="3400" dirty="0" err="1" smtClean="0"/>
              <a:t>Lakoff</a:t>
            </a:r>
            <a:r>
              <a:rPr lang="en-US" sz="3400" dirty="0" smtClean="0"/>
              <a:t>, George and  Johnson, Mark. (1980). The metaphorical structure of the human conceptual system.  </a:t>
            </a:r>
            <a:r>
              <a:rPr lang="en-US" sz="3400" i="1" dirty="0" smtClean="0"/>
              <a:t>Cognitive Science 4</a:t>
            </a:r>
            <a:r>
              <a:rPr lang="en-US" sz="3400" dirty="0" smtClean="0"/>
              <a:t>, 195-208.</a:t>
            </a:r>
          </a:p>
          <a:p>
            <a:r>
              <a:rPr lang="en-US" sz="3400" dirty="0" err="1" smtClean="0"/>
              <a:t>Leudar</a:t>
            </a:r>
            <a:r>
              <a:rPr lang="en-US" sz="3400" dirty="0" smtClean="0"/>
              <a:t>, Ivan; </a:t>
            </a:r>
            <a:r>
              <a:rPr lang="en-US" sz="3400" dirty="0" err="1" smtClean="0"/>
              <a:t>Costall</a:t>
            </a:r>
            <a:r>
              <a:rPr lang="en-US" sz="3400" dirty="0" smtClean="0"/>
              <a:t>, Allan; Francis, Dave. (2004)  Theory of mind: A critical assessment. </a:t>
            </a:r>
            <a:r>
              <a:rPr lang="en-US" sz="3400" i="1" dirty="0" smtClean="0"/>
              <a:t>Theory and  Psychology  14</a:t>
            </a:r>
            <a:r>
              <a:rPr lang="en-US" sz="3400" dirty="0" smtClean="0"/>
              <a:t>, 571.	</a:t>
            </a:r>
          </a:p>
          <a:p>
            <a:r>
              <a:rPr lang="en-US" sz="3400" dirty="0" smtClean="0"/>
              <a:t>Leslie, Alan M. (1987).  Pretense and representation: The origins of “Theory of Mind”.  </a:t>
            </a:r>
            <a:r>
              <a:rPr lang="en-US" sz="3400" i="1" dirty="0" smtClean="0"/>
              <a:t>Psychological  Review 94(4),</a:t>
            </a:r>
            <a:r>
              <a:rPr lang="en-US" sz="3400" dirty="0" smtClean="0"/>
              <a:t> 412-426.</a:t>
            </a:r>
          </a:p>
          <a:p>
            <a:r>
              <a:rPr lang="en-US" sz="3400" dirty="0" err="1" smtClean="0"/>
              <a:t>Lightbown</a:t>
            </a:r>
            <a:r>
              <a:rPr lang="en-US" sz="3400" dirty="0" smtClean="0"/>
              <a:t>, Patsy M. and </a:t>
            </a:r>
            <a:r>
              <a:rPr lang="en-US" sz="3400" dirty="0" err="1" smtClean="0"/>
              <a:t>Spada</a:t>
            </a:r>
            <a:r>
              <a:rPr lang="en-US" sz="3400" dirty="0" smtClean="0"/>
              <a:t>, Nina. (2006). </a:t>
            </a:r>
            <a:r>
              <a:rPr lang="en-US" sz="3400" i="1" dirty="0" smtClean="0"/>
              <a:t>How Languages are Learned</a:t>
            </a:r>
            <a:r>
              <a:rPr lang="en-US" sz="3400" dirty="0" smtClean="0"/>
              <a:t>, 3</a:t>
            </a:r>
            <a:r>
              <a:rPr lang="en-US" sz="3400" baseline="30000" dirty="0" smtClean="0"/>
              <a:t>rd</a:t>
            </a:r>
            <a:r>
              <a:rPr lang="en-US" sz="3400" dirty="0" smtClean="0"/>
              <a:t> ed. Oxford: Oxford UP. </a:t>
            </a:r>
          </a:p>
          <a:p>
            <a:r>
              <a:rPr lang="en-US" sz="3400" dirty="0" err="1" smtClean="0"/>
              <a:t>Lindblom</a:t>
            </a:r>
            <a:r>
              <a:rPr lang="en-US" sz="3400" dirty="0" smtClean="0"/>
              <a:t>, Kenneth.  (2001). Cooperating with Grice: A cross-disciplinary meta-perspective on uses of Grice’s cooperative principle.  </a:t>
            </a:r>
            <a:r>
              <a:rPr lang="en-US" sz="3400" i="1" dirty="0" smtClean="0"/>
              <a:t>Journal of Pragmatics 33</a:t>
            </a:r>
            <a:r>
              <a:rPr lang="en-US" sz="3400" dirty="0" smtClean="0"/>
              <a:t>, 1601-1623.</a:t>
            </a:r>
          </a:p>
          <a:p>
            <a:r>
              <a:rPr lang="en-US" sz="3400" dirty="0" err="1" smtClean="0"/>
              <a:t>Merryfield</a:t>
            </a:r>
            <a:r>
              <a:rPr lang="en-US" sz="3400" dirty="0" smtClean="0"/>
              <a:t>, Merry, M. (2001). The paradoxes of teaching a multicultural education course online.  </a:t>
            </a:r>
            <a:r>
              <a:rPr lang="en-US" sz="3400" i="1" dirty="0" smtClean="0"/>
              <a:t>Journal of Teacher Education. 52(4),</a:t>
            </a:r>
            <a:r>
              <a:rPr lang="en-US" sz="3400" dirty="0" smtClean="0"/>
              <a:t> 283-289.</a:t>
            </a:r>
          </a:p>
          <a:p>
            <a:r>
              <a:rPr lang="en-US" sz="3400" dirty="0" smtClean="0"/>
              <a:t>Myles, Florence. (2010). The development of theories of second language acquisition. </a:t>
            </a:r>
            <a:r>
              <a:rPr lang="en-US" sz="3400" i="1" dirty="0" smtClean="0"/>
              <a:t>Language Teaching. 43(3),</a:t>
            </a:r>
            <a:r>
              <a:rPr lang="en-US" sz="3400" dirty="0" smtClean="0"/>
              <a:t> 320-332. Cambridge UP.</a:t>
            </a:r>
          </a:p>
          <a:p>
            <a:r>
              <a:rPr lang="en-US" sz="3400" dirty="0" err="1" smtClean="0"/>
              <a:t>Nisbett</a:t>
            </a:r>
            <a:r>
              <a:rPr lang="en-US" sz="3400" dirty="0" smtClean="0"/>
              <a:t>, Richard E.; </a:t>
            </a:r>
            <a:r>
              <a:rPr lang="en-US" sz="3400" dirty="0" err="1" smtClean="0"/>
              <a:t>Choi</a:t>
            </a:r>
            <a:r>
              <a:rPr lang="en-US" sz="3400" dirty="0" smtClean="0"/>
              <a:t>, </a:t>
            </a:r>
            <a:r>
              <a:rPr lang="en-US" sz="3400" dirty="0" err="1" smtClean="0"/>
              <a:t>Incheol</a:t>
            </a:r>
            <a:r>
              <a:rPr lang="en-US" sz="3400" dirty="0" smtClean="0"/>
              <a:t>; </a:t>
            </a:r>
            <a:r>
              <a:rPr lang="en-US" sz="3400" dirty="0" err="1" smtClean="0"/>
              <a:t>Peng</a:t>
            </a:r>
            <a:r>
              <a:rPr lang="en-US" sz="3400" dirty="0" smtClean="0"/>
              <a:t>, </a:t>
            </a:r>
            <a:r>
              <a:rPr lang="en-US" sz="3400" dirty="0" err="1" smtClean="0"/>
              <a:t>Kaiping</a:t>
            </a:r>
            <a:r>
              <a:rPr lang="en-US" sz="3400" dirty="0" smtClean="0"/>
              <a:t>; </a:t>
            </a:r>
            <a:r>
              <a:rPr lang="en-US" sz="3400" dirty="0" err="1" smtClean="0"/>
              <a:t>Norenzaya</a:t>
            </a:r>
            <a:r>
              <a:rPr lang="en-US" sz="3400" dirty="0" smtClean="0"/>
              <a:t>, </a:t>
            </a:r>
            <a:r>
              <a:rPr lang="en-US" sz="3400" dirty="0" err="1" smtClean="0"/>
              <a:t>Ara</a:t>
            </a:r>
            <a:r>
              <a:rPr lang="en-US" sz="3400" dirty="0" smtClean="0"/>
              <a:t>. (2001). Culture and systems of thought: Holistic versus analytic cognition.  </a:t>
            </a:r>
            <a:r>
              <a:rPr lang="en-US" sz="3400" i="1" dirty="0" smtClean="0"/>
              <a:t>Psychological Review 108(2),</a:t>
            </a:r>
            <a:r>
              <a:rPr lang="en-US" sz="3400" dirty="0" smtClean="0"/>
              <a:t> 291-310. </a:t>
            </a:r>
          </a:p>
          <a:p>
            <a:r>
              <a:rPr lang="en-US" sz="3400" dirty="0" smtClean="0"/>
              <a:t>Norton, Bonny. (1997). Language, identity and ownership of English. </a:t>
            </a:r>
            <a:r>
              <a:rPr lang="en-US" sz="3400" i="1" dirty="0" smtClean="0"/>
              <a:t>TESOL Quarterly 31(3),</a:t>
            </a:r>
            <a:r>
              <a:rPr lang="en-US" sz="3400" dirty="0" smtClean="0"/>
              <a:t> 409-429.</a:t>
            </a:r>
          </a:p>
          <a:p>
            <a:r>
              <a:rPr lang="en-US" sz="3400" dirty="0" smtClean="0"/>
              <a:t>Norton, Bonny. (2000) </a:t>
            </a:r>
            <a:r>
              <a:rPr lang="en-US" sz="3400" i="1" dirty="0" smtClean="0"/>
              <a:t>Identity and Language Learning: Identity, Gender Ethnicity and Educational Change.</a:t>
            </a:r>
            <a:r>
              <a:rPr lang="en-US" sz="3400" dirty="0" smtClean="0"/>
              <a:t> Language in Social Life Series.  Ed. Christopher N. </a:t>
            </a:r>
            <a:r>
              <a:rPr lang="en-US" sz="3400" dirty="0" err="1" smtClean="0"/>
              <a:t>Candlin</a:t>
            </a:r>
            <a:r>
              <a:rPr lang="en-US" sz="3400" dirty="0" smtClean="0"/>
              <a:t>.  Harlow, England: Longman Pearson Education.</a:t>
            </a:r>
          </a:p>
          <a:p>
            <a:r>
              <a:rPr lang="en-US" sz="3400" dirty="0" smtClean="0"/>
              <a:t>Norton Pierce, Bonny.  (1995). Social Identity, Investment and Language Learning.</a:t>
            </a:r>
            <a:r>
              <a:rPr lang="en-US" sz="3400" b="1" dirty="0" smtClean="0"/>
              <a:t> </a:t>
            </a:r>
            <a:r>
              <a:rPr lang="en-US" sz="3400" i="1" dirty="0" smtClean="0"/>
              <a:t>TESOL Quarterly</a:t>
            </a:r>
            <a:r>
              <a:rPr lang="en-US" sz="3400" dirty="0" smtClean="0"/>
              <a:t>, 29(1), 9-31.</a:t>
            </a:r>
          </a:p>
          <a:p>
            <a:r>
              <a:rPr lang="en-US" sz="3400" dirty="0" err="1" smtClean="0"/>
              <a:t>Norenzaya</a:t>
            </a:r>
            <a:r>
              <a:rPr lang="en-US" sz="3400" dirty="0" smtClean="0"/>
              <a:t>, </a:t>
            </a:r>
            <a:r>
              <a:rPr lang="en-US" sz="3400" dirty="0" err="1" smtClean="0"/>
              <a:t>Ara</a:t>
            </a:r>
            <a:r>
              <a:rPr lang="en-US" sz="3400" dirty="0" smtClean="0"/>
              <a:t> and Heine, Steven J. (2005). Psychological universals: What are they and how can we know?  </a:t>
            </a:r>
            <a:r>
              <a:rPr lang="en-US" sz="3400" i="1" dirty="0" smtClean="0"/>
              <a:t>Psychological Review 131(5),</a:t>
            </a:r>
            <a:r>
              <a:rPr lang="en-US" sz="3400" dirty="0" smtClean="0"/>
              <a:t> 763-784.</a:t>
            </a:r>
          </a:p>
          <a:p>
            <a:r>
              <a:rPr lang="en-US" sz="3400" dirty="0" smtClean="0"/>
              <a:t>Nuckolls, Janis B. (1993). The semantics of certainty in Quechua and its implications for a cultural epistemology.  </a:t>
            </a:r>
            <a:r>
              <a:rPr lang="en-US" sz="3400" i="1" dirty="0" smtClean="0"/>
              <a:t>Language in Society, 22(2),</a:t>
            </a:r>
            <a:r>
              <a:rPr lang="en-US" sz="3400" dirty="0" smtClean="0"/>
              <a:t>  235-255.</a:t>
            </a:r>
          </a:p>
          <a:p>
            <a:r>
              <a:rPr lang="en-US" sz="3400" dirty="0" smtClean="0"/>
              <a:t>O’Donnell, D., Porter, G., McGuire, D., </a:t>
            </a:r>
            <a:r>
              <a:rPr lang="en-US" sz="3400" dirty="0" err="1" smtClean="0"/>
              <a:t>Garavan</a:t>
            </a:r>
            <a:r>
              <a:rPr lang="en-US" sz="3400" dirty="0" smtClean="0"/>
              <a:t>, T. N., Heffernan, M. &amp; Cleary, P. (2003). Creating intellectual capital: A </a:t>
            </a:r>
            <a:r>
              <a:rPr lang="en-US" sz="3400" dirty="0" err="1" smtClean="0"/>
              <a:t>Habermasian</a:t>
            </a:r>
            <a:r>
              <a:rPr lang="en-US" sz="3400" dirty="0" smtClean="0"/>
              <a:t> community of practice (</a:t>
            </a:r>
            <a:r>
              <a:rPr lang="en-US" sz="3400" dirty="0" err="1" smtClean="0"/>
              <a:t>CoP</a:t>
            </a:r>
            <a:r>
              <a:rPr lang="en-US" sz="3400" dirty="0" smtClean="0"/>
              <a:t>) Introduction</a:t>
            </a:r>
            <a:r>
              <a:rPr lang="en-US" sz="3400" i="1" dirty="0" smtClean="0"/>
              <a:t>.  Journal of European Industrial Training 27,</a:t>
            </a:r>
            <a:r>
              <a:rPr lang="en-US" sz="3400" dirty="0" smtClean="0"/>
              <a:t> 2,3,4; 80-87.</a:t>
            </a:r>
          </a:p>
          <a:p>
            <a:r>
              <a:rPr lang="en-US" sz="3400" dirty="0" smtClean="0"/>
              <a:t>Ortega, Lourdes. (2011). SLA after the social turn: Where </a:t>
            </a:r>
            <a:r>
              <a:rPr lang="en-US" sz="3400" dirty="0" err="1" smtClean="0"/>
              <a:t>cognitivism</a:t>
            </a:r>
            <a:r>
              <a:rPr lang="en-US" sz="3400" dirty="0" smtClean="0"/>
              <a:t> and its alternatives stand. (</a:t>
            </a:r>
            <a:r>
              <a:rPr lang="en-US" sz="3400" dirty="0" err="1" smtClean="0"/>
              <a:t>ch</a:t>
            </a:r>
            <a:r>
              <a:rPr lang="en-US" sz="3400" dirty="0" smtClean="0"/>
              <a:t>. 7). In Dwight Atkinson (Ed.). </a:t>
            </a:r>
            <a:r>
              <a:rPr lang="en-US" sz="3400" i="1" dirty="0" smtClean="0"/>
              <a:t>Alternative Approaches to Second Language Acquisition</a:t>
            </a:r>
            <a:r>
              <a:rPr lang="en-US" sz="3400" dirty="0" smtClean="0"/>
              <a:t>. London and New York: </a:t>
            </a:r>
            <a:r>
              <a:rPr lang="en-US" sz="3400" dirty="0" err="1" smtClean="0"/>
              <a:t>Routledge</a:t>
            </a:r>
            <a:r>
              <a:rPr lang="en-US" sz="3400" dirty="0" smtClean="0"/>
              <a:t>.</a:t>
            </a:r>
          </a:p>
          <a:p>
            <a:r>
              <a:rPr lang="en-US" sz="3400" dirty="0" err="1" smtClean="0"/>
              <a:t>Papafragou</a:t>
            </a:r>
            <a:r>
              <a:rPr lang="en-US" sz="3400" dirty="0" smtClean="0"/>
              <a:t>, Anna; Li, Peggy; </a:t>
            </a:r>
            <a:r>
              <a:rPr lang="en-US" sz="3400" dirty="0" err="1" smtClean="0"/>
              <a:t>Choi</a:t>
            </a:r>
            <a:r>
              <a:rPr lang="en-US" sz="3400" dirty="0" smtClean="0"/>
              <a:t>, </a:t>
            </a:r>
            <a:r>
              <a:rPr lang="en-US" sz="3400" dirty="0" err="1" smtClean="0"/>
              <a:t>Youngon</a:t>
            </a:r>
            <a:r>
              <a:rPr lang="en-US" sz="3400" dirty="0" smtClean="0"/>
              <a:t>; Han, Chung-</a:t>
            </a:r>
            <a:r>
              <a:rPr lang="en-US" sz="3400" dirty="0" err="1" smtClean="0"/>
              <a:t>hye</a:t>
            </a:r>
            <a:r>
              <a:rPr lang="en-US" sz="3400" dirty="0" smtClean="0"/>
              <a:t>. (2006). </a:t>
            </a:r>
            <a:r>
              <a:rPr lang="en-US" sz="3400" dirty="0" err="1" smtClean="0"/>
              <a:t>Evidentiality</a:t>
            </a:r>
            <a:r>
              <a:rPr lang="en-US" sz="3400" dirty="0" smtClean="0"/>
              <a:t> in language and cognition.  </a:t>
            </a:r>
            <a:r>
              <a:rPr lang="en-US" sz="3400" i="1" dirty="0" smtClean="0"/>
              <a:t>Cognition 103</a:t>
            </a:r>
            <a:r>
              <a:rPr lang="en-US" sz="3400" dirty="0" smtClean="0"/>
              <a:t>, 253-299</a:t>
            </a:r>
          </a:p>
          <a:p>
            <a:r>
              <a:rPr lang="en-US" sz="3400" dirty="0" smtClean="0"/>
              <a:t>Perry, Bill. (1970).  </a:t>
            </a:r>
            <a:r>
              <a:rPr lang="en-US" sz="3400" i="1" dirty="0" smtClean="0"/>
              <a:t>Forms of Intellectual and Ethical Development in the College Years: A Scheme.  </a:t>
            </a:r>
            <a:r>
              <a:rPr lang="en-US" sz="3400" dirty="0" smtClean="0"/>
              <a:t>New York: Holt, Rinehart  and Winston</a:t>
            </a:r>
          </a:p>
          <a:p>
            <a:r>
              <a:rPr lang="en-US" sz="3400" dirty="0" err="1" smtClean="0"/>
              <a:t>Petitto</a:t>
            </a:r>
            <a:r>
              <a:rPr lang="en-US" sz="3400" dirty="0" smtClean="0"/>
              <a:t>, Laura-Ann and Dunbar, Kevin. (2004). New findings from Educational Neuroscience on Bilingual Brains, Scientific Brains, and the Educated Mind.  MBE/Harvard, 1- 20</a:t>
            </a:r>
          </a:p>
          <a:p>
            <a:r>
              <a:rPr lang="en-US" sz="3400" dirty="0" smtClean="0"/>
              <a:t>Piaget, J. (1972). </a:t>
            </a:r>
            <a:r>
              <a:rPr lang="en-US" sz="3400" i="1" dirty="0" smtClean="0"/>
              <a:t>The Psychology of the Child.</a:t>
            </a:r>
            <a:r>
              <a:rPr lang="en-US" sz="3400" dirty="0" smtClean="0"/>
              <a:t> New York: Basic Books.</a:t>
            </a:r>
          </a:p>
          <a:p>
            <a:r>
              <a:rPr lang="en-US" sz="3400" dirty="0" err="1" smtClean="0"/>
              <a:t>Pickerell</a:t>
            </a:r>
            <a:r>
              <a:rPr lang="en-US" sz="3400" dirty="0" smtClean="0"/>
              <a:t>, Don (1975). Motivational gifts. In Frank Harvey. (1976). Motivational gifts.  </a:t>
            </a:r>
            <a:r>
              <a:rPr lang="en-US" sz="3400" i="1" dirty="0" smtClean="0"/>
              <a:t>Vision Magazine </a:t>
            </a:r>
            <a:r>
              <a:rPr lang="en-US" sz="3400" dirty="0" smtClean="0"/>
              <a:t>2(18). </a:t>
            </a:r>
          </a:p>
          <a:p>
            <a:r>
              <a:rPr lang="en-US" sz="3400" dirty="0" smtClean="0"/>
              <a:t>Pinker, Steven. (2007). </a:t>
            </a:r>
            <a:r>
              <a:rPr lang="en-US" sz="3400" i="1" dirty="0" smtClean="0"/>
              <a:t>The Language Instinct: How the Mind Creates Language. </a:t>
            </a:r>
            <a:r>
              <a:rPr lang="en-US" sz="3400" dirty="0" smtClean="0"/>
              <a:t>Chapter 8, The Tower of Babel. Penguin Books</a:t>
            </a:r>
          </a:p>
          <a:p>
            <a:r>
              <a:rPr lang="en-US" sz="3400" dirty="0" smtClean="0"/>
              <a:t>Pinker, Steven and </a:t>
            </a:r>
            <a:r>
              <a:rPr lang="en-US" sz="3400" dirty="0" err="1" smtClean="0"/>
              <a:t>Jackendoff</a:t>
            </a:r>
            <a:r>
              <a:rPr lang="en-US" sz="3400" dirty="0" smtClean="0"/>
              <a:t>, Ray. (2005). The faculty of language: what’s special about it? </a:t>
            </a:r>
            <a:r>
              <a:rPr lang="en-US" sz="3400" i="1" dirty="0" smtClean="0"/>
              <a:t>Cognition 95,</a:t>
            </a:r>
            <a:r>
              <a:rPr lang="en-US" sz="3400" dirty="0" smtClean="0"/>
              <a:t>  201–236.</a:t>
            </a:r>
          </a:p>
          <a:p>
            <a:r>
              <a:rPr lang="en-US" sz="3400" dirty="0" smtClean="0"/>
              <a:t>Pinker, Steven. (2003). </a:t>
            </a:r>
            <a:r>
              <a:rPr lang="en-US" sz="3400" i="1" dirty="0" smtClean="0"/>
              <a:t>The Blank Slate: The Modern Denial of Human Nature.</a:t>
            </a:r>
            <a:r>
              <a:rPr lang="en-US" sz="3400" dirty="0" smtClean="0"/>
              <a:t> Harvard: Harvard UP.</a:t>
            </a:r>
          </a:p>
          <a:p>
            <a:pPr>
              <a:buNone/>
            </a:pPr>
            <a:endParaRPr lang="en-US" sz="3400"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b="1" dirty="0" smtClean="0"/>
              <a:t>References</a:t>
            </a:r>
            <a:endParaRPr lang="en-US" b="1" dirty="0"/>
          </a:p>
        </p:txBody>
      </p:sp>
      <p:sp>
        <p:nvSpPr>
          <p:cNvPr id="3" name="Content Placeholder 2"/>
          <p:cNvSpPr>
            <a:spLocks noGrp="1"/>
          </p:cNvSpPr>
          <p:nvPr>
            <p:ph idx="1"/>
          </p:nvPr>
        </p:nvSpPr>
        <p:spPr>
          <a:xfrm>
            <a:off x="457200" y="1196752"/>
            <a:ext cx="8229600" cy="5127848"/>
          </a:xfrm>
        </p:spPr>
        <p:txBody>
          <a:bodyPr>
            <a:normAutofit fontScale="25000" lnSpcReduction="20000"/>
          </a:bodyPr>
          <a:lstStyle/>
          <a:p>
            <a:r>
              <a:rPr lang="en-US" sz="4200" dirty="0" smtClean="0"/>
              <a:t>Pollock, David C. and Van </a:t>
            </a:r>
            <a:r>
              <a:rPr lang="en-US" sz="4200" dirty="0" err="1" smtClean="0"/>
              <a:t>Reken</a:t>
            </a:r>
            <a:r>
              <a:rPr lang="en-US" sz="4200" dirty="0" smtClean="0"/>
              <a:t>, Ruth E. (2009). </a:t>
            </a:r>
            <a:r>
              <a:rPr lang="en-US" sz="4200" i="1" dirty="0" smtClean="0"/>
              <a:t>Third Culture Kids: Growing up Among Worlds. </a:t>
            </a:r>
            <a:r>
              <a:rPr lang="en-US" sz="4200" dirty="0" smtClean="0"/>
              <a:t> Rev. Ed. Boston, MA: Nicholas </a:t>
            </a:r>
            <a:r>
              <a:rPr lang="en-US" sz="4200" dirty="0" err="1" smtClean="0"/>
              <a:t>Brealey</a:t>
            </a:r>
            <a:r>
              <a:rPr lang="en-US" sz="4200" dirty="0" smtClean="0"/>
              <a:t> Publishing.</a:t>
            </a:r>
          </a:p>
          <a:p>
            <a:r>
              <a:rPr lang="en-US" sz="4200" dirty="0" err="1" smtClean="0"/>
              <a:t>Rameson</a:t>
            </a:r>
            <a:r>
              <a:rPr lang="en-US" sz="4200" dirty="0" smtClean="0"/>
              <a:t>, </a:t>
            </a:r>
            <a:r>
              <a:rPr lang="en-US" sz="4200" dirty="0" err="1" smtClean="0"/>
              <a:t>Lian</a:t>
            </a:r>
            <a:r>
              <a:rPr lang="en-US" sz="4200" dirty="0" smtClean="0"/>
              <a:t> and Lieberman, Matthew D. (2007) Thinking about the self from a social cognitive  neuroscience perspective. Los Angeles:  University of California, Department of Psychology.</a:t>
            </a:r>
          </a:p>
          <a:p>
            <a:r>
              <a:rPr lang="en-US" sz="4200" dirty="0" smtClean="0"/>
              <a:t>Rolls, Edmund T. and </a:t>
            </a:r>
            <a:r>
              <a:rPr lang="en-US" sz="4200" dirty="0" err="1" smtClean="0"/>
              <a:t>Grabenhorst</a:t>
            </a:r>
            <a:r>
              <a:rPr lang="en-US" sz="4200" dirty="0" smtClean="0"/>
              <a:t>, Fabian. (2008 ). The </a:t>
            </a:r>
            <a:r>
              <a:rPr lang="en-US" sz="4200" dirty="0" err="1" smtClean="0"/>
              <a:t>orbitofrontal</a:t>
            </a:r>
            <a:r>
              <a:rPr lang="en-US" sz="4200" dirty="0" smtClean="0"/>
              <a:t> cortex and beyond: From affect to decision-making. </a:t>
            </a:r>
            <a:r>
              <a:rPr lang="en-US" sz="4200" i="1" dirty="0" smtClean="0"/>
              <a:t>Progress in Neurobiology 86</a:t>
            </a:r>
            <a:r>
              <a:rPr lang="en-US" sz="4200" dirty="0" smtClean="0"/>
              <a:t>, 216–244. </a:t>
            </a:r>
          </a:p>
          <a:p>
            <a:r>
              <a:rPr lang="en-US" sz="4200" dirty="0" err="1" smtClean="0"/>
              <a:t>Schaie</a:t>
            </a:r>
            <a:r>
              <a:rPr lang="en-US" sz="4200" dirty="0" smtClean="0"/>
              <a:t>, K. Warner. (1996). Intellectual development in adulthood: The Seattle longitudinal study. In J. E. </a:t>
            </a:r>
            <a:r>
              <a:rPr lang="en-US" sz="4200" dirty="0" err="1" smtClean="0"/>
              <a:t>Birren</a:t>
            </a:r>
            <a:r>
              <a:rPr lang="en-US" sz="4200" dirty="0" smtClean="0"/>
              <a:t> and K. W. </a:t>
            </a:r>
            <a:r>
              <a:rPr lang="en-US" sz="4200" dirty="0" err="1" smtClean="0"/>
              <a:t>Schaie</a:t>
            </a:r>
            <a:r>
              <a:rPr lang="en-US" sz="4200" dirty="0" smtClean="0"/>
              <a:t> (Eds.), </a:t>
            </a:r>
            <a:r>
              <a:rPr lang="en-US" sz="4200" i="1" dirty="0" smtClean="0"/>
              <a:t>Handbook of the psychology of aging, 4</a:t>
            </a:r>
            <a:r>
              <a:rPr lang="en-US" sz="4200" i="1" baseline="30000" dirty="0" smtClean="0"/>
              <a:t>th</a:t>
            </a:r>
            <a:r>
              <a:rPr lang="en-US" sz="4200" i="1" dirty="0" smtClean="0"/>
              <a:t> ed.,</a:t>
            </a:r>
            <a:r>
              <a:rPr lang="en-US" sz="4200" dirty="0" smtClean="0"/>
              <a:t> pp. 266-286.  San Diego: Academic Press. </a:t>
            </a:r>
          </a:p>
          <a:p>
            <a:r>
              <a:rPr lang="en-US" sz="4200" dirty="0" err="1" smtClean="0"/>
              <a:t>Schjoedt</a:t>
            </a:r>
            <a:r>
              <a:rPr lang="en-US" sz="4200" dirty="0" smtClean="0"/>
              <a:t>, </a:t>
            </a:r>
            <a:r>
              <a:rPr lang="en-US" sz="4200" dirty="0" err="1" smtClean="0"/>
              <a:t>Uffe</a:t>
            </a:r>
            <a:r>
              <a:rPr lang="en-US" sz="4200" dirty="0" smtClean="0"/>
              <a:t> et al. (2011). The power of charisma – perceived charisma inhibits the frontal executive network of believers in intercessory prayer.  </a:t>
            </a:r>
            <a:r>
              <a:rPr lang="en-US" sz="4200" i="1" dirty="0" smtClean="0"/>
              <a:t>SCAN 6,</a:t>
            </a:r>
            <a:r>
              <a:rPr lang="en-US" sz="4200" dirty="0" smtClean="0"/>
              <a:t> 119 – 127. </a:t>
            </a:r>
          </a:p>
          <a:p>
            <a:r>
              <a:rPr lang="en-US" sz="4200" dirty="0" err="1" smtClean="0"/>
              <a:t>Scovel</a:t>
            </a:r>
            <a:r>
              <a:rPr lang="en-US" sz="4200" dirty="0" smtClean="0"/>
              <a:t>, Tom. (2001). </a:t>
            </a:r>
            <a:r>
              <a:rPr lang="en-US" sz="4200" i="1" dirty="0" smtClean="0"/>
              <a:t>Learning New Languages: A Guide to Second Language Learning</a:t>
            </a:r>
            <a:r>
              <a:rPr lang="en-US" sz="4200" dirty="0" smtClean="0"/>
              <a:t>. Boston: </a:t>
            </a:r>
            <a:r>
              <a:rPr lang="en-US" sz="4200" dirty="0" err="1" smtClean="0"/>
              <a:t>Heinle</a:t>
            </a:r>
            <a:r>
              <a:rPr lang="en-US" sz="4200" dirty="0" smtClean="0"/>
              <a:t> </a:t>
            </a:r>
          </a:p>
          <a:p>
            <a:r>
              <a:rPr lang="en-US" sz="4200" dirty="0" err="1" smtClean="0"/>
              <a:t>Slobin</a:t>
            </a:r>
            <a:r>
              <a:rPr lang="en-US" sz="4200" dirty="0" smtClean="0"/>
              <a:t>, Dan I. (1973). Cognitive pre-requisites for the development of grammar. </a:t>
            </a:r>
            <a:r>
              <a:rPr lang="en-US" sz="4200" i="1" dirty="0" smtClean="0"/>
              <a:t>Studies of child  language development.</a:t>
            </a:r>
            <a:r>
              <a:rPr lang="en-US" sz="4200" dirty="0" smtClean="0"/>
              <a:t> C. A. Ferguson and D.I. </a:t>
            </a:r>
            <a:r>
              <a:rPr lang="en-US" sz="4200" dirty="0" err="1" smtClean="0"/>
              <a:t>Slobin</a:t>
            </a:r>
            <a:r>
              <a:rPr lang="en-US" sz="4200" dirty="0" smtClean="0"/>
              <a:t> (Eds.). New York: Holt, Rinehart and 	Winston. </a:t>
            </a:r>
          </a:p>
          <a:p>
            <a:r>
              <a:rPr lang="en-US" sz="4200" dirty="0" err="1" smtClean="0"/>
              <a:t>Sperber</a:t>
            </a:r>
            <a:r>
              <a:rPr lang="en-US" sz="4200" dirty="0" smtClean="0"/>
              <a:t>, Dan and Wilson, Deidre. (2002). Pragmatics, modularity and mind-reading.  </a:t>
            </a:r>
            <a:r>
              <a:rPr lang="en-US" sz="4200" i="1" dirty="0" smtClean="0"/>
              <a:t>Mind and Language 17,</a:t>
            </a:r>
            <a:r>
              <a:rPr lang="en-US" sz="4200" dirty="0" smtClean="0"/>
              <a:t> 3-23. </a:t>
            </a:r>
          </a:p>
          <a:p>
            <a:r>
              <a:rPr lang="en-US" sz="4200" dirty="0" err="1" smtClean="0"/>
              <a:t>Stuss</a:t>
            </a:r>
            <a:r>
              <a:rPr lang="en-US" sz="4200" dirty="0" smtClean="0"/>
              <a:t>, Donald T. and Levine, Brian. (2002). Adult clinical neuropsychology: Lessons from studies of the frontal lobes.  </a:t>
            </a:r>
            <a:r>
              <a:rPr lang="en-US" sz="4200" i="1" dirty="0" smtClean="0"/>
              <a:t>Annual Psychological Review </a:t>
            </a:r>
            <a:r>
              <a:rPr lang="en-US" sz="4200" dirty="0" smtClean="0"/>
              <a:t>53, 401–33.</a:t>
            </a:r>
          </a:p>
          <a:p>
            <a:r>
              <a:rPr lang="en-US" sz="4200" dirty="0" smtClean="0"/>
              <a:t>Taylor, Barry P. (1975). Adult language learning strategies and their pedagogical implications. </a:t>
            </a:r>
            <a:r>
              <a:rPr lang="en-US" sz="4200" i="1" dirty="0" smtClean="0"/>
              <a:t>TESOL Quarterly 9(4),</a:t>
            </a:r>
            <a:r>
              <a:rPr lang="en-US" sz="4200" dirty="0" smtClean="0"/>
              <a:t> 391-399.  </a:t>
            </a:r>
          </a:p>
          <a:p>
            <a:r>
              <a:rPr lang="en-US" sz="4200" dirty="0" err="1" smtClean="0"/>
              <a:t>Tocalli-Beller</a:t>
            </a:r>
            <a:r>
              <a:rPr lang="en-US" sz="4200" dirty="0" smtClean="0"/>
              <a:t>, </a:t>
            </a:r>
            <a:r>
              <a:rPr lang="en-US" sz="4200" dirty="0" err="1" smtClean="0"/>
              <a:t>Augustina</a:t>
            </a:r>
            <a:r>
              <a:rPr lang="en-US" sz="4200" dirty="0" smtClean="0"/>
              <a:t> and Swain, Merrill. (2005). Reformulation: The cognitive conflict and L2 learning it generates. </a:t>
            </a:r>
            <a:r>
              <a:rPr lang="en-US" sz="4200" i="1" dirty="0" smtClean="0"/>
              <a:t>International Journal of Applied Linguistics 15(1),</a:t>
            </a:r>
            <a:r>
              <a:rPr lang="en-US" sz="4200" dirty="0" smtClean="0"/>
              <a:t> 5-28.</a:t>
            </a:r>
          </a:p>
          <a:p>
            <a:r>
              <a:rPr lang="en-US" sz="4400" dirty="0" smtClean="0"/>
              <a:t> Toynbee, Arnold J. (1935).  </a:t>
            </a:r>
            <a:r>
              <a:rPr lang="en-US" sz="4400" i="1" dirty="0" smtClean="0"/>
              <a:t>A Study of History.</a:t>
            </a:r>
            <a:r>
              <a:rPr lang="en-US" sz="4400" dirty="0" smtClean="0"/>
              <a:t> </a:t>
            </a:r>
            <a:r>
              <a:rPr lang="en-US" sz="4200" dirty="0" smtClean="0"/>
              <a:t>	</a:t>
            </a:r>
          </a:p>
          <a:p>
            <a:r>
              <a:rPr lang="en-US" sz="4200" dirty="0" err="1" smtClean="0"/>
              <a:t>Ullman</a:t>
            </a:r>
            <a:r>
              <a:rPr lang="en-US" sz="4200" dirty="0" smtClean="0"/>
              <a:t>, Michael T., Suzanne </a:t>
            </a:r>
            <a:r>
              <a:rPr lang="en-US" sz="4200" dirty="0" err="1" smtClean="0"/>
              <a:t>Corkin</a:t>
            </a:r>
            <a:r>
              <a:rPr lang="en-US" sz="4200" dirty="0" smtClean="0"/>
              <a:t>, Marie Coppola, Gregory Hickok, John H. </a:t>
            </a:r>
            <a:r>
              <a:rPr lang="en-US" sz="4200" dirty="0" err="1" smtClean="0"/>
              <a:t>Growdon</a:t>
            </a:r>
            <a:r>
              <a:rPr lang="en-US" sz="4200" dirty="0" smtClean="0"/>
              <a:t>, Walter J. </a:t>
            </a:r>
          </a:p>
          <a:p>
            <a:r>
              <a:rPr lang="en-US" sz="4400" dirty="0" err="1" smtClean="0"/>
              <a:t>Ushioda</a:t>
            </a:r>
            <a:r>
              <a:rPr lang="en-US" sz="4400" dirty="0" smtClean="0"/>
              <a:t>, </a:t>
            </a:r>
            <a:r>
              <a:rPr lang="en-US" sz="4400" dirty="0" err="1" smtClean="0"/>
              <a:t>Ema</a:t>
            </a:r>
            <a:r>
              <a:rPr lang="en-US" sz="4400" dirty="0" smtClean="0"/>
              <a:t>. (2008).  Motivation and good language learners.  In Carol Griffiths (Ed).  </a:t>
            </a:r>
            <a:r>
              <a:rPr lang="en-US" sz="4400" i="1" dirty="0" smtClean="0"/>
              <a:t>Lessons from Good Language Learners. </a:t>
            </a:r>
            <a:r>
              <a:rPr lang="en-US" sz="4400" dirty="0" smtClean="0"/>
              <a:t>Cambridge, UP.</a:t>
            </a:r>
          </a:p>
          <a:p>
            <a:r>
              <a:rPr lang="en-US" sz="4400" dirty="0" err="1" smtClean="0"/>
              <a:t>Wiecki</a:t>
            </a:r>
            <a:r>
              <a:rPr lang="en-US" sz="4400" dirty="0" smtClean="0"/>
              <a:t>, Thomas V. and Frank, Michael J. </a:t>
            </a:r>
            <a:r>
              <a:rPr lang="en-US" sz="4400" dirty="0" err="1" smtClean="0"/>
              <a:t>Neurocomputational</a:t>
            </a:r>
            <a:r>
              <a:rPr lang="en-US" sz="4400" dirty="0" smtClean="0"/>
              <a:t> models of motor and cognitive deficits in Parkinson</a:t>
            </a:r>
            <a:r>
              <a:rPr lang="en-US" sz="4400" b="1" dirty="0" smtClean="0"/>
              <a:t>’</a:t>
            </a:r>
            <a:r>
              <a:rPr lang="en-US" sz="4400" dirty="0" smtClean="0"/>
              <a:t>s disease. </a:t>
            </a:r>
            <a:r>
              <a:rPr lang="en-US" sz="4400" i="1" dirty="0" smtClean="0"/>
              <a:t>Progress in </a:t>
            </a:r>
          </a:p>
          <a:p>
            <a:pPr>
              <a:buNone/>
            </a:pPr>
            <a:r>
              <a:rPr lang="en-US" sz="4400" i="1" dirty="0" smtClean="0"/>
              <a:t>	Brain Research</a:t>
            </a:r>
            <a:r>
              <a:rPr lang="en-US" sz="4400" dirty="0" smtClean="0"/>
              <a:t>, Vol. 183, pp. 275-297.</a:t>
            </a:r>
            <a:endParaRPr lang="en-US" sz="4200" dirty="0" smtClean="0"/>
          </a:p>
          <a:p>
            <a:r>
              <a:rPr lang="en-US" sz="4200" dirty="0" smtClean="0"/>
              <a:t>Wiggins, Grant and </a:t>
            </a:r>
            <a:r>
              <a:rPr lang="en-US" sz="4200" dirty="0" err="1" smtClean="0"/>
              <a:t>McTighe</a:t>
            </a:r>
            <a:r>
              <a:rPr lang="en-US" sz="4200" dirty="0" smtClean="0"/>
              <a:t>, Jay. (2005). </a:t>
            </a:r>
            <a:r>
              <a:rPr lang="en-US" sz="4200" i="1" dirty="0" smtClean="0"/>
              <a:t>Understanding by Design .</a:t>
            </a:r>
            <a:r>
              <a:rPr lang="en-US" sz="4200" dirty="0" smtClean="0"/>
              <a:t> Alexandria, VA: Association for Supervision and Curriculum Development. </a:t>
            </a:r>
            <a:r>
              <a:rPr lang="en-US" sz="4200" u="sng" dirty="0" smtClean="0">
                <a:hlinkClick r:id="rId2"/>
              </a:rPr>
              <a:t>http://www.ascd.org/readingroom/books/wiggins98book.html#chap1</a:t>
            </a:r>
            <a:endParaRPr lang="en-US" sz="4200" dirty="0" smtClean="0"/>
          </a:p>
          <a:p>
            <a:r>
              <a:rPr lang="en-US" sz="4200" dirty="0" err="1" smtClean="0"/>
              <a:t>Wierzbicka</a:t>
            </a:r>
            <a:r>
              <a:rPr lang="en-US" sz="4200" dirty="0" smtClean="0"/>
              <a:t>, Anna. (2005) Empirical universals of language as a basis for the study of other human universals and as a tool for exploring cross-cultural differences.  </a:t>
            </a:r>
            <a:r>
              <a:rPr lang="en-US" sz="4200" i="1" dirty="0" smtClean="0"/>
              <a:t>ETHOS 33(2),</a:t>
            </a:r>
            <a:r>
              <a:rPr lang="en-US" sz="4200" dirty="0" smtClean="0"/>
              <a:t> 256-291.</a:t>
            </a:r>
          </a:p>
          <a:p>
            <a:r>
              <a:rPr lang="en-US" sz="4200" dirty="0" smtClean="0"/>
              <a:t>Yum, June </a:t>
            </a:r>
            <a:r>
              <a:rPr lang="en-US" sz="4200" dirty="0" err="1" smtClean="0"/>
              <a:t>Ock</a:t>
            </a:r>
            <a:r>
              <a:rPr lang="en-US" sz="4200" dirty="0" smtClean="0"/>
              <a:t>. The impact of Confucianism on interpersonal relationships and communication patterns in East Asia. </a:t>
            </a:r>
            <a:r>
              <a:rPr lang="en-US" sz="4200" i="1" dirty="0" smtClean="0"/>
              <a:t>International Cultures: Understanding Diversity,</a:t>
            </a:r>
            <a:r>
              <a:rPr lang="en-US" sz="4200" dirty="0" smtClean="0"/>
              <a:t> </a:t>
            </a:r>
            <a:r>
              <a:rPr lang="en-US" sz="4200" dirty="0" err="1" smtClean="0"/>
              <a:t>ch</a:t>
            </a:r>
            <a:r>
              <a:rPr lang="en-US" sz="4200" dirty="0" smtClean="0"/>
              <a:t>. 4. </a:t>
            </a:r>
          </a:p>
          <a:p>
            <a:endParaRPr lang="en-US" dirty="0" smtClean="0"/>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20688"/>
            <a:ext cx="8229600" cy="5505475"/>
          </a:xfrm>
          <a:solidFill>
            <a:schemeClr val="accent2">
              <a:lumMod val="20000"/>
              <a:lumOff val="80000"/>
            </a:schemeClr>
          </a:solidFill>
        </p:spPr>
        <p:txBody>
          <a:bodyPr>
            <a:normAutofit fontScale="92500" lnSpcReduction="10000"/>
          </a:bodyPr>
          <a:lstStyle/>
          <a:p>
            <a:pPr>
              <a:buNone/>
            </a:pPr>
            <a:endParaRPr lang="en-US" dirty="0" smtClean="0"/>
          </a:p>
          <a:p>
            <a:pPr algn="ctr">
              <a:buNone/>
            </a:pPr>
            <a:r>
              <a:rPr lang="en-US" sz="6600" b="1" dirty="0" smtClean="0"/>
              <a:t>Thank you </a:t>
            </a:r>
          </a:p>
          <a:p>
            <a:pPr algn="ctr">
              <a:buNone/>
            </a:pPr>
            <a:r>
              <a:rPr lang="en-US" sz="4800" dirty="0" smtClean="0"/>
              <a:t>for attending our </a:t>
            </a:r>
          </a:p>
          <a:p>
            <a:pPr algn="ctr">
              <a:buNone/>
            </a:pPr>
            <a:r>
              <a:rPr lang="en-US" sz="5400" b="1" dirty="0" smtClean="0"/>
              <a:t>Cognitive Modeling for Critical Cross-Cultural Learning </a:t>
            </a:r>
            <a:r>
              <a:rPr lang="en-US" sz="4800" dirty="0" smtClean="0"/>
              <a:t>workshop!</a:t>
            </a:r>
          </a:p>
          <a:p>
            <a:pPr algn="ctr">
              <a:buNone/>
            </a:pPr>
            <a:r>
              <a:rPr lang="en-US" sz="3600" i="1" dirty="0" smtClean="0"/>
              <a:t>Angelina Van Dyke</a:t>
            </a:r>
          </a:p>
          <a:p>
            <a:pPr algn="ctr">
              <a:buNone/>
            </a:pPr>
            <a:r>
              <a:rPr lang="en-US" sz="3600" i="1" dirty="0" err="1" smtClean="0"/>
              <a:t>Lorin</a:t>
            </a:r>
            <a:r>
              <a:rPr lang="en-US" sz="3600" i="1" dirty="0" smtClean="0"/>
              <a:t> Friesen</a:t>
            </a:r>
          </a:p>
          <a:p>
            <a:pPr>
              <a:buNone/>
            </a:pPr>
            <a:endParaRPr lang="en-US" dirty="0"/>
          </a:p>
        </p:txBody>
      </p:sp>
    </p:spTree>
  </p:cSld>
  <p:clrMapOvr>
    <a:masterClrMapping/>
  </p:clrMapOvr>
  <p:transition spd="med">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lum bright="40000" contrast="9000"/>
          </a:blip>
          <a:srcRect/>
          <a:stretch>
            <a:fillRect/>
          </a:stretch>
        </p:blipFill>
        <p:spPr bwMode="auto">
          <a:xfrm>
            <a:off x="-914400" y="-381000"/>
            <a:ext cx="10922000" cy="8191500"/>
          </a:xfrm>
          <a:prstGeom prst="rect">
            <a:avLst/>
          </a:prstGeom>
          <a:noFill/>
          <a:ln w="9525">
            <a:noFill/>
            <a:miter lim="800000"/>
            <a:headEnd/>
            <a:tailEnd/>
          </a:ln>
        </p:spPr>
      </p:pic>
      <p:sp>
        <p:nvSpPr>
          <p:cNvPr id="2" name="Title 1"/>
          <p:cNvSpPr>
            <a:spLocks noGrp="1"/>
          </p:cNvSpPr>
          <p:nvPr>
            <p:ph type="title"/>
          </p:nvPr>
        </p:nvSpPr>
        <p:spPr>
          <a:xfrm>
            <a:off x="-180528" y="152400"/>
            <a:ext cx="9324528" cy="1143000"/>
          </a:xfrm>
          <a:solidFill>
            <a:srgbClr val="002060"/>
          </a:solidFill>
        </p:spPr>
        <p:txBody>
          <a:bodyPr/>
          <a:lstStyle/>
          <a:p>
            <a:r>
              <a:rPr lang="en-US" b="1" dirty="0" smtClean="0">
                <a:solidFill>
                  <a:schemeClr val="bg2">
                    <a:lumMod val="90000"/>
                  </a:schemeClr>
                </a:solidFill>
              </a:rPr>
              <a:t>Neurological Foundations of MSM</a:t>
            </a:r>
            <a:endParaRPr lang="en-US" b="1" dirty="0">
              <a:solidFill>
                <a:schemeClr val="bg2">
                  <a:lumMod val="90000"/>
                </a:schemeClr>
              </a:solidFill>
            </a:endParaRPr>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marL="971550" lvl="1" indent="-514350">
              <a:buAutoNum type="arabicParenR"/>
            </a:pPr>
            <a:r>
              <a:rPr lang="en-US" sz="3300" b="1" dirty="0" err="1" smtClean="0"/>
              <a:t>Stuss</a:t>
            </a:r>
            <a:r>
              <a:rPr lang="en-US" sz="3300" b="1" dirty="0" smtClean="0"/>
              <a:t> and Levine (2002) </a:t>
            </a:r>
            <a:r>
              <a:rPr lang="en-US" sz="2100" b="1" dirty="0" smtClean="0"/>
              <a:t>- this study compares </a:t>
            </a:r>
            <a:r>
              <a:rPr lang="en-US" sz="2100" b="1" dirty="0" err="1" smtClean="0"/>
              <a:t>dorsolateral</a:t>
            </a:r>
            <a:r>
              <a:rPr lang="en-US" sz="2100" b="1" dirty="0" smtClean="0"/>
              <a:t> frontal with the </a:t>
            </a:r>
            <a:r>
              <a:rPr lang="en-US" sz="2100" b="1" dirty="0" err="1" smtClean="0"/>
              <a:t>ventromedial</a:t>
            </a:r>
            <a:r>
              <a:rPr lang="en-US" sz="2100" b="1" dirty="0" smtClean="0"/>
              <a:t> frontal.</a:t>
            </a:r>
          </a:p>
          <a:p>
            <a:pPr marL="971550" lvl="1" indent="-514350">
              <a:buAutoNum type="arabicParenR"/>
            </a:pPr>
            <a:r>
              <a:rPr lang="en-US" sz="3200" b="1" dirty="0" smtClean="0"/>
              <a:t>Beer et al. (2003) </a:t>
            </a:r>
            <a:r>
              <a:rPr lang="en-US" sz="2000" b="1" dirty="0" smtClean="0"/>
              <a:t>– delineates how the </a:t>
            </a:r>
            <a:r>
              <a:rPr lang="en-US" sz="2000" b="1" dirty="0" err="1" smtClean="0"/>
              <a:t>orbitofrontal</a:t>
            </a:r>
            <a:r>
              <a:rPr lang="en-US" sz="2000" b="1" dirty="0" smtClean="0"/>
              <a:t> cortex connects emotions and identity</a:t>
            </a:r>
          </a:p>
          <a:p>
            <a:pPr marL="971550" lvl="1" indent="-514350">
              <a:buAutoNum type="arabicParenR"/>
            </a:pPr>
            <a:r>
              <a:rPr lang="en-US" sz="3200" b="1" dirty="0" err="1" smtClean="0"/>
              <a:t>Rameson</a:t>
            </a:r>
            <a:r>
              <a:rPr lang="en-US" sz="3200" b="1" dirty="0" smtClean="0"/>
              <a:t> and Lieberman (2007) </a:t>
            </a:r>
            <a:r>
              <a:rPr lang="en-US" sz="2000" b="1" dirty="0" smtClean="0"/>
              <a:t>– relates self image with medial frontal cortex</a:t>
            </a:r>
            <a:endParaRPr lang="en-US" sz="2100" b="1" dirty="0" smtClean="0"/>
          </a:p>
          <a:p>
            <a:pPr marL="971550" lvl="1" indent="-514350">
              <a:buAutoNum type="arabicParenR"/>
            </a:pPr>
            <a:r>
              <a:rPr lang="en-US" sz="3200" b="1" dirty="0" smtClean="0"/>
              <a:t>Rolls and </a:t>
            </a:r>
            <a:r>
              <a:rPr lang="en-US" sz="3200" b="1" dirty="0" err="1" smtClean="0"/>
              <a:t>Grabenhorst</a:t>
            </a:r>
            <a:r>
              <a:rPr lang="en-US" sz="3200" b="1" dirty="0" smtClean="0"/>
              <a:t> (2008) </a:t>
            </a:r>
            <a:r>
              <a:rPr lang="en-US" sz="2000" b="1" dirty="0" smtClean="0"/>
              <a:t>- </a:t>
            </a:r>
            <a:r>
              <a:rPr lang="en-US" sz="2000" b="1" dirty="0" err="1" smtClean="0"/>
              <a:t>orbitofrontal</a:t>
            </a:r>
            <a:r>
              <a:rPr lang="en-US" sz="2000" b="1" dirty="0" smtClean="0"/>
              <a:t> cortex study which shows the difference between emotions and exhorter drive in terms of decision and reward.</a:t>
            </a:r>
          </a:p>
          <a:p>
            <a:pPr marL="971550" lvl="1" indent="-514350">
              <a:buAutoNum type="arabicParenR"/>
            </a:pPr>
            <a:r>
              <a:rPr lang="en-US" sz="3200" b="1" dirty="0" smtClean="0"/>
              <a:t>Chan et al. (2009)</a:t>
            </a:r>
            <a:r>
              <a:rPr lang="en-US" sz="2000" b="1" dirty="0" smtClean="0"/>
              <a:t> – illustrates the difference between  left and right temporal lobes</a:t>
            </a:r>
          </a:p>
          <a:p>
            <a:pPr marL="971550" lvl="1" indent="-514350">
              <a:buAutoNum type="arabicParenR"/>
            </a:pPr>
            <a:r>
              <a:rPr lang="en-US" sz="3200" b="1" dirty="0" err="1" smtClean="0"/>
              <a:t>Damasio</a:t>
            </a:r>
            <a:r>
              <a:rPr lang="en-US" sz="3200" b="1" dirty="0" smtClean="0"/>
              <a:t> (2006)</a:t>
            </a:r>
            <a:r>
              <a:rPr lang="en-US" sz="2000" b="1" dirty="0" smtClean="0"/>
              <a:t> - </a:t>
            </a:r>
            <a:r>
              <a:rPr lang="en-US" sz="2400" b="1" dirty="0" smtClean="0"/>
              <a:t>somatic marker hypothesis </a:t>
            </a:r>
            <a:r>
              <a:rPr lang="en-US" sz="2000" b="1" dirty="0" smtClean="0"/>
              <a:t>– Explains relationship between physical sensation, personality, emotion, and </a:t>
            </a:r>
            <a:r>
              <a:rPr lang="en-US" sz="2000" b="1" dirty="0" err="1" smtClean="0"/>
              <a:t>ventromedial</a:t>
            </a:r>
            <a:r>
              <a:rPr lang="en-US" sz="2000" b="1" dirty="0" smtClean="0"/>
              <a:t> frontal</a:t>
            </a:r>
          </a:p>
          <a:p>
            <a:pPr marL="971550" lvl="1" indent="-514350">
              <a:buFont typeface="Arial" pitchFamily="34" charset="0"/>
              <a:buAutoNum type="arabicParenR"/>
            </a:pPr>
            <a:r>
              <a:rPr lang="en-US" sz="3200" b="1" dirty="0" smtClean="0"/>
              <a:t>Cohen and Frank (2009)</a:t>
            </a:r>
            <a:r>
              <a:rPr lang="en-US" sz="2000" b="1" dirty="0" smtClean="0"/>
              <a:t> – summarizes the function of the basal ganglia</a:t>
            </a:r>
          </a:p>
          <a:p>
            <a:pPr marL="971550" lvl="1" indent="-514350">
              <a:buNone/>
            </a:pPr>
            <a:r>
              <a:rPr lang="en-US" sz="2000" dirty="0" smtClean="0"/>
              <a:t>  </a:t>
            </a:r>
          </a:p>
          <a:p>
            <a:pPr marL="971550" lvl="1" indent="-514350">
              <a:buNone/>
            </a:pPr>
            <a:endParaRPr lang="en-US" sz="3200" dirty="0" smtClean="0"/>
          </a:p>
          <a:p>
            <a:pPr marL="971550" lvl="1" indent="-514350">
              <a:buAutoNum type="arabicParenR"/>
            </a:pPr>
            <a:endParaRPr lang="en-US" sz="3600" dirty="0" smtClean="0"/>
          </a:p>
          <a:p>
            <a:pPr marL="971550" lvl="1" indent="-514350">
              <a:buAutoNum type="arabicParenR"/>
            </a:pPr>
            <a:endParaRPr lang="en-US" sz="3200" dirty="0" smtClean="0"/>
          </a:p>
          <a:p>
            <a:pPr marL="971550" lvl="1" indent="-514350">
              <a:buAutoNum type="arabicParenR"/>
            </a:pPr>
            <a:endParaRPr lang="en-US" dirty="0"/>
          </a:p>
        </p:txBody>
      </p:sp>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a:bodyPr>
          <a:lstStyle/>
          <a:p>
            <a:r>
              <a:rPr lang="en-CA" sz="4800" b="1" dirty="0" smtClean="0"/>
              <a:t>From Personality to Linguistics</a:t>
            </a:r>
            <a:endParaRPr lang="en-CA" sz="4800" b="1" dirty="0"/>
          </a:p>
        </p:txBody>
      </p:sp>
      <p:sp>
        <p:nvSpPr>
          <p:cNvPr id="3" name="Content Placeholder 2"/>
          <p:cNvSpPr>
            <a:spLocks noGrp="1"/>
          </p:cNvSpPr>
          <p:nvPr>
            <p:ph idx="1"/>
          </p:nvPr>
        </p:nvSpPr>
        <p:spPr>
          <a:solidFill>
            <a:schemeClr val="accent3">
              <a:lumMod val="20000"/>
              <a:lumOff val="80000"/>
            </a:schemeClr>
          </a:solidFill>
        </p:spPr>
        <p:txBody>
          <a:bodyPr>
            <a:normAutofit/>
          </a:bodyPr>
          <a:lstStyle/>
          <a:p>
            <a:pPr algn="ctr">
              <a:buNone/>
            </a:pPr>
            <a:endParaRPr lang="en-CA" dirty="0" smtClean="0"/>
          </a:p>
          <a:p>
            <a:pPr algn="ctr">
              <a:buNone/>
            </a:pPr>
            <a:endParaRPr lang="en-CA" dirty="0" smtClean="0"/>
          </a:p>
          <a:p>
            <a:pPr algn="ctr">
              <a:buNone/>
            </a:pPr>
            <a:endParaRPr lang="en-CA" dirty="0" smtClean="0"/>
          </a:p>
          <a:p>
            <a:pPr algn="ctr">
              <a:buNone/>
            </a:pPr>
            <a:r>
              <a:rPr lang="en-CA" sz="4400" dirty="0" smtClean="0"/>
              <a:t>Analyzing how people function can be transposed onto linguistics</a:t>
            </a:r>
          </a:p>
          <a:p>
            <a:endParaRPr lang="en-CA" dirty="0"/>
          </a:p>
        </p:txBody>
      </p:sp>
      <p:sp>
        <p:nvSpPr>
          <p:cNvPr id="4" name="Down Arrow 3"/>
          <p:cNvSpPr/>
          <p:nvPr/>
        </p:nvSpPr>
        <p:spPr>
          <a:xfrm>
            <a:off x="3851920" y="1772816"/>
            <a:ext cx="1420736"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8"/>
            <a:ext cx="8229600" cy="3384376"/>
          </a:xfrm>
          <a:solidFill>
            <a:schemeClr val="accent3">
              <a:lumMod val="20000"/>
              <a:lumOff val="80000"/>
            </a:schemeClr>
          </a:solidFill>
        </p:spPr>
        <p:txBody>
          <a:bodyPr>
            <a:normAutofit fontScale="77500" lnSpcReduction="20000"/>
          </a:bodyPr>
          <a:lstStyle/>
          <a:p>
            <a:r>
              <a:rPr lang="en-CA" dirty="0" smtClean="0"/>
              <a:t>Lives in words; morphemes; the core module for speech</a:t>
            </a:r>
          </a:p>
          <a:p>
            <a:r>
              <a:rPr lang="en-CA" dirty="0"/>
              <a:t>Analytical thought works with </a:t>
            </a:r>
            <a:r>
              <a:rPr lang="en-CA" dirty="0" smtClean="0"/>
              <a:t>sequences</a:t>
            </a:r>
          </a:p>
          <a:p>
            <a:pPr lvl="1"/>
            <a:r>
              <a:rPr lang="en-CA" dirty="0" smtClean="0"/>
              <a:t>Pay attention to the order of words (</a:t>
            </a:r>
            <a:r>
              <a:rPr lang="en-CA" dirty="0" err="1" smtClean="0"/>
              <a:t>Slobin</a:t>
            </a:r>
            <a:r>
              <a:rPr lang="en-CA" dirty="0" smtClean="0"/>
              <a:t>, 1973, p. 191)</a:t>
            </a:r>
          </a:p>
          <a:p>
            <a:r>
              <a:rPr lang="en-CA" dirty="0" smtClean="0"/>
              <a:t>Emotion of order-within-complexity </a:t>
            </a:r>
          </a:p>
          <a:p>
            <a:pPr lvl="1"/>
            <a:r>
              <a:rPr lang="en-CA" dirty="0"/>
              <a:t>Wants to use exactly the right word </a:t>
            </a:r>
            <a:endParaRPr lang="en-CA" dirty="0" smtClean="0"/>
          </a:p>
          <a:p>
            <a:pPr lvl="1"/>
            <a:r>
              <a:rPr lang="en-CA" dirty="0" smtClean="0"/>
              <a:t>Looks for general theories</a:t>
            </a:r>
          </a:p>
          <a:p>
            <a:pPr lvl="2"/>
            <a:r>
              <a:rPr lang="en-CA" dirty="0" smtClean="0"/>
              <a:t>Overgeneralization is the most widely noted aspect </a:t>
            </a:r>
            <a:r>
              <a:rPr lang="en-CA" sz="2300" dirty="0" smtClean="0"/>
              <a:t>(</a:t>
            </a:r>
            <a:r>
              <a:rPr lang="en-CA" sz="2300" dirty="0" err="1" smtClean="0"/>
              <a:t>Slobin</a:t>
            </a:r>
            <a:r>
              <a:rPr lang="en-CA" sz="2300" dirty="0" smtClean="0"/>
              <a:t>, p. 204)</a:t>
            </a:r>
          </a:p>
          <a:p>
            <a:pPr lvl="2"/>
            <a:r>
              <a:rPr lang="en-CA" dirty="0"/>
              <a:t>General rules are learned before special case rules </a:t>
            </a:r>
            <a:r>
              <a:rPr lang="en-CA" sz="2300" dirty="0" smtClean="0"/>
              <a:t>(</a:t>
            </a:r>
            <a:r>
              <a:rPr lang="en-CA" sz="2300" dirty="0" err="1" smtClean="0"/>
              <a:t>Slobin</a:t>
            </a:r>
            <a:r>
              <a:rPr lang="en-CA" sz="2300" dirty="0" smtClean="0"/>
              <a:t>, p. 205)</a:t>
            </a:r>
          </a:p>
          <a:p>
            <a:pPr lvl="1"/>
            <a:r>
              <a:rPr lang="en-CA" dirty="0" smtClean="0"/>
              <a:t>Hates </a:t>
            </a:r>
            <a:r>
              <a:rPr lang="en-CA" dirty="0"/>
              <a:t>exceptions to the rule </a:t>
            </a:r>
            <a:endParaRPr lang="en-CA" dirty="0" smtClean="0"/>
          </a:p>
          <a:p>
            <a:pPr lvl="2"/>
            <a:r>
              <a:rPr lang="en-CA" dirty="0"/>
              <a:t>Avoid exceptions </a:t>
            </a:r>
            <a:r>
              <a:rPr lang="en-CA" sz="2300" dirty="0" smtClean="0"/>
              <a:t>(</a:t>
            </a:r>
            <a:r>
              <a:rPr lang="en-CA" sz="2300" dirty="0" err="1" smtClean="0"/>
              <a:t>Slobin</a:t>
            </a:r>
            <a:r>
              <a:rPr lang="en-CA" sz="2300" dirty="0" smtClean="0"/>
              <a:t>, p. 205)</a:t>
            </a:r>
          </a:p>
          <a:p>
            <a:endParaRPr lang="en-CA" dirty="0" smtClean="0"/>
          </a:p>
          <a:p>
            <a:endParaRPr lang="en-CA" dirty="0"/>
          </a:p>
        </p:txBody>
      </p:sp>
      <p:grpSp>
        <p:nvGrpSpPr>
          <p:cNvPr id="9" name="Group 8"/>
          <p:cNvGrpSpPr/>
          <p:nvPr/>
        </p:nvGrpSpPr>
        <p:grpSpPr>
          <a:xfrm>
            <a:off x="3193876" y="304801"/>
            <a:ext cx="4762500" cy="2332112"/>
            <a:chOff x="2209800" y="304801"/>
            <a:chExt cx="4762500" cy="2332112"/>
          </a:xfrm>
        </p:grpSpPr>
        <p:pic>
          <p:nvPicPr>
            <p:cNvPr id="4" name="Picture 4" descr="C:\Users\Lorin\Desktop\books\diagram.gif"/>
            <p:cNvPicPr>
              <a:picLocks noChangeAspect="1" noChangeArrowheads="1"/>
            </p:cNvPicPr>
            <p:nvPr/>
          </p:nvPicPr>
          <p:blipFill>
            <a:blip r:embed="rId3" cstate="print"/>
            <a:srcRect/>
            <a:stretch>
              <a:fillRect/>
            </a:stretch>
          </p:blipFill>
          <p:spPr bwMode="auto">
            <a:xfrm>
              <a:off x="2209800" y="304801"/>
              <a:ext cx="4762500" cy="2332112"/>
            </a:xfrm>
            <a:prstGeom prst="rect">
              <a:avLst/>
            </a:prstGeom>
            <a:noFill/>
          </p:spPr>
        </p:pic>
        <p:grpSp>
          <p:nvGrpSpPr>
            <p:cNvPr id="8" name="Group 7"/>
            <p:cNvGrpSpPr/>
            <p:nvPr/>
          </p:nvGrpSpPr>
          <p:grpSpPr>
            <a:xfrm>
              <a:off x="2339752" y="764704"/>
              <a:ext cx="4464496" cy="1368152"/>
              <a:chOff x="2339752" y="764704"/>
              <a:chExt cx="4464496" cy="1368152"/>
            </a:xfrm>
          </p:grpSpPr>
          <p:sp>
            <p:nvSpPr>
              <p:cNvPr id="5" name="Oval 4"/>
              <p:cNvSpPr/>
              <p:nvPr/>
            </p:nvSpPr>
            <p:spPr>
              <a:xfrm>
                <a:off x="3635896" y="980728"/>
                <a:ext cx="936104" cy="576064"/>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6" name="Arc 5"/>
              <p:cNvSpPr/>
              <p:nvPr/>
            </p:nvSpPr>
            <p:spPr>
              <a:xfrm rot="10800000">
                <a:off x="4355976" y="1041234"/>
                <a:ext cx="2427578" cy="1091622"/>
              </a:xfrm>
              <a:prstGeom prst="arc">
                <a:avLst>
                  <a:gd name="adj1" fmla="val 14525934"/>
                  <a:gd name="adj2" fmla="val 21593893"/>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7" name="Straight Connector 6"/>
              <p:cNvCxnSpPr/>
              <p:nvPr/>
            </p:nvCxnSpPr>
            <p:spPr>
              <a:xfrm>
                <a:off x="2339752" y="764704"/>
                <a:ext cx="4464496" cy="1296144"/>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sp>
        <p:nvSpPr>
          <p:cNvPr id="10" name="Title 1"/>
          <p:cNvSpPr>
            <a:spLocks noGrp="1"/>
          </p:cNvSpPr>
          <p:nvPr>
            <p:ph type="title"/>
          </p:nvPr>
        </p:nvSpPr>
        <p:spPr>
          <a:xfrm>
            <a:off x="323528" y="548680"/>
            <a:ext cx="2818656" cy="1656184"/>
          </a:xfrm>
          <a:solidFill>
            <a:schemeClr val="accent3">
              <a:lumMod val="60000"/>
              <a:lumOff val="40000"/>
            </a:schemeClr>
          </a:solidFill>
        </p:spPr>
        <p:txBody>
          <a:bodyPr>
            <a:normAutofit fontScale="90000"/>
          </a:bodyPr>
          <a:lstStyle/>
          <a:p>
            <a:r>
              <a:rPr lang="en-CA" b="1" dirty="0" smtClean="0"/>
              <a:t>Phonemes,</a:t>
            </a:r>
            <a:br>
              <a:rPr lang="en-CA" b="1" dirty="0" smtClean="0"/>
            </a:br>
            <a:r>
              <a:rPr lang="en-CA" b="1" dirty="0" smtClean="0"/>
              <a:t>Morphemes &amp; Lexis</a:t>
            </a:r>
            <a:endParaRPr lang="en-CA" b="1" dirty="0"/>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64904"/>
            <a:ext cx="8229600" cy="3672408"/>
          </a:xfrm>
          <a:solidFill>
            <a:schemeClr val="accent3">
              <a:lumMod val="20000"/>
              <a:lumOff val="80000"/>
            </a:schemeClr>
          </a:solidFill>
        </p:spPr>
        <p:txBody>
          <a:bodyPr>
            <a:normAutofit fontScale="85000" lnSpcReduction="10000"/>
          </a:bodyPr>
          <a:lstStyle/>
          <a:p>
            <a:r>
              <a:rPr lang="en-CA" dirty="0" smtClean="0"/>
              <a:t>Follows instructions; likes recipes </a:t>
            </a:r>
          </a:p>
          <a:p>
            <a:pPr lvl="1"/>
            <a:r>
              <a:rPr lang="en-CA" dirty="0" smtClean="0"/>
              <a:t>Adds </a:t>
            </a:r>
            <a:r>
              <a:rPr lang="en-CA" dirty="0"/>
              <a:t>stability to sequences of </a:t>
            </a:r>
            <a:r>
              <a:rPr lang="en-CA" dirty="0" smtClean="0"/>
              <a:t>words; syntax</a:t>
            </a:r>
          </a:p>
          <a:p>
            <a:pPr lvl="2"/>
            <a:r>
              <a:rPr lang="en-CA" dirty="0"/>
              <a:t>Speech </a:t>
            </a:r>
            <a:r>
              <a:rPr lang="en-CA" dirty="0" smtClean="0"/>
              <a:t>occurs sequentially </a:t>
            </a:r>
            <a:r>
              <a:rPr lang="en-CA" dirty="0"/>
              <a:t>in </a:t>
            </a:r>
            <a:r>
              <a:rPr lang="en-CA" dirty="0" smtClean="0"/>
              <a:t>a </a:t>
            </a:r>
            <a:r>
              <a:rPr lang="en-CA" dirty="0"/>
              <a:t>rapidly fading </a:t>
            </a:r>
            <a:r>
              <a:rPr lang="en-CA" dirty="0" smtClean="0"/>
              <a:t>modality </a:t>
            </a:r>
            <a:r>
              <a:rPr lang="en-CA" sz="1600" dirty="0" smtClean="0"/>
              <a:t>(</a:t>
            </a:r>
            <a:r>
              <a:rPr lang="en-CA" sz="1600" dirty="0" err="1" smtClean="0"/>
              <a:t>Slobin</a:t>
            </a:r>
            <a:r>
              <a:rPr lang="en-CA" sz="1600" dirty="0" smtClean="0"/>
              <a:t>, p. 199) </a:t>
            </a:r>
          </a:p>
          <a:p>
            <a:r>
              <a:rPr lang="en-CA" dirty="0" smtClean="0"/>
              <a:t>Observes and copies sequences - chunking</a:t>
            </a:r>
          </a:p>
          <a:p>
            <a:pPr lvl="2"/>
            <a:r>
              <a:rPr lang="en-CA" dirty="0" smtClean="0"/>
              <a:t>Semantic relationship should be marked clearly </a:t>
            </a:r>
            <a:r>
              <a:rPr lang="en-CA" sz="2100" dirty="0" smtClean="0"/>
              <a:t>(</a:t>
            </a:r>
            <a:r>
              <a:rPr lang="en-CA" sz="2100" dirty="0" err="1" smtClean="0"/>
              <a:t>Slobin</a:t>
            </a:r>
            <a:r>
              <a:rPr lang="en-CA" sz="2100" dirty="0" smtClean="0"/>
              <a:t>, p. 202)</a:t>
            </a:r>
          </a:p>
          <a:p>
            <a:r>
              <a:rPr lang="en-CA" dirty="0" smtClean="0"/>
              <a:t>Repeats </a:t>
            </a:r>
            <a:r>
              <a:rPr lang="en-CA" dirty="0"/>
              <a:t>sequences that work </a:t>
            </a:r>
            <a:r>
              <a:rPr lang="en-CA" dirty="0" smtClean="0"/>
              <a:t>- collocations</a:t>
            </a:r>
          </a:p>
          <a:p>
            <a:pPr lvl="2"/>
            <a:r>
              <a:rPr lang="en-CA" dirty="0" smtClean="0"/>
              <a:t>Avoid interrupting or rearranging linguistic units </a:t>
            </a:r>
            <a:r>
              <a:rPr lang="en-CA" sz="2100" dirty="0" smtClean="0"/>
              <a:t>(</a:t>
            </a:r>
            <a:r>
              <a:rPr lang="en-CA" sz="2100" dirty="0" err="1" smtClean="0"/>
              <a:t>Slobin</a:t>
            </a:r>
            <a:r>
              <a:rPr lang="en-CA" sz="2100" dirty="0" smtClean="0"/>
              <a:t>, p. 199)</a:t>
            </a:r>
          </a:p>
          <a:p>
            <a:r>
              <a:rPr lang="en-CA" dirty="0" smtClean="0"/>
              <a:t>Does </a:t>
            </a:r>
            <a:r>
              <a:rPr lang="en-CA" dirty="0"/>
              <a:t>one thing </a:t>
            </a:r>
            <a:r>
              <a:rPr lang="en-CA" dirty="0" smtClean="0"/>
              <a:t>at a time</a:t>
            </a:r>
          </a:p>
          <a:p>
            <a:pPr lvl="2"/>
            <a:r>
              <a:rPr lang="en-CA" dirty="0" smtClean="0"/>
              <a:t>Sentence structure is </a:t>
            </a:r>
            <a:r>
              <a:rPr lang="en-CA" dirty="0"/>
              <a:t>preserved as </a:t>
            </a:r>
            <a:r>
              <a:rPr lang="en-CA" dirty="0" smtClean="0"/>
              <a:t>a closed entity </a:t>
            </a:r>
            <a:r>
              <a:rPr lang="en-CA" sz="2100" dirty="0" smtClean="0"/>
              <a:t>(</a:t>
            </a:r>
            <a:r>
              <a:rPr lang="en-CA" sz="2100" dirty="0" err="1" smtClean="0"/>
              <a:t>Slobin</a:t>
            </a:r>
            <a:r>
              <a:rPr lang="en-CA" sz="2100" dirty="0" smtClean="0"/>
              <a:t>, p. 200)</a:t>
            </a:r>
          </a:p>
          <a:p>
            <a:endParaRPr lang="en-CA" dirty="0" smtClean="0"/>
          </a:p>
          <a:p>
            <a:pPr lvl="1"/>
            <a:endParaRPr lang="en-CA" dirty="0" smtClean="0"/>
          </a:p>
          <a:p>
            <a:endParaRPr lang="en-CA" dirty="0" smtClean="0"/>
          </a:p>
          <a:p>
            <a:endParaRPr lang="en-CA" dirty="0"/>
          </a:p>
        </p:txBody>
      </p:sp>
      <p:grpSp>
        <p:nvGrpSpPr>
          <p:cNvPr id="9" name="Group 8"/>
          <p:cNvGrpSpPr/>
          <p:nvPr/>
        </p:nvGrpSpPr>
        <p:grpSpPr>
          <a:xfrm>
            <a:off x="3553916" y="304800"/>
            <a:ext cx="4762500" cy="2188095"/>
            <a:chOff x="3553916" y="304800"/>
            <a:chExt cx="4762500" cy="2188095"/>
          </a:xfrm>
        </p:grpSpPr>
        <p:grpSp>
          <p:nvGrpSpPr>
            <p:cNvPr id="8" name="Group 7"/>
            <p:cNvGrpSpPr/>
            <p:nvPr/>
          </p:nvGrpSpPr>
          <p:grpSpPr>
            <a:xfrm>
              <a:off x="3553916" y="304800"/>
              <a:ext cx="4762500" cy="2188095"/>
              <a:chOff x="2209800" y="304800"/>
              <a:chExt cx="4762500" cy="2188095"/>
            </a:xfrm>
          </p:grpSpPr>
          <p:pic>
            <p:nvPicPr>
              <p:cNvPr id="4" name="Picture 4" descr="C:\Users\Lorin\Desktop\books\diagram.gif"/>
              <p:cNvPicPr>
                <a:picLocks noChangeAspect="1" noChangeArrowheads="1"/>
              </p:cNvPicPr>
              <p:nvPr/>
            </p:nvPicPr>
            <p:blipFill>
              <a:blip r:embed="rId3" cstate="print"/>
              <a:srcRect/>
              <a:stretch>
                <a:fillRect/>
              </a:stretch>
            </p:blipFill>
            <p:spPr bwMode="auto">
              <a:xfrm>
                <a:off x="2209800" y="304800"/>
                <a:ext cx="4762500" cy="2188095"/>
              </a:xfrm>
              <a:prstGeom prst="rect">
                <a:avLst/>
              </a:prstGeom>
              <a:noFill/>
            </p:spPr>
          </p:pic>
          <p:sp>
            <p:nvSpPr>
              <p:cNvPr id="5" name="Oval 4"/>
              <p:cNvSpPr/>
              <p:nvPr/>
            </p:nvSpPr>
            <p:spPr>
              <a:xfrm>
                <a:off x="3635896" y="1484784"/>
                <a:ext cx="936104" cy="576064"/>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6" name="Arc 5"/>
              <p:cNvSpPr/>
              <p:nvPr/>
            </p:nvSpPr>
            <p:spPr>
              <a:xfrm rot="10800000">
                <a:off x="4211960" y="897218"/>
                <a:ext cx="2427578" cy="1091622"/>
              </a:xfrm>
              <a:prstGeom prst="arc">
                <a:avLst>
                  <a:gd name="adj1" fmla="val 14525934"/>
                  <a:gd name="adj2" fmla="val 21593893"/>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cxnSp>
          <p:nvCxnSpPr>
            <p:cNvPr id="7" name="Straight Connector 6"/>
            <p:cNvCxnSpPr/>
            <p:nvPr/>
          </p:nvCxnSpPr>
          <p:spPr>
            <a:xfrm>
              <a:off x="3563888" y="692696"/>
              <a:ext cx="4536504" cy="1224136"/>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10" name="Title 1"/>
          <p:cNvSpPr>
            <a:spLocks noGrp="1"/>
          </p:cNvSpPr>
          <p:nvPr>
            <p:ph type="title"/>
          </p:nvPr>
        </p:nvSpPr>
        <p:spPr>
          <a:xfrm>
            <a:off x="467544" y="548680"/>
            <a:ext cx="2880320" cy="1656184"/>
          </a:xfrm>
          <a:solidFill>
            <a:schemeClr val="accent3">
              <a:lumMod val="60000"/>
              <a:lumOff val="40000"/>
            </a:schemeClr>
          </a:solidFill>
        </p:spPr>
        <p:txBody>
          <a:bodyPr>
            <a:normAutofit/>
          </a:bodyPr>
          <a:lstStyle/>
          <a:p>
            <a:r>
              <a:rPr lang="en-CA" sz="4000" b="1" dirty="0" smtClean="0"/>
              <a:t>Syntax</a:t>
            </a:r>
            <a:endParaRPr lang="en-CA" sz="4000" b="1" dirty="0"/>
          </a:p>
        </p:txBody>
      </p:sp>
    </p:spTree>
  </p:cSld>
  <p:clrMapOvr>
    <a:masterClrMapping/>
  </p:clrMapOvr>
  <p:transition spd="med">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2936"/>
            <a:ext cx="8229600" cy="3384376"/>
          </a:xfrm>
          <a:solidFill>
            <a:schemeClr val="accent3">
              <a:lumMod val="20000"/>
              <a:lumOff val="80000"/>
            </a:schemeClr>
          </a:solidFill>
        </p:spPr>
        <p:txBody>
          <a:bodyPr>
            <a:normAutofit fontScale="77500" lnSpcReduction="20000"/>
          </a:bodyPr>
          <a:lstStyle/>
          <a:p>
            <a:r>
              <a:rPr lang="en-CA" dirty="0" smtClean="0"/>
              <a:t>Facts and connections; semantics</a:t>
            </a:r>
          </a:p>
          <a:p>
            <a:pPr lvl="1"/>
            <a:r>
              <a:rPr lang="en-CA" dirty="0"/>
              <a:t>Limits domain of general </a:t>
            </a:r>
            <a:r>
              <a:rPr lang="en-CA" dirty="0" smtClean="0"/>
              <a:t>Teacher </a:t>
            </a:r>
            <a:r>
              <a:rPr lang="en-CA" dirty="0"/>
              <a:t>theories </a:t>
            </a:r>
            <a:endParaRPr lang="en-CA" dirty="0" smtClean="0"/>
          </a:p>
          <a:p>
            <a:pPr lvl="2"/>
            <a:r>
              <a:rPr lang="en-CA" dirty="0" smtClean="0"/>
              <a:t>Semantically consistent rules are acquired early </a:t>
            </a:r>
            <a:r>
              <a:rPr lang="en-CA" sz="2300" dirty="0" smtClean="0"/>
              <a:t>(</a:t>
            </a:r>
            <a:r>
              <a:rPr lang="en-CA" sz="2300" dirty="0" err="1" smtClean="0"/>
              <a:t>Slobin</a:t>
            </a:r>
            <a:r>
              <a:rPr lang="en-CA" sz="2300" dirty="0" smtClean="0"/>
              <a:t>, p. 206)</a:t>
            </a:r>
          </a:p>
          <a:p>
            <a:pPr lvl="2"/>
            <a:r>
              <a:rPr lang="en-CA" dirty="0" smtClean="0"/>
              <a:t>Overgeneralizations are always semantically constrained </a:t>
            </a:r>
            <a:r>
              <a:rPr lang="en-CA" sz="2100" dirty="0" smtClean="0"/>
              <a:t>(</a:t>
            </a:r>
            <a:r>
              <a:rPr lang="en-CA" sz="2100" dirty="0" err="1" smtClean="0"/>
              <a:t>Slobin</a:t>
            </a:r>
            <a:r>
              <a:rPr lang="en-CA" sz="2100" dirty="0" smtClean="0"/>
              <a:t>, p. 207)</a:t>
            </a:r>
          </a:p>
          <a:p>
            <a:r>
              <a:rPr lang="en-CA" dirty="0" smtClean="0"/>
              <a:t>Double meanings, puns, and novel metaphors </a:t>
            </a:r>
          </a:p>
          <a:p>
            <a:r>
              <a:rPr lang="en-CA" dirty="0" smtClean="0"/>
              <a:t>Aware of hypocrisy </a:t>
            </a:r>
          </a:p>
          <a:p>
            <a:pPr lvl="1"/>
            <a:r>
              <a:rPr lang="en-CA" dirty="0"/>
              <a:t>A mismatch between meaning and object recognition </a:t>
            </a:r>
            <a:endParaRPr lang="en-CA" dirty="0" smtClean="0"/>
          </a:p>
          <a:p>
            <a:r>
              <a:rPr lang="en-CA" dirty="0" smtClean="0"/>
              <a:t>Jumps to conclusions. 	</a:t>
            </a:r>
          </a:p>
          <a:p>
            <a:pPr lvl="1"/>
            <a:r>
              <a:rPr lang="en-CA" dirty="0"/>
              <a:t>The content side of </a:t>
            </a:r>
            <a:r>
              <a:rPr lang="en-CA" dirty="0" err="1"/>
              <a:t>i</a:t>
            </a:r>
            <a:r>
              <a:rPr lang="en-CA" dirty="0" err="1" smtClean="0"/>
              <a:t>mplicature</a:t>
            </a:r>
            <a:r>
              <a:rPr lang="en-CA" dirty="0" smtClean="0"/>
              <a:t> </a:t>
            </a:r>
          </a:p>
          <a:p>
            <a:pPr lvl="1"/>
            <a:endParaRPr lang="en-CA" dirty="0"/>
          </a:p>
        </p:txBody>
      </p:sp>
      <p:grpSp>
        <p:nvGrpSpPr>
          <p:cNvPr id="8" name="Group 7"/>
          <p:cNvGrpSpPr/>
          <p:nvPr/>
        </p:nvGrpSpPr>
        <p:grpSpPr>
          <a:xfrm>
            <a:off x="3481908" y="304800"/>
            <a:ext cx="4762500" cy="2390775"/>
            <a:chOff x="2209800" y="304800"/>
            <a:chExt cx="4762500" cy="2390775"/>
          </a:xfrm>
        </p:grpSpPr>
        <p:pic>
          <p:nvPicPr>
            <p:cNvPr id="4" name="Picture 4" descr="C:\Users\Lorin\Desktop\books\diagram.gif"/>
            <p:cNvPicPr>
              <a:picLocks noChangeAspect="1" noChangeArrowheads="1"/>
            </p:cNvPicPr>
            <p:nvPr/>
          </p:nvPicPr>
          <p:blipFill>
            <a:blip r:embed="rId3" cstate="print"/>
            <a:srcRect/>
            <a:stretch>
              <a:fillRect/>
            </a:stretch>
          </p:blipFill>
          <p:spPr bwMode="auto">
            <a:xfrm>
              <a:off x="2209800" y="304800"/>
              <a:ext cx="4762500" cy="2390775"/>
            </a:xfrm>
            <a:prstGeom prst="rect">
              <a:avLst/>
            </a:prstGeom>
            <a:noFill/>
          </p:spPr>
        </p:pic>
        <p:sp>
          <p:nvSpPr>
            <p:cNvPr id="5" name="Oval 4"/>
            <p:cNvSpPr/>
            <p:nvPr/>
          </p:nvSpPr>
          <p:spPr>
            <a:xfrm>
              <a:off x="5940152" y="1556792"/>
              <a:ext cx="1008112" cy="720080"/>
            </a:xfrm>
            <a:prstGeom prst="ellipse">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6" name="Arc 5"/>
            <p:cNvSpPr/>
            <p:nvPr/>
          </p:nvSpPr>
          <p:spPr>
            <a:xfrm rot="10800000">
              <a:off x="4283968" y="1052737"/>
              <a:ext cx="2427578" cy="1091622"/>
            </a:xfrm>
            <a:prstGeom prst="arc">
              <a:avLst>
                <a:gd name="adj1" fmla="val 14525934"/>
                <a:gd name="adj2" fmla="val 21593893"/>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7" name="Straight Connector 6"/>
            <p:cNvCxnSpPr/>
            <p:nvPr/>
          </p:nvCxnSpPr>
          <p:spPr>
            <a:xfrm>
              <a:off x="2267744" y="764704"/>
              <a:ext cx="4464496" cy="1296144"/>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9" name="Title 1"/>
          <p:cNvSpPr>
            <a:spLocks noGrp="1"/>
          </p:cNvSpPr>
          <p:nvPr>
            <p:ph type="title"/>
          </p:nvPr>
        </p:nvSpPr>
        <p:spPr>
          <a:xfrm>
            <a:off x="467544" y="548680"/>
            <a:ext cx="2674640" cy="1656184"/>
          </a:xfrm>
          <a:solidFill>
            <a:schemeClr val="accent3">
              <a:lumMod val="60000"/>
              <a:lumOff val="40000"/>
            </a:schemeClr>
          </a:solidFill>
        </p:spPr>
        <p:txBody>
          <a:bodyPr>
            <a:normAutofit/>
          </a:bodyPr>
          <a:lstStyle/>
          <a:p>
            <a:r>
              <a:rPr lang="en-CA" b="1" dirty="0" smtClean="0"/>
              <a:t>Semantics</a:t>
            </a:r>
            <a:endParaRPr lang="en-CA" b="1" dirty="0"/>
          </a:p>
        </p:txBody>
      </p:sp>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12192</TotalTime>
  <Words>7257</Words>
  <Application>Microsoft Office PowerPoint</Application>
  <PresentationFormat>On-screen Show (4:3)</PresentationFormat>
  <Paragraphs>645</Paragraphs>
  <Slides>43</Slides>
  <Notes>35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Cognitive Modeling for Critical Cross-Cultural Learning Angelina Van Dyke and Lorin Friesen </vt:lpstr>
      <vt:lpstr>Sorry   It GREW!</vt:lpstr>
      <vt:lpstr>A Cognitive Approach  to Language and Culture </vt:lpstr>
      <vt:lpstr>Slide 4</vt:lpstr>
      <vt:lpstr>Neurological Foundations of MSM</vt:lpstr>
      <vt:lpstr>From Personality to Linguistics</vt:lpstr>
      <vt:lpstr>Phonemes, Morphemes &amp; Lexis</vt:lpstr>
      <vt:lpstr>Syntax</vt:lpstr>
      <vt:lpstr>Semantics</vt:lpstr>
      <vt:lpstr>Slide 10</vt:lpstr>
      <vt:lpstr>Slide 11</vt:lpstr>
      <vt:lpstr>Slide 12</vt:lpstr>
      <vt:lpstr>Slide 13</vt:lpstr>
      <vt:lpstr>Basal Ganglia and Thalamus </vt:lpstr>
      <vt:lpstr>Activity</vt:lpstr>
      <vt:lpstr>Moving on  Linguistics,  Cultural Paradigms &amp; Identity</vt:lpstr>
      <vt:lpstr>Thomas Kuhn  Paradigms </vt:lpstr>
      <vt:lpstr>Epistemological Crisis </vt:lpstr>
      <vt:lpstr>Over-use of Technical Thought (Ci)  in Language  </vt:lpstr>
      <vt:lpstr>Normal Abstract Thought -Community of Practice (CoP)</vt:lpstr>
      <vt:lpstr>Implicature  </vt:lpstr>
      <vt:lpstr>Mental Networks (MN) </vt:lpstr>
      <vt:lpstr>Mental networks in Operation </vt:lpstr>
      <vt:lpstr>Politeness Theory</vt:lpstr>
      <vt:lpstr>Culture </vt:lpstr>
      <vt:lpstr>Intercultural Interaction Model  Acculturation Attitudes in SLA  (Culhane, 2004)</vt:lpstr>
      <vt:lpstr>Slide 27</vt:lpstr>
      <vt:lpstr>The Power of Mental Networks </vt:lpstr>
      <vt:lpstr>Brief Reflection</vt:lpstr>
      <vt:lpstr>Habermas</vt:lpstr>
      <vt:lpstr>Male vs. Female Development </vt:lpstr>
      <vt:lpstr>Concrete Thought</vt:lpstr>
      <vt:lpstr>Possible Selves</vt:lpstr>
      <vt:lpstr>Two Kinds of Mental Networks </vt:lpstr>
      <vt:lpstr>Theory vs. Identity</vt:lpstr>
      <vt:lpstr>Minimizing the Pain </vt:lpstr>
      <vt:lpstr>Bennett Scale (DMIS)</vt:lpstr>
      <vt:lpstr>Some Application</vt:lpstr>
      <vt:lpstr>References</vt:lpstr>
      <vt:lpstr>References</vt:lpstr>
      <vt:lpstr>References</vt:lpstr>
      <vt:lpstr>References</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Lorin</dc:creator>
  <cp:lastModifiedBy>Angelina Van Dyke</cp:lastModifiedBy>
  <cp:revision>1112</cp:revision>
  <cp:lastPrinted>2012-10-11T19:18:23Z</cp:lastPrinted>
  <dcterms:created xsi:type="dcterms:W3CDTF">2012-10-11T18:19:55Z</dcterms:created>
  <dcterms:modified xsi:type="dcterms:W3CDTF">2012-10-12T17:10:36Z</dcterms:modified>
</cp:coreProperties>
</file>