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4"/>
  </p:notesMasterIdLst>
  <p:sldIdLst>
    <p:sldId id="267" r:id="rId2"/>
    <p:sldId id="277" r:id="rId3"/>
    <p:sldId id="274" r:id="rId4"/>
    <p:sldId id="275" r:id="rId5"/>
    <p:sldId id="284" r:id="rId6"/>
    <p:sldId id="281" r:id="rId7"/>
    <p:sldId id="280" r:id="rId8"/>
    <p:sldId id="285" r:id="rId9"/>
    <p:sldId id="279" r:id="rId10"/>
    <p:sldId id="283" r:id="rId11"/>
    <p:sldId id="295" r:id="rId12"/>
    <p:sldId id="294" r:id="rId13"/>
    <p:sldId id="276" r:id="rId14"/>
    <p:sldId id="298" r:id="rId15"/>
    <p:sldId id="278" r:id="rId16"/>
    <p:sldId id="297" r:id="rId17"/>
    <p:sldId id="296" r:id="rId18"/>
    <p:sldId id="268" r:id="rId19"/>
    <p:sldId id="271" r:id="rId20"/>
    <p:sldId id="270" r:id="rId21"/>
    <p:sldId id="292" r:id="rId22"/>
    <p:sldId id="26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3165" autoAdjust="0"/>
    <p:restoredTop sz="90929"/>
  </p:normalViewPr>
  <p:slideViewPr>
    <p:cSldViewPr>
      <p:cViewPr varScale="1">
        <p:scale>
          <a:sx n="65" d="100"/>
          <a:sy n="65" d="100"/>
        </p:scale>
        <p:origin x="-27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fld id="{10638744-A3AF-4DD6-BE59-456254ED4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97957-C53D-4ED4-94CD-DE7D9D6CF62B}" type="slidenum">
              <a:rPr lang="en-US" smtClean="0"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063526-4548-4ABB-8AA0-A69C4BFDCE43}" type="slidenum">
              <a:rPr lang="en-US" smtClean="0">
                <a:ea typeface="ＭＳ Ｐゴシック"/>
                <a:cs typeface="ＭＳ Ｐゴシック"/>
              </a:rPr>
              <a:pPr/>
              <a:t>18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8FB7DDE5-E4EF-41EB-8FCF-C8E58FFDC529}" type="slidenum">
              <a:rPr lang="en-US" sz="1200"/>
              <a:pPr algn="r" eaLnBrk="0" hangingPunct="0"/>
              <a:t>19</a:t>
            </a:fld>
            <a:endParaRPr lang="en-US" sz="12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ea typeface="ＭＳ Ｐゴシック"/>
              </a:rPr>
              <a:t>Important to report injures so proper medical action is taken if required </a:t>
            </a:r>
          </a:p>
          <a:p>
            <a:pPr eaLnBrk="1" hangingPunct="1"/>
            <a:r>
              <a:rPr lang="en-US" smtClean="0">
                <a:ea typeface="ＭＳ Ｐゴシック"/>
              </a:rPr>
              <a:t>Fingers pens etc near eyes may result is spread of biohazardous or chemical bench contaminants to eyes or mouth</a:t>
            </a:r>
          </a:p>
          <a:p>
            <a:pPr eaLnBrk="1" hangingPunct="1"/>
            <a:r>
              <a:rPr lang="en-US" smtClean="0">
                <a:ea typeface="ＭＳ Ｐゴシック"/>
              </a:rPr>
              <a:t>Food is to be eaten in hallways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E4B31A-6E70-49B1-B698-8166592B41F4}" type="slidenum">
              <a:rPr lang="en-US" smtClean="0">
                <a:ea typeface="ＭＳ Ｐゴシック"/>
                <a:cs typeface="ＭＳ Ｐゴシック"/>
              </a:rPr>
              <a:pPr/>
              <a:t>20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10EF48-5100-43E2-AA29-8B8BCAE395CE}" type="slidenum">
              <a:rPr lang="en-US" smtClean="0">
                <a:ea typeface="ＭＳ Ｐゴシック"/>
                <a:cs typeface="ＭＳ Ｐゴシック"/>
              </a:rPr>
              <a:pPr/>
              <a:t>22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ea typeface="ＭＳ Ｐゴシック"/>
              </a:rPr>
              <a:t>Important to dispose of properly to avoid injury or spread of disease to others who cleanup the lab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600200"/>
            <a:ext cx="6858000" cy="1828800"/>
          </a:xfrm>
          <a:effectLst/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886200"/>
            <a:ext cx="6400800" cy="1752600"/>
          </a:xfrm>
          <a:effectLst/>
        </p:spPr>
        <p:txBody>
          <a:bodyPr/>
          <a:lstStyle>
            <a:lvl1pPr marL="0" indent="0" algn="r">
              <a:buFont typeface="Wingdings" pitchFamily="16" charset="2"/>
              <a:buNone/>
              <a:defRPr sz="2800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943DE-0DCA-4F1A-8B76-8C1EC1C01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157CE-87F6-4064-9403-5310150B6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853CE-D2D5-436D-8316-CC8456843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5F6B2-7DDF-4A6E-BF35-853276B52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CDDB0-CBAE-45F6-B736-E7474353C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04DE1-F96A-46F7-AA17-30552593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8A277-C927-4236-8B0E-1A6E6D822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75802-C6F9-4FB6-BFB6-5363899BE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0C02D-2308-40C2-86AC-31BBCDE84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6D656-1444-4911-9033-89FDF739A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CBB19-8292-4B76-9FE1-2F5B65B853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EF252-1099-4735-958B-B6DF29681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3CAD3-F4BD-42F8-8C39-5A896DF49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1DD94-8DC4-472B-9BDD-9340662F9F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399" dir="16200000" algn="ctr" rotWithShape="0">
              <a:srgbClr val="FFFFFF">
                <a:alpha val="75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399" dir="16200000" algn="ctr" rotWithShape="0">
              <a:srgbClr val="FFFFFF">
                <a:alpha val="75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b="0">
                <a:latin typeface="+mn-lt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>
                <a:latin typeface="+mn-lt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latin typeface="+mn-lt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fld id="{FB73D98D-B164-471B-9087-2000F438A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  <p:sldLayoutId id="2147483650" r:id="rId14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ＭＳ Ｐゴシック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16" charset="0"/>
          <a:ea typeface="ＭＳ Ｐゴシック" pitchFamily="16" charset="-128"/>
          <a:cs typeface="ＭＳ Ｐゴシック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16" charset="0"/>
          <a:ea typeface="ＭＳ Ｐゴシック" pitchFamily="16" charset="-128"/>
          <a:cs typeface="ＭＳ Ｐゴシック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16" charset="0"/>
          <a:ea typeface="ＭＳ Ｐゴシック" pitchFamily="16" charset="-128"/>
          <a:cs typeface="ＭＳ Ｐゴシック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16" charset="0"/>
          <a:ea typeface="ＭＳ Ｐゴシック" pitchFamily="16" charset="-128"/>
          <a:cs typeface="ＭＳ Ｐゴシック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16" charset="0"/>
          <a:ea typeface="ＭＳ Ｐゴシック" pitchFamily="16" charset="-128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16" charset="0"/>
          <a:ea typeface="ＭＳ Ｐゴシック" pitchFamily="16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16" charset="0"/>
          <a:ea typeface="ＭＳ Ｐゴシック" pitchFamily="16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16" charset="2"/>
        <a:buChar char="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16" charset="2"/>
        <a:buChar char="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16" charset="2"/>
        <a:buChar char="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16" charset="2"/>
        <a:buChar char="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mtClean="0">
                <a:cs typeface="+mj-cs"/>
              </a:rPr>
              <a:t>Safety in Open Source Radioisotope Laboratories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492375"/>
            <a:ext cx="4246563" cy="43656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>
                <a:cs typeface="+mn-cs"/>
              </a:rPr>
              <a:t>This presentation will introduce you to the theory of radioisotopes and the procedures used in their safe handling.</a:t>
            </a:r>
          </a:p>
        </p:txBody>
      </p:sp>
      <p:pic>
        <p:nvPicPr>
          <p:cNvPr id="17411" name="Picture 3" descr="C:\My Documents\radioactive_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1989138"/>
            <a:ext cx="3094038" cy="441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6000" dirty="0" smtClean="0">
                <a:cs typeface="+mj-cs"/>
              </a:rPr>
              <a:t/>
            </a:r>
            <a:br>
              <a:rPr lang="en-US" sz="6000" dirty="0" smtClean="0">
                <a:cs typeface="+mj-cs"/>
              </a:rPr>
            </a:br>
            <a:endParaRPr lang="en-US" sz="6000" dirty="0" smtClean="0">
              <a:cs typeface="+mj-cs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554038" y="469900"/>
            <a:ext cx="8105775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3075">
              <a:buClr>
                <a:srgbClr val="C20041"/>
              </a:buClr>
              <a:buSzPct val="90000"/>
              <a:buFont typeface="Monotype Sorts"/>
              <a:buNone/>
            </a:pPr>
            <a:r>
              <a:rPr lang="en-US" sz="4800" b="0">
                <a:latin typeface="Tahoma" pitchFamily="34" charset="0"/>
              </a:rPr>
              <a:t>Examples of Nuclear Decay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42938" y="3643313"/>
            <a:ext cx="3762375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3000"/>
              <a:t>Beta Plus Decay:</a:t>
            </a:r>
          </a:p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1800"/>
              <a:t>(neutron-deficient nuclides)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785813" y="4786313"/>
            <a:ext cx="36718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3100"/>
              <a:t>Alpha Decay:</a:t>
            </a:r>
          </a:p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1800"/>
              <a:t>(Heavy nuclides above</a:t>
            </a:r>
          </a:p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1800"/>
              <a:t> atomic number 82)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623888" y="1882775"/>
            <a:ext cx="3798887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3100"/>
              <a:t>Beta Minus Decay:</a:t>
            </a:r>
          </a:p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1800"/>
              <a:t>(neutron-excess nuclides)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27654" name="Text Box 18"/>
          <p:cNvSpPr txBox="1">
            <a:spLocks noChangeArrowheads="1"/>
          </p:cNvSpPr>
          <p:nvPr/>
        </p:nvSpPr>
        <p:spPr bwMode="auto">
          <a:xfrm>
            <a:off x="7699375" y="1898650"/>
            <a:ext cx="936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endParaRPr lang="en-CA" sz="2200">
              <a:latin typeface="Times New Roman" pitchFamily="18" charset="0"/>
            </a:endParaRPr>
          </a:p>
        </p:txBody>
      </p:sp>
      <p:grpSp>
        <p:nvGrpSpPr>
          <p:cNvPr id="27655" name="Group 44"/>
          <p:cNvGrpSpPr>
            <a:grpSpLocks/>
          </p:cNvGrpSpPr>
          <p:nvPr/>
        </p:nvGrpSpPr>
        <p:grpSpPr bwMode="auto">
          <a:xfrm>
            <a:off x="4572000" y="1816100"/>
            <a:ext cx="3341688" cy="571500"/>
            <a:chOff x="4572000" y="1816100"/>
            <a:chExt cx="3341688" cy="571500"/>
          </a:xfrm>
        </p:grpSpPr>
        <p:sp>
          <p:nvSpPr>
            <p:cNvPr id="27696" name="Text Box 6"/>
            <p:cNvSpPr txBox="1">
              <a:spLocks noChangeArrowheads="1"/>
            </p:cNvSpPr>
            <p:nvPr/>
          </p:nvSpPr>
          <p:spPr bwMode="auto">
            <a:xfrm>
              <a:off x="6465888" y="1905000"/>
              <a:ext cx="222250" cy="354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>
                  <a:latin typeface="Symbol" pitchFamily="18" charset="2"/>
                </a:rPr>
                <a:t>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97" name="Line 7"/>
            <p:cNvSpPr>
              <a:spLocks noChangeShapeType="1"/>
            </p:cNvSpPr>
            <p:nvPr/>
          </p:nvSpPr>
          <p:spPr bwMode="auto">
            <a:xfrm>
              <a:off x="5332413" y="2151063"/>
              <a:ext cx="815975" cy="0"/>
            </a:xfrm>
            <a:prstGeom prst="line">
              <a:avLst/>
            </a:prstGeom>
            <a:noFill/>
            <a:ln w="25019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8" name="Text Box 8"/>
            <p:cNvSpPr txBox="1">
              <a:spLocks noChangeArrowheads="1"/>
            </p:cNvSpPr>
            <p:nvPr/>
          </p:nvSpPr>
          <p:spPr bwMode="auto">
            <a:xfrm>
              <a:off x="6927850" y="1949450"/>
              <a:ext cx="2667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+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99" name="Text Box 9"/>
            <p:cNvSpPr txBox="1">
              <a:spLocks noChangeArrowheads="1"/>
            </p:cNvSpPr>
            <p:nvPr/>
          </p:nvSpPr>
          <p:spPr bwMode="auto">
            <a:xfrm>
              <a:off x="7412038" y="2151063"/>
              <a:ext cx="346075" cy="15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16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700" name="Text Box 10"/>
            <p:cNvSpPr txBox="1">
              <a:spLocks noChangeArrowheads="1"/>
            </p:cNvSpPr>
            <p:nvPr/>
          </p:nvSpPr>
          <p:spPr bwMode="auto">
            <a:xfrm>
              <a:off x="7689850" y="1911350"/>
              <a:ext cx="223838" cy="347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S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701" name="Text Box 11"/>
            <p:cNvSpPr txBox="1">
              <a:spLocks noChangeArrowheads="1"/>
            </p:cNvSpPr>
            <p:nvPr/>
          </p:nvSpPr>
          <p:spPr bwMode="auto">
            <a:xfrm>
              <a:off x="7412038" y="1816100"/>
              <a:ext cx="460375" cy="138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32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702" name="Text Box 12"/>
            <p:cNvSpPr txBox="1">
              <a:spLocks noChangeArrowheads="1"/>
            </p:cNvSpPr>
            <p:nvPr/>
          </p:nvSpPr>
          <p:spPr bwMode="auto">
            <a:xfrm>
              <a:off x="6762750" y="1882775"/>
              <a:ext cx="511175" cy="114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-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703" name="Text Box 13"/>
            <p:cNvSpPr txBox="1">
              <a:spLocks noChangeArrowheads="1"/>
            </p:cNvSpPr>
            <p:nvPr/>
          </p:nvSpPr>
          <p:spPr bwMode="auto">
            <a:xfrm>
              <a:off x="6303963" y="2219325"/>
              <a:ext cx="14922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0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704" name="Text Box 14"/>
            <p:cNvSpPr txBox="1">
              <a:spLocks noChangeArrowheads="1"/>
            </p:cNvSpPr>
            <p:nvPr/>
          </p:nvSpPr>
          <p:spPr bwMode="auto">
            <a:xfrm>
              <a:off x="4903788" y="1911350"/>
              <a:ext cx="227012" cy="347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P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705" name="Text Box 15"/>
            <p:cNvSpPr txBox="1">
              <a:spLocks noChangeArrowheads="1"/>
            </p:cNvSpPr>
            <p:nvPr/>
          </p:nvSpPr>
          <p:spPr bwMode="auto">
            <a:xfrm>
              <a:off x="4572000" y="1816100"/>
              <a:ext cx="2794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32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706" name="Text Box 16"/>
            <p:cNvSpPr txBox="1">
              <a:spLocks noChangeArrowheads="1"/>
            </p:cNvSpPr>
            <p:nvPr/>
          </p:nvSpPr>
          <p:spPr bwMode="auto">
            <a:xfrm>
              <a:off x="4572000" y="2200275"/>
              <a:ext cx="27146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15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707" name="Text Box 17"/>
            <p:cNvSpPr txBox="1">
              <a:spLocks noChangeArrowheads="1"/>
            </p:cNvSpPr>
            <p:nvPr/>
          </p:nvSpPr>
          <p:spPr bwMode="auto">
            <a:xfrm>
              <a:off x="7702550" y="2089150"/>
              <a:ext cx="93663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endParaRPr lang="en-CA" sz="2200">
                <a:latin typeface="Times New Roman" pitchFamily="18" charset="0"/>
              </a:endParaRPr>
            </a:p>
          </p:txBody>
        </p:sp>
        <p:sp>
          <p:nvSpPr>
            <p:cNvPr id="27708" name="Line 19"/>
            <p:cNvSpPr>
              <a:spLocks noChangeShapeType="1"/>
            </p:cNvSpPr>
            <p:nvPr/>
          </p:nvSpPr>
          <p:spPr bwMode="auto">
            <a:xfrm flipV="1">
              <a:off x="6650038" y="1816100"/>
              <a:ext cx="204787" cy="109538"/>
            </a:xfrm>
            <a:prstGeom prst="line">
              <a:avLst/>
            </a:prstGeom>
            <a:noFill/>
            <a:ln w="9207">
              <a:solidFill>
                <a:srgbClr val="82823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56" name="Text Box 30"/>
          <p:cNvSpPr txBox="1">
            <a:spLocks noChangeArrowheads="1"/>
          </p:cNvSpPr>
          <p:nvPr/>
        </p:nvSpPr>
        <p:spPr bwMode="auto">
          <a:xfrm>
            <a:off x="6858000" y="3140075"/>
            <a:ext cx="550863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endParaRPr lang="en-CA" sz="2200">
              <a:latin typeface="Times New Roman" pitchFamily="18" charset="0"/>
            </a:endParaRPr>
          </a:p>
        </p:txBody>
      </p:sp>
      <p:grpSp>
        <p:nvGrpSpPr>
          <p:cNvPr id="27657" name="Group 59"/>
          <p:cNvGrpSpPr>
            <a:grpSpLocks/>
          </p:cNvGrpSpPr>
          <p:nvPr/>
        </p:nvGrpSpPr>
        <p:grpSpPr bwMode="auto">
          <a:xfrm>
            <a:off x="4429125" y="3786188"/>
            <a:ext cx="4073525" cy="627062"/>
            <a:chOff x="4378339" y="3025775"/>
            <a:chExt cx="4073511" cy="627063"/>
          </a:xfrm>
        </p:grpSpPr>
        <p:sp>
          <p:nvSpPr>
            <p:cNvPr id="27685" name="Text Box 20"/>
            <p:cNvSpPr txBox="1">
              <a:spLocks noChangeArrowheads="1"/>
            </p:cNvSpPr>
            <p:nvPr/>
          </p:nvSpPr>
          <p:spPr bwMode="auto">
            <a:xfrm>
              <a:off x="6635750" y="3141663"/>
              <a:ext cx="222250" cy="3540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>
                  <a:latin typeface="Symbol" pitchFamily="18" charset="2"/>
                </a:rPr>
                <a:t>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86" name="Line 21"/>
            <p:cNvSpPr>
              <a:spLocks noChangeShapeType="1"/>
            </p:cNvSpPr>
            <p:nvPr/>
          </p:nvSpPr>
          <p:spPr bwMode="auto">
            <a:xfrm>
              <a:off x="5348301" y="3429000"/>
              <a:ext cx="815975" cy="0"/>
            </a:xfrm>
            <a:prstGeom prst="line">
              <a:avLst/>
            </a:prstGeom>
            <a:noFill/>
            <a:ln w="25019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7" name="Text Box 22"/>
            <p:cNvSpPr txBox="1">
              <a:spLocks noChangeArrowheads="1"/>
            </p:cNvSpPr>
            <p:nvPr/>
          </p:nvSpPr>
          <p:spPr bwMode="auto">
            <a:xfrm>
              <a:off x="7843838" y="3184525"/>
              <a:ext cx="608012" cy="31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Ne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88" name="Text Box 23"/>
            <p:cNvSpPr txBox="1">
              <a:spLocks noChangeArrowheads="1"/>
            </p:cNvSpPr>
            <p:nvPr/>
          </p:nvSpPr>
          <p:spPr bwMode="auto">
            <a:xfrm>
              <a:off x="4656151" y="3160713"/>
              <a:ext cx="900113" cy="334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Na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89" name="Text Box 24"/>
            <p:cNvSpPr txBox="1">
              <a:spLocks noChangeArrowheads="1"/>
            </p:cNvSpPr>
            <p:nvPr/>
          </p:nvSpPr>
          <p:spPr bwMode="auto">
            <a:xfrm>
              <a:off x="7550150" y="3092450"/>
              <a:ext cx="415925" cy="134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22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90" name="Text Box 25"/>
            <p:cNvSpPr txBox="1">
              <a:spLocks noChangeArrowheads="1"/>
            </p:cNvSpPr>
            <p:nvPr/>
          </p:nvSpPr>
          <p:spPr bwMode="auto">
            <a:xfrm>
              <a:off x="4378339" y="3092450"/>
              <a:ext cx="269875" cy="185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22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91" name="Text Box 26"/>
            <p:cNvSpPr txBox="1">
              <a:spLocks noChangeArrowheads="1"/>
            </p:cNvSpPr>
            <p:nvPr/>
          </p:nvSpPr>
          <p:spPr bwMode="auto">
            <a:xfrm>
              <a:off x="4378339" y="3495675"/>
              <a:ext cx="277812" cy="134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11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92" name="Text Box 27"/>
            <p:cNvSpPr txBox="1">
              <a:spLocks noChangeArrowheads="1"/>
            </p:cNvSpPr>
            <p:nvPr/>
          </p:nvSpPr>
          <p:spPr bwMode="auto">
            <a:xfrm>
              <a:off x="7075488" y="31607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+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93" name="Text Box 28"/>
            <p:cNvSpPr txBox="1">
              <a:spLocks noChangeArrowheads="1"/>
            </p:cNvSpPr>
            <p:nvPr/>
          </p:nvSpPr>
          <p:spPr bwMode="auto">
            <a:xfrm>
              <a:off x="7548563" y="3495675"/>
              <a:ext cx="279400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10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94" name="Text Box 29"/>
            <p:cNvSpPr txBox="1">
              <a:spLocks noChangeArrowheads="1"/>
            </p:cNvSpPr>
            <p:nvPr/>
          </p:nvSpPr>
          <p:spPr bwMode="auto">
            <a:xfrm>
              <a:off x="6500826" y="3429000"/>
              <a:ext cx="93663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0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95" name="Line 31"/>
            <p:cNvSpPr>
              <a:spLocks noChangeShapeType="1"/>
            </p:cNvSpPr>
            <p:nvPr/>
          </p:nvSpPr>
          <p:spPr bwMode="auto">
            <a:xfrm flipV="1">
              <a:off x="6858000" y="3025775"/>
              <a:ext cx="201613" cy="111125"/>
            </a:xfrm>
            <a:prstGeom prst="line">
              <a:avLst/>
            </a:prstGeom>
            <a:noFill/>
            <a:ln w="9207">
              <a:solidFill>
                <a:srgbClr val="82823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658" name="Group 60"/>
          <p:cNvGrpSpPr>
            <a:grpSpLocks/>
          </p:cNvGrpSpPr>
          <p:nvPr/>
        </p:nvGrpSpPr>
        <p:grpSpPr bwMode="auto">
          <a:xfrm>
            <a:off x="4286250" y="5000625"/>
            <a:ext cx="3957638" cy="619125"/>
            <a:chOff x="4225925" y="4303713"/>
            <a:chExt cx="3957638" cy="619125"/>
          </a:xfrm>
        </p:grpSpPr>
        <p:sp>
          <p:nvSpPr>
            <p:cNvPr id="27673" name="Text Box 32"/>
            <p:cNvSpPr txBox="1">
              <a:spLocks noChangeArrowheads="1"/>
            </p:cNvSpPr>
            <p:nvPr/>
          </p:nvSpPr>
          <p:spPr bwMode="auto">
            <a:xfrm>
              <a:off x="7770813" y="4370388"/>
              <a:ext cx="265112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200">
                  <a:latin typeface="Symbol" pitchFamily="18" charset="2"/>
                </a:rPr>
                <a:t>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74" name="Line 33"/>
            <p:cNvSpPr>
              <a:spLocks noChangeShapeType="1"/>
            </p:cNvSpPr>
            <p:nvPr/>
          </p:nvSpPr>
          <p:spPr bwMode="auto">
            <a:xfrm>
              <a:off x="5278438" y="4706938"/>
              <a:ext cx="817562" cy="0"/>
            </a:xfrm>
            <a:prstGeom prst="line">
              <a:avLst/>
            </a:prstGeom>
            <a:noFill/>
            <a:ln w="25019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5" name="Text Box 34"/>
            <p:cNvSpPr txBox="1">
              <a:spLocks noChangeArrowheads="1"/>
            </p:cNvSpPr>
            <p:nvPr/>
          </p:nvSpPr>
          <p:spPr bwMode="auto">
            <a:xfrm>
              <a:off x="4654550" y="4457700"/>
              <a:ext cx="612775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Po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76" name="Text Box 35"/>
            <p:cNvSpPr txBox="1">
              <a:spLocks noChangeArrowheads="1"/>
            </p:cNvSpPr>
            <p:nvPr/>
          </p:nvSpPr>
          <p:spPr bwMode="auto">
            <a:xfrm>
              <a:off x="4225925" y="4370388"/>
              <a:ext cx="528638" cy="146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210</a:t>
              </a:r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27677" name="Text Box 36"/>
            <p:cNvSpPr txBox="1">
              <a:spLocks noChangeArrowheads="1"/>
            </p:cNvSpPr>
            <p:nvPr/>
          </p:nvSpPr>
          <p:spPr bwMode="auto">
            <a:xfrm>
              <a:off x="4364038" y="4773613"/>
              <a:ext cx="566737" cy="134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84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78" name="Text Box 37"/>
            <p:cNvSpPr txBox="1">
              <a:spLocks noChangeArrowheads="1"/>
            </p:cNvSpPr>
            <p:nvPr/>
          </p:nvSpPr>
          <p:spPr bwMode="auto">
            <a:xfrm>
              <a:off x="6275388" y="4303713"/>
              <a:ext cx="457200" cy="17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206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79" name="Text Box 38"/>
            <p:cNvSpPr txBox="1">
              <a:spLocks noChangeArrowheads="1"/>
            </p:cNvSpPr>
            <p:nvPr/>
          </p:nvSpPr>
          <p:spPr bwMode="auto">
            <a:xfrm>
              <a:off x="6386513" y="4773613"/>
              <a:ext cx="249237" cy="146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82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80" name="Text Box 39"/>
            <p:cNvSpPr txBox="1">
              <a:spLocks noChangeArrowheads="1"/>
            </p:cNvSpPr>
            <p:nvPr/>
          </p:nvSpPr>
          <p:spPr bwMode="auto">
            <a:xfrm>
              <a:off x="7664450" y="4303713"/>
              <a:ext cx="30162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4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81" name="Text Box 40"/>
            <p:cNvSpPr txBox="1">
              <a:spLocks noChangeArrowheads="1"/>
            </p:cNvSpPr>
            <p:nvPr/>
          </p:nvSpPr>
          <p:spPr bwMode="auto">
            <a:xfrm>
              <a:off x="7664450" y="4756150"/>
              <a:ext cx="9366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2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82" name="Text Box 41"/>
            <p:cNvSpPr txBox="1">
              <a:spLocks noChangeArrowheads="1"/>
            </p:cNvSpPr>
            <p:nvPr/>
          </p:nvSpPr>
          <p:spPr bwMode="auto">
            <a:xfrm>
              <a:off x="6667500" y="4437063"/>
              <a:ext cx="549275" cy="485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Pb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83" name="Text Box 42"/>
            <p:cNvSpPr txBox="1">
              <a:spLocks noChangeArrowheads="1"/>
            </p:cNvSpPr>
            <p:nvPr/>
          </p:nvSpPr>
          <p:spPr bwMode="auto">
            <a:xfrm>
              <a:off x="7283450" y="4437063"/>
              <a:ext cx="2667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+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84" name="Line 43"/>
            <p:cNvSpPr>
              <a:spLocks noChangeShapeType="1"/>
            </p:cNvSpPr>
            <p:nvPr/>
          </p:nvSpPr>
          <p:spPr bwMode="auto">
            <a:xfrm flipV="1">
              <a:off x="7978775" y="4370388"/>
              <a:ext cx="204788" cy="112712"/>
            </a:xfrm>
            <a:prstGeom prst="line">
              <a:avLst/>
            </a:prstGeom>
            <a:noFill/>
            <a:ln w="9207">
              <a:solidFill>
                <a:srgbClr val="82823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59" name="Text Box 9"/>
          <p:cNvSpPr txBox="1">
            <a:spLocks noChangeArrowheads="1"/>
          </p:cNvSpPr>
          <p:nvPr/>
        </p:nvSpPr>
        <p:spPr bwMode="auto">
          <a:xfrm>
            <a:off x="7483475" y="2906713"/>
            <a:ext cx="346075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1600">
                <a:latin typeface="Times New Roman" pitchFamily="18" charset="0"/>
              </a:rPr>
              <a:t>   7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7660" name="Text Box 17"/>
          <p:cNvSpPr txBox="1">
            <a:spLocks noChangeArrowheads="1"/>
          </p:cNvSpPr>
          <p:nvPr/>
        </p:nvSpPr>
        <p:spPr bwMode="auto">
          <a:xfrm>
            <a:off x="7773988" y="2844800"/>
            <a:ext cx="93662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endParaRPr lang="en-CA" sz="2200">
              <a:latin typeface="Times New Roman" pitchFamily="18" charset="0"/>
            </a:endParaRPr>
          </a:p>
        </p:txBody>
      </p:sp>
      <p:grpSp>
        <p:nvGrpSpPr>
          <p:cNvPr id="27661" name="Group 61"/>
          <p:cNvGrpSpPr>
            <a:grpSpLocks/>
          </p:cNvGrpSpPr>
          <p:nvPr/>
        </p:nvGrpSpPr>
        <p:grpSpPr bwMode="auto">
          <a:xfrm>
            <a:off x="4643438" y="2786063"/>
            <a:ext cx="3341687" cy="571500"/>
            <a:chOff x="4643438" y="2571744"/>
            <a:chExt cx="3341688" cy="571500"/>
          </a:xfrm>
        </p:grpSpPr>
        <p:sp>
          <p:nvSpPr>
            <p:cNvPr id="27662" name="Text Box 6"/>
            <p:cNvSpPr txBox="1">
              <a:spLocks noChangeArrowheads="1"/>
            </p:cNvSpPr>
            <p:nvPr/>
          </p:nvSpPr>
          <p:spPr bwMode="auto">
            <a:xfrm>
              <a:off x="6537326" y="2660644"/>
              <a:ext cx="222250" cy="354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>
                  <a:latin typeface="Symbol" pitchFamily="18" charset="2"/>
                </a:rPr>
                <a:t>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63" name="Line 7"/>
            <p:cNvSpPr>
              <a:spLocks noChangeShapeType="1"/>
            </p:cNvSpPr>
            <p:nvPr/>
          </p:nvSpPr>
          <p:spPr bwMode="auto">
            <a:xfrm>
              <a:off x="5403851" y="2906707"/>
              <a:ext cx="815975" cy="0"/>
            </a:xfrm>
            <a:prstGeom prst="line">
              <a:avLst/>
            </a:prstGeom>
            <a:noFill/>
            <a:ln w="25019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4" name="Text Box 8"/>
            <p:cNvSpPr txBox="1">
              <a:spLocks noChangeArrowheads="1"/>
            </p:cNvSpPr>
            <p:nvPr/>
          </p:nvSpPr>
          <p:spPr bwMode="auto">
            <a:xfrm>
              <a:off x="6999288" y="2705094"/>
              <a:ext cx="2667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+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65" name="Text Box 10"/>
            <p:cNvSpPr txBox="1">
              <a:spLocks noChangeArrowheads="1"/>
            </p:cNvSpPr>
            <p:nvPr/>
          </p:nvSpPr>
          <p:spPr bwMode="auto">
            <a:xfrm>
              <a:off x="7761288" y="2666994"/>
              <a:ext cx="223838" cy="347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N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66" name="Text Box 11"/>
            <p:cNvSpPr txBox="1">
              <a:spLocks noChangeArrowheads="1"/>
            </p:cNvSpPr>
            <p:nvPr/>
          </p:nvSpPr>
          <p:spPr bwMode="auto">
            <a:xfrm>
              <a:off x="7483476" y="2571744"/>
              <a:ext cx="460375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>
                  <a:latin typeface="Times New Roman" pitchFamily="18" charset="0"/>
                </a:rPr>
                <a:t> 14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67" name="Text Box 12"/>
            <p:cNvSpPr txBox="1">
              <a:spLocks noChangeArrowheads="1"/>
            </p:cNvSpPr>
            <p:nvPr/>
          </p:nvSpPr>
          <p:spPr bwMode="auto">
            <a:xfrm>
              <a:off x="6834188" y="2638419"/>
              <a:ext cx="511175" cy="114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-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68" name="Text Box 13"/>
            <p:cNvSpPr txBox="1">
              <a:spLocks noChangeArrowheads="1"/>
            </p:cNvSpPr>
            <p:nvPr/>
          </p:nvSpPr>
          <p:spPr bwMode="auto">
            <a:xfrm>
              <a:off x="6375401" y="2974969"/>
              <a:ext cx="14922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0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69" name="Text Box 14"/>
            <p:cNvSpPr txBox="1">
              <a:spLocks noChangeArrowheads="1"/>
            </p:cNvSpPr>
            <p:nvPr/>
          </p:nvSpPr>
          <p:spPr bwMode="auto">
            <a:xfrm>
              <a:off x="4975226" y="2666994"/>
              <a:ext cx="227012" cy="347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3100"/>
                <a:t>C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70" name="Text Box 15"/>
            <p:cNvSpPr txBox="1">
              <a:spLocks noChangeArrowheads="1"/>
            </p:cNvSpPr>
            <p:nvPr/>
          </p:nvSpPr>
          <p:spPr bwMode="auto">
            <a:xfrm>
              <a:off x="4643438" y="2571744"/>
              <a:ext cx="2794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14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71" name="Text Box 16"/>
            <p:cNvSpPr txBox="1">
              <a:spLocks noChangeArrowheads="1"/>
            </p:cNvSpPr>
            <p:nvPr/>
          </p:nvSpPr>
          <p:spPr bwMode="auto">
            <a:xfrm>
              <a:off x="4643438" y="2955919"/>
              <a:ext cx="27146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1600"/>
                <a:t>  6</a:t>
              </a:r>
              <a:endParaRPr lang="en-US" sz="2200">
                <a:latin typeface="Times New Roman" pitchFamily="18" charset="0"/>
              </a:endParaRPr>
            </a:p>
          </p:txBody>
        </p:sp>
        <p:sp>
          <p:nvSpPr>
            <p:cNvPr id="27672" name="Line 19"/>
            <p:cNvSpPr>
              <a:spLocks noChangeShapeType="1"/>
            </p:cNvSpPr>
            <p:nvPr/>
          </p:nvSpPr>
          <p:spPr bwMode="auto">
            <a:xfrm flipV="1">
              <a:off x="6721476" y="2571744"/>
              <a:ext cx="204787" cy="109538"/>
            </a:xfrm>
            <a:prstGeom prst="line">
              <a:avLst/>
            </a:prstGeom>
            <a:noFill/>
            <a:ln w="9207">
              <a:solidFill>
                <a:srgbClr val="82823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>
                <a:cs typeface="+mj-cs"/>
              </a:rPr>
              <a:t>Specific Radioactive Materials</a:t>
            </a:r>
            <a:br>
              <a:rPr lang="en-US" dirty="0" smtClean="0">
                <a:cs typeface="+mj-cs"/>
              </a:rPr>
            </a:br>
            <a:endParaRPr lang="en-US" dirty="0" smtClean="0">
              <a:cs typeface="+mj-cs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93675" indent="-193675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>
                <a:cs typeface="+mn-cs"/>
              </a:rPr>
              <a:t>Phosporous-32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14.3 day half life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High energy beta (1.710 </a:t>
            </a:r>
            <a:r>
              <a:rPr lang="en-US" sz="2500" dirty="0" err="1" smtClean="0"/>
              <a:t>MeV</a:t>
            </a:r>
            <a:r>
              <a:rPr lang="en-US" sz="2500" dirty="0" smtClean="0"/>
              <a:t> max)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Shield with low Z material such as plastics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Do not use lead shielding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Wear safety glasses to shield eyes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Ring badges are required for handling </a:t>
            </a:r>
            <a:r>
              <a:rPr lang="en-US" sz="2500" dirty="0" err="1" smtClean="0"/>
              <a:t>millicurie</a:t>
            </a:r>
            <a:r>
              <a:rPr lang="en-US" sz="2500" dirty="0" smtClean="0"/>
              <a:t> quantities 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GM survey meter required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Avoid handling containers for extended periods</a:t>
            </a:r>
          </a:p>
          <a:p>
            <a:pPr>
              <a:defRPr/>
            </a:pPr>
            <a:endParaRPr lang="en-US" dirty="0" smtClean="0">
              <a:cs typeface="+mn-cs"/>
            </a:endParaRPr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165100" y="538163"/>
            <a:ext cx="89027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3075">
              <a:buClr>
                <a:srgbClr val="C20041"/>
              </a:buClr>
              <a:buSzPct val="90000"/>
              <a:buFont typeface="Monotype Sorts"/>
              <a:buNone/>
            </a:pPr>
            <a:endParaRPr lang="en-CA" sz="4800" b="0">
              <a:latin typeface="Tahoma" pitchFamily="34" charset="0"/>
            </a:endParaRP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428625" y="2143125"/>
            <a:ext cx="8035925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defTabSz="423863" eaLnBrk="0" hangingPunct="0">
              <a:buClr>
                <a:srgbClr val="FF9933"/>
              </a:buClr>
              <a:buSzPct val="65000"/>
              <a:buFont typeface="Wingdings" pitchFamily="2" charset="2"/>
              <a:buChar char="Ø"/>
            </a:pPr>
            <a:endParaRPr lang="en-CA" sz="25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47713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Specific Radioactive Materials</a:t>
            </a:r>
            <a:br>
              <a:rPr lang="en-US" dirty="0" smtClean="0">
                <a:cs typeface="+mj-cs"/>
              </a:rPr>
            </a:br>
            <a:endParaRPr lang="en-US" dirty="0" smtClean="0">
              <a:cs typeface="+mj-cs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285875"/>
            <a:ext cx="8215312" cy="4114800"/>
          </a:xfrm>
        </p:spPr>
        <p:txBody>
          <a:bodyPr/>
          <a:lstStyle/>
          <a:p>
            <a:pPr marL="193675" indent="-193675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>
                <a:cs typeface="+mn-cs"/>
              </a:rPr>
              <a:t>Tritium (Hydrogen-3)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12.3 year half life 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Very low energy beta (0.0186 </a:t>
            </a:r>
            <a:r>
              <a:rPr lang="en-US" sz="2500" dirty="0" err="1" smtClean="0"/>
              <a:t>MeV</a:t>
            </a:r>
            <a:r>
              <a:rPr lang="en-US" sz="2500" dirty="0" smtClean="0"/>
              <a:t> max)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No shielding needed 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Surveys by wipe method counted on LSC</a:t>
            </a:r>
          </a:p>
          <a:p>
            <a:pPr marL="657225" lvl="1" indent="-247650" defTabSz="423863">
              <a:lnSpc>
                <a:spcPct val="50000"/>
              </a:lnSpc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endParaRPr lang="en-US" sz="2500" dirty="0" smtClean="0"/>
          </a:p>
          <a:p>
            <a:pPr marL="193675" indent="-193675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>
                <a:cs typeface="+mn-cs"/>
              </a:rPr>
              <a:t>Carbon-14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5730 year half life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Low energy beta (0.156 </a:t>
            </a:r>
            <a:r>
              <a:rPr lang="en-US" sz="2500" dirty="0" err="1" smtClean="0"/>
              <a:t>MeV</a:t>
            </a:r>
            <a:r>
              <a:rPr lang="en-US" sz="2500" dirty="0" smtClean="0"/>
              <a:t> max)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Shielding not needed</a:t>
            </a:r>
          </a:p>
          <a:p>
            <a:pPr marL="657225" lvl="1" indent="-247650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500" dirty="0" smtClean="0"/>
              <a:t>Spot checks with GM are possible but contamination 	surveys using wipes are necessary</a:t>
            </a:r>
          </a:p>
          <a:p>
            <a:pPr>
              <a:defRPr/>
            </a:pPr>
            <a:endParaRPr lang="en-US" dirty="0" smtClean="0">
              <a:cs typeface="+mn-cs"/>
            </a:endParaRPr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241300" y="469900"/>
            <a:ext cx="8764588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3075">
              <a:lnSpc>
                <a:spcPct val="90000"/>
              </a:lnSpc>
              <a:buClr>
                <a:srgbClr val="C20041"/>
              </a:buClr>
              <a:buSzPct val="90000"/>
              <a:buFont typeface="Monotype Sorts"/>
              <a:buNone/>
            </a:pPr>
            <a:endParaRPr lang="en-CA" sz="4800" b="0">
              <a:latin typeface="Tahoma" pitchFamily="34" charset="0"/>
            </a:endParaRPr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484188" y="1277938"/>
            <a:ext cx="8243887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defTabSz="423863" eaLnBrk="0" hangingPunct="0">
              <a:buClr>
                <a:srgbClr val="FF9933"/>
              </a:buClr>
              <a:buSzPct val="65000"/>
              <a:buFont typeface="Wingdings" pitchFamily="2" charset="2"/>
              <a:buChar char="Ø"/>
            </a:pPr>
            <a:endParaRPr lang="en-CA" sz="25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357188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en-US" sz="6000" dirty="0" smtClean="0">
                <a:cs typeface="+mj-cs"/>
              </a:rPr>
              <a:t>Units of Measure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defRPr/>
            </a:pPr>
            <a:r>
              <a:rPr lang="en-US" b="1" dirty="0" smtClean="0"/>
              <a:t>Disintegrations per minute (</a:t>
            </a:r>
            <a:r>
              <a:rPr lang="en-US" b="1" dirty="0" err="1" smtClean="0"/>
              <a:t>dpm</a:t>
            </a:r>
            <a:r>
              <a:rPr lang="en-US" b="1" dirty="0" smtClean="0"/>
              <a:t>)</a:t>
            </a:r>
          </a:p>
          <a:p>
            <a:pPr lvl="1">
              <a:defRPr/>
            </a:pPr>
            <a:r>
              <a:rPr lang="en-US" b="1" dirty="0" smtClean="0"/>
              <a:t>Counts per minute (</a:t>
            </a:r>
            <a:r>
              <a:rPr lang="en-US" b="1" dirty="0" err="1" smtClean="0"/>
              <a:t>cpm</a:t>
            </a:r>
            <a:r>
              <a:rPr lang="en-US" b="1" dirty="0" smtClean="0"/>
              <a:t>)</a:t>
            </a:r>
          </a:p>
          <a:p>
            <a:pPr lvl="1">
              <a:defRPr/>
            </a:pPr>
            <a:r>
              <a:rPr lang="en-US" b="1" dirty="0" smtClean="0"/>
              <a:t>Disintegrations per second (</a:t>
            </a:r>
            <a:r>
              <a:rPr lang="en-US" b="1" dirty="0" err="1" smtClean="0"/>
              <a:t>dps</a:t>
            </a:r>
            <a:r>
              <a:rPr lang="en-US" b="1" dirty="0" smtClean="0"/>
              <a:t>)</a:t>
            </a:r>
          </a:p>
          <a:p>
            <a:pPr lvl="1">
              <a:defRPr/>
            </a:pPr>
            <a:r>
              <a:rPr lang="en-US" b="1" dirty="0" smtClean="0"/>
              <a:t>The SI unit for activity is the 	</a:t>
            </a:r>
            <a:r>
              <a:rPr lang="en-US" b="1" dirty="0" err="1" smtClean="0"/>
              <a:t>becquerel</a:t>
            </a:r>
            <a:r>
              <a:rPr lang="en-US" b="1" dirty="0" smtClean="0"/>
              <a:t> (</a:t>
            </a:r>
            <a:r>
              <a:rPr lang="en-US" b="1" dirty="0" err="1" smtClean="0"/>
              <a:t>Bq</a:t>
            </a:r>
            <a:r>
              <a:rPr lang="en-US" b="1" dirty="0" smtClean="0"/>
              <a:t>)</a:t>
            </a:r>
          </a:p>
          <a:p>
            <a:pPr lvl="1">
              <a:defRPr/>
            </a:pPr>
            <a:r>
              <a:rPr lang="en-US" b="1" dirty="0" smtClean="0"/>
              <a:t>1 </a:t>
            </a:r>
            <a:r>
              <a:rPr lang="en-US" b="1" dirty="0" err="1" smtClean="0"/>
              <a:t>Bq</a:t>
            </a:r>
            <a:r>
              <a:rPr lang="en-US" b="1" dirty="0" smtClean="0"/>
              <a:t> = 1 disintegration/second</a:t>
            </a:r>
          </a:p>
          <a:p>
            <a:pPr lvl="1">
              <a:defRPr/>
            </a:pPr>
            <a:r>
              <a:rPr lang="en-US" b="1" dirty="0" smtClean="0"/>
              <a:t>1 Curie (</a:t>
            </a:r>
            <a:r>
              <a:rPr lang="en-US" b="1" dirty="0" err="1" smtClean="0"/>
              <a:t>Ci</a:t>
            </a:r>
            <a:r>
              <a:rPr lang="en-US" b="1" dirty="0" smtClean="0"/>
              <a:t>) = 3.7</a:t>
            </a:r>
            <a:r>
              <a:rPr lang="en-US" b="1" baseline="30000" dirty="0" smtClean="0"/>
              <a:t>10</a:t>
            </a:r>
            <a:r>
              <a:rPr lang="en-US" b="1" dirty="0" smtClean="0"/>
              <a:t> </a:t>
            </a:r>
            <a:r>
              <a:rPr lang="en-US" b="1" dirty="0" err="1" smtClean="0"/>
              <a:t>Bq</a:t>
            </a:r>
            <a:r>
              <a:rPr lang="en-US" b="1" dirty="0" smtClean="0"/>
              <a:t> or 37 </a:t>
            </a:r>
            <a:r>
              <a:rPr lang="en-US" b="1" dirty="0" err="1" smtClean="0"/>
              <a:t>GBq</a:t>
            </a:r>
            <a:r>
              <a:rPr lang="en-US" b="1" dirty="0" smtClean="0"/>
              <a:t>  </a:t>
            </a:r>
          </a:p>
          <a:p>
            <a:pPr lvl="2">
              <a:defRPr/>
            </a:pPr>
            <a:r>
              <a:rPr lang="en-US" b="1" dirty="0" smtClean="0"/>
              <a:t>1 </a:t>
            </a:r>
            <a:r>
              <a:rPr lang="en-US" b="1" dirty="0" err="1" smtClean="0"/>
              <a:t>millicurie</a:t>
            </a:r>
            <a:r>
              <a:rPr lang="en-US" b="1" dirty="0" smtClean="0"/>
              <a:t> = 37 </a:t>
            </a:r>
            <a:r>
              <a:rPr lang="en-US" b="1" dirty="0" err="1" smtClean="0"/>
              <a:t>MBq</a:t>
            </a:r>
            <a:r>
              <a:rPr lang="en-US" b="1" dirty="0" smtClean="0"/>
              <a:t> </a:t>
            </a:r>
          </a:p>
          <a:p>
            <a:pPr lvl="2">
              <a:defRPr/>
            </a:pPr>
            <a:r>
              <a:rPr lang="en-US" b="1" dirty="0" smtClean="0"/>
              <a:t>1 </a:t>
            </a:r>
            <a:r>
              <a:rPr lang="en-US" b="1" dirty="0" err="1" smtClean="0"/>
              <a:t>microcurie</a:t>
            </a:r>
            <a:r>
              <a:rPr lang="en-US" b="1" dirty="0" smtClean="0"/>
              <a:t> = 37 </a:t>
            </a:r>
            <a:r>
              <a:rPr lang="en-US" b="1" dirty="0" err="1" smtClean="0"/>
              <a:t>kBq</a:t>
            </a:r>
            <a:endParaRPr lang="en-US" b="1" dirty="0" smtClean="0"/>
          </a:p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FFFFFF">
                <a:alpha val="0"/>
              </a:srgbClr>
            </a:solidFill>
          </a:ln>
        </p:spPr>
        <p:txBody>
          <a:bodyPr/>
          <a:lstStyle/>
          <a:p>
            <a:pPr algn="ctr">
              <a:defRPr/>
            </a:pPr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Units of Relative Biological Effectiveness (RBE)</a:t>
            </a:r>
            <a:endParaRPr lang="en-US" sz="3200" dirty="0" smtClean="0">
              <a:cs typeface="+mj-cs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n-cs"/>
              </a:rPr>
              <a:t>The </a:t>
            </a:r>
            <a:r>
              <a:rPr lang="en-US" b="1" dirty="0" err="1" smtClean="0">
                <a:cs typeface="+mn-cs"/>
              </a:rPr>
              <a:t>Sievert</a:t>
            </a:r>
            <a:r>
              <a:rPr lang="en-US" b="1" dirty="0" smtClean="0">
                <a:cs typeface="+mn-cs"/>
              </a:rPr>
              <a:t> (SV)</a:t>
            </a:r>
            <a:r>
              <a:rPr lang="en-US" dirty="0" smtClean="0">
                <a:cs typeface="+mn-cs"/>
              </a:rPr>
              <a:t> is the SI unit that takes into account the biological effects of the particular radiation emission based on the collision stopping power of the incident particle and is a measure of the potential biological injury of a particular type of radiation. </a:t>
            </a:r>
            <a:endParaRPr lang="en-CA" dirty="0" smtClean="0">
              <a:cs typeface="+mn-cs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dirty="0" smtClean="0">
                <a:cs typeface="+mn-cs"/>
              </a:rPr>
              <a:t>			1 </a:t>
            </a:r>
            <a:r>
              <a:rPr lang="en-US" dirty="0" err="1" smtClean="0">
                <a:cs typeface="+mn-cs"/>
              </a:rPr>
              <a:t>mSv</a:t>
            </a:r>
            <a:r>
              <a:rPr lang="en-US" dirty="0" smtClean="0">
                <a:cs typeface="+mn-cs"/>
              </a:rPr>
              <a:t>= 100 </a:t>
            </a:r>
            <a:r>
              <a:rPr lang="en-US" dirty="0" err="1" smtClean="0">
                <a:cs typeface="+mn-cs"/>
              </a:rPr>
              <a:t>mrems</a:t>
            </a:r>
            <a:endParaRPr lang="en-US" dirty="0" smtClean="0">
              <a:cs typeface="+mn-cs"/>
            </a:endParaRPr>
          </a:p>
          <a:p>
            <a:pPr>
              <a:buFont typeface="Wingdings" pitchFamily="2" charset="2"/>
              <a:buNone/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5"/>
          <p:cNvSpPr>
            <a:spLocks noGrp="1" noChangeArrowheads="1"/>
          </p:cNvSpPr>
          <p:nvPr>
            <p:ph type="title"/>
          </p:nvPr>
        </p:nvSpPr>
        <p:spPr>
          <a:xfrm>
            <a:off x="142875" y="609600"/>
            <a:ext cx="8858250" cy="1143000"/>
          </a:xfrm>
        </p:spPr>
        <p:txBody>
          <a:bodyPr/>
          <a:lstStyle/>
          <a:p>
            <a:pPr algn="ctr">
              <a:defRPr/>
            </a:pPr>
            <a:r>
              <a:rPr lang="en-US" sz="3600" b="1" dirty="0" smtClean="0">
                <a:cs typeface="+mj-cs"/>
              </a:rPr>
              <a:t>Sources</a:t>
            </a:r>
            <a:r>
              <a:rPr lang="en-US" sz="2800" dirty="0" smtClean="0">
                <a:cs typeface="+mj-cs"/>
              </a:rPr>
              <a:t> </a:t>
            </a:r>
            <a:r>
              <a:rPr lang="en-US" sz="3600" b="1" dirty="0" smtClean="0">
                <a:cs typeface="+mj-cs"/>
              </a:rPr>
              <a:t>of Ionizing Radiation (World)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4"/>
                <a:gridCol w="5100646"/>
              </a:tblGrid>
              <a:tr h="370840">
                <a:tc>
                  <a:txBody>
                    <a:bodyPr/>
                    <a:lstStyle/>
                    <a:p>
                      <a:r>
                        <a:rPr lang="en-CA" i="0" dirty="0" smtClean="0">
                          <a:solidFill>
                            <a:schemeClr val="tx1"/>
                          </a:solidFill>
                        </a:rPr>
                        <a:t>Radiation Source</a:t>
                      </a:r>
                      <a:endParaRPr lang="en-CA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i="0" dirty="0" smtClean="0">
                          <a:solidFill>
                            <a:schemeClr val="tx1"/>
                          </a:solidFill>
                        </a:rPr>
                        <a:t>Annual E</a:t>
                      </a:r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ffective Dose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14375" y="2357438"/>
          <a:ext cx="7739063" cy="4079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5"/>
                <a:gridCol w="2357454"/>
                <a:gridCol w="2738414"/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err="1" smtClean="0">
                          <a:solidFill>
                            <a:schemeClr val="tx1"/>
                          </a:solidFill>
                        </a:rPr>
                        <a:t>mSv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% of total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Natural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Cosmic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0.30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</a:t>
                      </a:r>
                      <a:r>
                        <a:rPr lang="en-CA" dirty="0" smtClean="0">
                          <a:latin typeface="Symbol" pitchFamily="18" charset="2"/>
                        </a:rPr>
                        <a:t>g</a:t>
                      </a:r>
                      <a:r>
                        <a:rPr lang="en-CA" dirty="0" smtClean="0"/>
                        <a:t> Rays from the Earth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0.35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10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Internal Sources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0.35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10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Radon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1.00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29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Man-Made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Medical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1.50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42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   Weapons Testing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&lt; 0.01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&lt; 0.03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Nuclear Power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&lt; 0.01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&lt; 0.03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Total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3.50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100</a:t>
                      </a:r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57313"/>
            <a:ext cx="8458200" cy="411480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193675" indent="-193675" defTabSz="423863">
              <a:buClr>
                <a:srgbClr val="FF9933"/>
              </a:buClr>
              <a:buFont typeface="Wingdings" pitchFamily="2" charset="2"/>
              <a:buNone/>
              <a:defRPr/>
            </a:pPr>
            <a:r>
              <a:rPr lang="en-US" sz="2900" b="1" dirty="0" smtClean="0">
                <a:latin typeface="Arial" pitchFamily="34" charset="0"/>
                <a:cs typeface="+mn-cs"/>
              </a:rPr>
              <a:t>The goal of radiation protection is to keep radiation doses </a:t>
            </a:r>
            <a:r>
              <a:rPr lang="en-US" sz="2900" b="1" u="sng" dirty="0" smtClean="0">
                <a:latin typeface="Arial" pitchFamily="34" charset="0"/>
                <a:cs typeface="+mn-cs"/>
              </a:rPr>
              <a:t>As Low As Reasonably Achievable</a:t>
            </a:r>
          </a:p>
          <a:p>
            <a:pPr marL="193675" indent="-193675" defTabSz="423863">
              <a:buClr>
                <a:srgbClr val="FF9933"/>
              </a:buClr>
              <a:buFont typeface="Wingdings" pitchFamily="2" charset="2"/>
              <a:buChar char="Ø"/>
              <a:defRPr/>
            </a:pPr>
            <a:r>
              <a:rPr lang="en-US" sz="2900" b="1" dirty="0" smtClean="0">
                <a:latin typeface="Arial" pitchFamily="34" charset="0"/>
                <a:cs typeface="+mn-cs"/>
              </a:rPr>
              <a:t>TRU is committed to keeping radiation 	exposures to all personnel ALARA (</a:t>
            </a:r>
            <a:r>
              <a:rPr lang="en-US" sz="2900" b="1" dirty="0" smtClean="0">
                <a:solidFill>
                  <a:srgbClr val="FF0000"/>
                </a:solidFill>
                <a:latin typeface="Arial" pitchFamily="34" charset="0"/>
                <a:cs typeface="+mn-cs"/>
              </a:rPr>
              <a:t>zero</a:t>
            </a:r>
            <a:r>
              <a:rPr lang="en-US" sz="2900" b="1" dirty="0" smtClean="0">
                <a:latin typeface="Arial" pitchFamily="34" charset="0"/>
                <a:cs typeface="+mn-cs"/>
              </a:rPr>
              <a:t>)</a:t>
            </a:r>
          </a:p>
          <a:p>
            <a:pPr marL="193675" indent="-193675" defTabSz="423863">
              <a:buClr>
                <a:srgbClr val="FF9933"/>
              </a:buClr>
              <a:buFont typeface="Wingdings" pitchFamily="2" charset="2"/>
              <a:buChar char="Ø"/>
              <a:defRPr/>
            </a:pPr>
            <a:r>
              <a:rPr lang="en-US" sz="2900" b="1" dirty="0" smtClean="0">
                <a:latin typeface="Arial" pitchFamily="34" charset="0"/>
                <a:cs typeface="+mn-cs"/>
              </a:rPr>
              <a:t>What is reasonable?</a:t>
            </a:r>
          </a:p>
          <a:p>
            <a:pPr marL="657225" lvl="1" indent="-247650" defTabSz="423863">
              <a:buClr>
                <a:srgbClr val="FF9933"/>
              </a:buClr>
              <a:buFont typeface="Wingdings" pitchFamily="2" charset="2"/>
              <a:buChar char="Ø"/>
              <a:defRPr/>
            </a:pPr>
            <a:r>
              <a:rPr lang="en-US" sz="2900" b="1" i="1" dirty="0" smtClean="0">
                <a:latin typeface="Arial" pitchFamily="34" charset="0"/>
              </a:rPr>
              <a:t>Includes:   -State and cost of technology</a:t>
            </a:r>
          </a:p>
          <a:p>
            <a:pPr marL="657225" lvl="1" indent="-247650" defTabSz="423863">
              <a:buClr>
                <a:srgbClr val="FF9933"/>
              </a:buClr>
              <a:buFont typeface="Wingdings" pitchFamily="2" charset="2"/>
              <a:buNone/>
              <a:defRPr/>
            </a:pPr>
            <a:r>
              <a:rPr lang="en-US" sz="2900" b="1" i="1" dirty="0" smtClean="0">
                <a:latin typeface="Arial" pitchFamily="34" charset="0"/>
              </a:rPr>
              <a:t>						-Cost vs. benefit</a:t>
            </a:r>
          </a:p>
          <a:p>
            <a:pPr marL="657225" lvl="1" indent="-247650" defTabSz="423863">
              <a:buClr>
                <a:srgbClr val="FF9933"/>
              </a:buClr>
              <a:buFont typeface="Wingdings" pitchFamily="2" charset="2"/>
              <a:buNone/>
              <a:defRPr/>
            </a:pPr>
            <a:r>
              <a:rPr lang="en-US" sz="2900" b="1" i="1" dirty="0" smtClean="0">
                <a:latin typeface="Arial" pitchFamily="34" charset="0"/>
              </a:rPr>
              <a:t>						-Societal &amp; socioeconomic 						</a:t>
            </a:r>
            <a:r>
              <a:rPr lang="en-US" sz="3100" b="1" i="1" dirty="0" smtClean="0">
                <a:latin typeface="Arial" pitchFamily="34" charset="0"/>
              </a:rPr>
              <a:t>	 	considerations</a:t>
            </a:r>
          </a:p>
          <a:p>
            <a:pPr>
              <a:defRPr/>
            </a:pPr>
            <a:endParaRPr lang="en-US" dirty="0" smtClean="0">
              <a:cs typeface="+mn-cs"/>
            </a:endParaRPr>
          </a:p>
        </p:txBody>
      </p:sp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554038" y="1479550"/>
            <a:ext cx="8174037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defTabSz="423863" eaLnBrk="0" hangingPunct="0">
              <a:buClr>
                <a:srgbClr val="FF9933"/>
              </a:buClr>
              <a:buFont typeface="Wingdings" pitchFamily="2" charset="2"/>
              <a:buChar char="Ø"/>
            </a:pPr>
            <a:endParaRPr lang="en-CA" sz="3100" i="1"/>
          </a:p>
        </p:txBody>
      </p:sp>
      <p:sp>
        <p:nvSpPr>
          <p:cNvPr id="6" name="Rectangle 2"/>
          <p:cNvSpPr txBox="1">
            <a:spLocks noGrp="1" noChangeArrowheads="1"/>
          </p:cNvSpPr>
          <p:nvPr>
            <p:ph type="title"/>
          </p:nvPr>
        </p:nvSpPr>
        <p:spPr>
          <a:xfrm>
            <a:off x="714375" y="357188"/>
            <a:ext cx="7772400" cy="890587"/>
          </a:xfrm>
        </p:spPr>
        <p:txBody>
          <a:bodyPr lIns="0" tIns="0" rIns="0" bIns="0"/>
          <a:lstStyle/>
          <a:p>
            <a:pPr algn="ctr" defTabSz="473075" eaLnBrk="1" hangingPunct="1">
              <a:lnSpc>
                <a:spcPct val="90000"/>
              </a:lnSpc>
              <a:buClr>
                <a:srgbClr val="C20041"/>
              </a:buClr>
              <a:buSzPct val="90000"/>
              <a:buFont typeface="Monotype Sorts" pitchFamily="2" charset="2"/>
              <a:buNone/>
              <a:defRPr/>
            </a:pPr>
            <a:r>
              <a:rPr lang="en-US" sz="4000" i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ALARA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285750"/>
            <a:ext cx="7772400" cy="819150"/>
          </a:xfrm>
        </p:spPr>
        <p:txBody>
          <a:bodyPr/>
          <a:lstStyle/>
          <a:p>
            <a:pPr>
              <a:defRPr/>
            </a:pPr>
            <a:r>
              <a:rPr lang="en-US" i="0" dirty="0" smtClean="0">
                <a:solidFill>
                  <a:schemeClr val="tx1"/>
                </a:solidFill>
                <a:cs typeface="+mj-cs"/>
              </a:rPr>
              <a:t>Maternal Factors &amp; Pregnancy</a:t>
            </a:r>
            <a:br>
              <a:rPr lang="en-US" i="0" dirty="0" smtClean="0">
                <a:solidFill>
                  <a:schemeClr val="tx1"/>
                </a:solidFill>
                <a:cs typeface="+mj-cs"/>
              </a:rPr>
            </a:br>
            <a:endParaRPr lang="en-US" dirty="0" smtClean="0">
              <a:cs typeface="+mj-cs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285875"/>
            <a:ext cx="7772400" cy="4114800"/>
          </a:xfrm>
        </p:spPr>
        <p:txBody>
          <a:bodyPr/>
          <a:lstStyle/>
          <a:p>
            <a:pPr algn="ctr">
              <a:defRPr/>
            </a:pPr>
            <a:r>
              <a:rPr lang="en-US" b="1" dirty="0" smtClean="0">
                <a:latin typeface="Arial" pitchFamily="34" charset="0"/>
                <a:cs typeface="+mn-cs"/>
              </a:rPr>
              <a:t>Statistically, a radiation exposure of 1 </a:t>
            </a:r>
            <a:r>
              <a:rPr lang="en-US" b="1" dirty="0" err="1" smtClean="0">
                <a:latin typeface="Arial" pitchFamily="34" charset="0"/>
                <a:cs typeface="+mn-cs"/>
              </a:rPr>
              <a:t>rem</a:t>
            </a:r>
            <a:r>
              <a:rPr lang="en-US" b="1" dirty="0" smtClean="0">
                <a:latin typeface="Arial" pitchFamily="34" charset="0"/>
                <a:cs typeface="+mn-cs"/>
              </a:rPr>
              <a:t> (0.01 </a:t>
            </a:r>
            <a:r>
              <a:rPr lang="en-US" b="1" dirty="0" err="1" smtClean="0">
                <a:latin typeface="Arial" pitchFamily="34" charset="0"/>
                <a:cs typeface="+mn-cs"/>
              </a:rPr>
              <a:t>mSV</a:t>
            </a:r>
            <a:r>
              <a:rPr lang="en-US" b="1" dirty="0" smtClean="0">
                <a:latin typeface="Arial" pitchFamily="34" charset="0"/>
                <a:cs typeface="+mn-cs"/>
              </a:rPr>
              <a:t>) poses much lower risks for a woman than smoking tobacco or drinking alcohol during pregnancy</a:t>
            </a:r>
            <a:endParaRPr lang="en-US" dirty="0" smtClean="0"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41300" y="403225"/>
            <a:ext cx="890270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399" dir="16200000" algn="ctr" rotWithShape="0">
              <a:srgbClr val="FFFFFF">
                <a:alpha val="75000"/>
              </a:srgbClr>
            </a:outerShdw>
          </a:effectLst>
        </p:spPr>
        <p:txBody>
          <a:bodyPr lIns="0" tIns="0" rIns="0" bIns="0" anchor="ctr"/>
          <a:lstStyle/>
          <a:p>
            <a:pPr algn="ctr" defTabSz="473075">
              <a:buClr>
                <a:srgbClr val="C20041"/>
              </a:buClr>
              <a:buSzPct val="90000"/>
              <a:buFont typeface="Monotype Sorts" pitchFamily="2" charset="2"/>
              <a:buNone/>
              <a:defRPr/>
            </a:pPr>
            <a:endParaRPr lang="en-US" sz="4000" b="0" kern="0" dirty="0">
              <a:latin typeface="+mn-lt"/>
              <a:ea typeface="+mn-ea"/>
              <a:cs typeface="+mn-cs"/>
            </a:endParaRP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484188" y="1411288"/>
            <a:ext cx="8243887" cy="121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defTabSz="423863" eaLnBrk="0" hangingPunct="0">
              <a:buClr>
                <a:srgbClr val="C20041"/>
              </a:buClr>
              <a:buSzPct val="46000"/>
              <a:buFont typeface="Monotype Sorts"/>
              <a:buNone/>
            </a:pPr>
            <a:r>
              <a:rPr lang="en-US" sz="2500"/>
              <a:t>  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6889750" y="2978150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6889750" y="2984500"/>
            <a:ext cx="7938" cy="2143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23" name="Rectangle 6"/>
          <p:cNvSpPr>
            <a:spLocks noChangeArrowheads="1"/>
          </p:cNvSpPr>
          <p:nvPr/>
        </p:nvSpPr>
        <p:spPr bwMode="auto">
          <a:xfrm>
            <a:off x="555625" y="3198813"/>
            <a:ext cx="7938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24" name="Rectangle 7"/>
          <p:cNvSpPr>
            <a:spLocks noChangeArrowheads="1"/>
          </p:cNvSpPr>
          <p:nvPr/>
        </p:nvSpPr>
        <p:spPr bwMode="auto">
          <a:xfrm>
            <a:off x="563563" y="3198813"/>
            <a:ext cx="1871662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25" name="Rectangle 8"/>
          <p:cNvSpPr>
            <a:spLocks noChangeArrowheads="1"/>
          </p:cNvSpPr>
          <p:nvPr/>
        </p:nvSpPr>
        <p:spPr bwMode="auto">
          <a:xfrm>
            <a:off x="2435225" y="3198813"/>
            <a:ext cx="7938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26" name="Rectangle 9"/>
          <p:cNvSpPr>
            <a:spLocks noChangeArrowheads="1"/>
          </p:cNvSpPr>
          <p:nvPr/>
        </p:nvSpPr>
        <p:spPr bwMode="auto">
          <a:xfrm>
            <a:off x="2443163" y="3198813"/>
            <a:ext cx="4446587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27" name="Rectangle 10"/>
          <p:cNvSpPr>
            <a:spLocks noChangeArrowheads="1"/>
          </p:cNvSpPr>
          <p:nvPr/>
        </p:nvSpPr>
        <p:spPr bwMode="auto">
          <a:xfrm>
            <a:off x="6889750" y="3198813"/>
            <a:ext cx="7938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28" name="Rectangle 11"/>
          <p:cNvSpPr>
            <a:spLocks noChangeArrowheads="1"/>
          </p:cNvSpPr>
          <p:nvPr/>
        </p:nvSpPr>
        <p:spPr bwMode="auto">
          <a:xfrm>
            <a:off x="6897688" y="3198813"/>
            <a:ext cx="1612900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29" name="Rectangle 12"/>
          <p:cNvSpPr>
            <a:spLocks noChangeArrowheads="1"/>
          </p:cNvSpPr>
          <p:nvPr/>
        </p:nvSpPr>
        <p:spPr bwMode="auto">
          <a:xfrm>
            <a:off x="8510588" y="3198813"/>
            <a:ext cx="7937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30" name="Rectangle 13"/>
          <p:cNvSpPr>
            <a:spLocks noChangeArrowheads="1"/>
          </p:cNvSpPr>
          <p:nvPr/>
        </p:nvSpPr>
        <p:spPr bwMode="auto">
          <a:xfrm>
            <a:off x="6889750" y="3206750"/>
            <a:ext cx="7938" cy="2127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31" name="Rectangle 14"/>
          <p:cNvSpPr>
            <a:spLocks noChangeArrowheads="1"/>
          </p:cNvSpPr>
          <p:nvPr/>
        </p:nvSpPr>
        <p:spPr bwMode="auto">
          <a:xfrm>
            <a:off x="6889750" y="3419475"/>
            <a:ext cx="7938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32" name="Rectangle 15"/>
          <p:cNvSpPr>
            <a:spLocks noChangeArrowheads="1"/>
          </p:cNvSpPr>
          <p:nvPr/>
        </p:nvSpPr>
        <p:spPr bwMode="auto">
          <a:xfrm>
            <a:off x="6889750" y="3427413"/>
            <a:ext cx="7938" cy="2127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33" name="Rectangle 16"/>
          <p:cNvSpPr>
            <a:spLocks noChangeArrowheads="1"/>
          </p:cNvSpPr>
          <p:nvPr/>
        </p:nvSpPr>
        <p:spPr bwMode="auto">
          <a:xfrm>
            <a:off x="554038" y="3643313"/>
            <a:ext cx="1587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34" name="Rectangle 17"/>
          <p:cNvSpPr>
            <a:spLocks noChangeArrowheads="1"/>
          </p:cNvSpPr>
          <p:nvPr/>
        </p:nvSpPr>
        <p:spPr bwMode="auto">
          <a:xfrm>
            <a:off x="6889750" y="3643313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35" name="Rectangle 18"/>
          <p:cNvSpPr>
            <a:spLocks noChangeArrowheads="1"/>
          </p:cNvSpPr>
          <p:nvPr/>
        </p:nvSpPr>
        <p:spPr bwMode="auto">
          <a:xfrm>
            <a:off x="555625" y="3863975"/>
            <a:ext cx="7938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36" name="Rectangle 19"/>
          <p:cNvSpPr>
            <a:spLocks noChangeArrowheads="1"/>
          </p:cNvSpPr>
          <p:nvPr/>
        </p:nvSpPr>
        <p:spPr bwMode="auto">
          <a:xfrm>
            <a:off x="555625" y="3863975"/>
            <a:ext cx="7938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37" name="Rectangle 20"/>
          <p:cNvSpPr>
            <a:spLocks noChangeArrowheads="1"/>
          </p:cNvSpPr>
          <p:nvPr/>
        </p:nvSpPr>
        <p:spPr bwMode="auto">
          <a:xfrm>
            <a:off x="563563" y="3863975"/>
            <a:ext cx="1870075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38" name="Rectangle 21"/>
          <p:cNvSpPr>
            <a:spLocks noChangeArrowheads="1"/>
          </p:cNvSpPr>
          <p:nvPr/>
        </p:nvSpPr>
        <p:spPr bwMode="auto">
          <a:xfrm>
            <a:off x="2433638" y="3863975"/>
            <a:ext cx="7937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39" name="Rectangle 22"/>
          <p:cNvSpPr>
            <a:spLocks noChangeArrowheads="1"/>
          </p:cNvSpPr>
          <p:nvPr/>
        </p:nvSpPr>
        <p:spPr bwMode="auto">
          <a:xfrm>
            <a:off x="2441575" y="3863975"/>
            <a:ext cx="4446588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40" name="Rectangle 23"/>
          <p:cNvSpPr>
            <a:spLocks noChangeArrowheads="1"/>
          </p:cNvSpPr>
          <p:nvPr/>
        </p:nvSpPr>
        <p:spPr bwMode="auto">
          <a:xfrm>
            <a:off x="6888163" y="3863975"/>
            <a:ext cx="9525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41" name="Rectangle 24"/>
          <p:cNvSpPr>
            <a:spLocks noChangeArrowheads="1"/>
          </p:cNvSpPr>
          <p:nvPr/>
        </p:nvSpPr>
        <p:spPr bwMode="auto">
          <a:xfrm>
            <a:off x="6897688" y="3863975"/>
            <a:ext cx="1609725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42" name="Rectangle 25"/>
          <p:cNvSpPr>
            <a:spLocks noChangeArrowheads="1"/>
          </p:cNvSpPr>
          <p:nvPr/>
        </p:nvSpPr>
        <p:spPr bwMode="auto">
          <a:xfrm>
            <a:off x="8507413" y="3863975"/>
            <a:ext cx="9525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43" name="Rectangle 26"/>
          <p:cNvSpPr>
            <a:spLocks noChangeArrowheads="1"/>
          </p:cNvSpPr>
          <p:nvPr/>
        </p:nvSpPr>
        <p:spPr bwMode="auto">
          <a:xfrm>
            <a:off x="8510588" y="3863975"/>
            <a:ext cx="7937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44" name="Rectangle 27"/>
          <p:cNvSpPr>
            <a:spLocks noChangeArrowheads="1"/>
          </p:cNvSpPr>
          <p:nvPr/>
        </p:nvSpPr>
        <p:spPr bwMode="auto">
          <a:xfrm>
            <a:off x="8510588" y="3863975"/>
            <a:ext cx="7937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45" name="Rectangle 28"/>
          <p:cNvSpPr>
            <a:spLocks noChangeArrowheads="1"/>
          </p:cNvSpPr>
          <p:nvPr/>
        </p:nvSpPr>
        <p:spPr bwMode="auto">
          <a:xfrm>
            <a:off x="6889750" y="4084638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46" name="Rectangle 29"/>
          <p:cNvSpPr>
            <a:spLocks noChangeArrowheads="1"/>
          </p:cNvSpPr>
          <p:nvPr/>
        </p:nvSpPr>
        <p:spPr bwMode="auto">
          <a:xfrm>
            <a:off x="6889750" y="4090988"/>
            <a:ext cx="7938" cy="2143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47" name="Rectangle 30"/>
          <p:cNvSpPr>
            <a:spLocks noChangeArrowheads="1"/>
          </p:cNvSpPr>
          <p:nvPr/>
        </p:nvSpPr>
        <p:spPr bwMode="auto">
          <a:xfrm>
            <a:off x="555625" y="4305300"/>
            <a:ext cx="7938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48" name="Rectangle 31"/>
          <p:cNvSpPr>
            <a:spLocks noChangeArrowheads="1"/>
          </p:cNvSpPr>
          <p:nvPr/>
        </p:nvSpPr>
        <p:spPr bwMode="auto">
          <a:xfrm>
            <a:off x="563563" y="4305300"/>
            <a:ext cx="1871662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49" name="Rectangle 32"/>
          <p:cNvSpPr>
            <a:spLocks noChangeArrowheads="1"/>
          </p:cNvSpPr>
          <p:nvPr/>
        </p:nvSpPr>
        <p:spPr bwMode="auto">
          <a:xfrm>
            <a:off x="2435225" y="4305300"/>
            <a:ext cx="7938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50" name="Rectangle 33"/>
          <p:cNvSpPr>
            <a:spLocks noChangeArrowheads="1"/>
          </p:cNvSpPr>
          <p:nvPr/>
        </p:nvSpPr>
        <p:spPr bwMode="auto">
          <a:xfrm>
            <a:off x="2443163" y="4305300"/>
            <a:ext cx="4446587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51" name="Rectangle 34"/>
          <p:cNvSpPr>
            <a:spLocks noChangeArrowheads="1"/>
          </p:cNvSpPr>
          <p:nvPr/>
        </p:nvSpPr>
        <p:spPr bwMode="auto">
          <a:xfrm>
            <a:off x="6889750" y="4305300"/>
            <a:ext cx="7938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52" name="Rectangle 35"/>
          <p:cNvSpPr>
            <a:spLocks noChangeArrowheads="1"/>
          </p:cNvSpPr>
          <p:nvPr/>
        </p:nvSpPr>
        <p:spPr bwMode="auto">
          <a:xfrm>
            <a:off x="6897688" y="4305300"/>
            <a:ext cx="1612900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53" name="Rectangle 36"/>
          <p:cNvSpPr>
            <a:spLocks noChangeArrowheads="1"/>
          </p:cNvSpPr>
          <p:nvPr/>
        </p:nvSpPr>
        <p:spPr bwMode="auto">
          <a:xfrm>
            <a:off x="8510588" y="4305300"/>
            <a:ext cx="7937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54" name="Rectangle 37"/>
          <p:cNvSpPr>
            <a:spLocks noChangeArrowheads="1"/>
          </p:cNvSpPr>
          <p:nvPr/>
        </p:nvSpPr>
        <p:spPr bwMode="auto">
          <a:xfrm>
            <a:off x="6889750" y="4313238"/>
            <a:ext cx="7938" cy="2143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55" name="Rectangle 38"/>
          <p:cNvSpPr>
            <a:spLocks noChangeArrowheads="1"/>
          </p:cNvSpPr>
          <p:nvPr/>
        </p:nvSpPr>
        <p:spPr bwMode="auto">
          <a:xfrm>
            <a:off x="555625" y="4527550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56" name="Rectangle 39"/>
          <p:cNvSpPr>
            <a:spLocks noChangeArrowheads="1"/>
          </p:cNvSpPr>
          <p:nvPr/>
        </p:nvSpPr>
        <p:spPr bwMode="auto">
          <a:xfrm>
            <a:off x="563563" y="4527550"/>
            <a:ext cx="1871662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57" name="Rectangle 40"/>
          <p:cNvSpPr>
            <a:spLocks noChangeArrowheads="1"/>
          </p:cNvSpPr>
          <p:nvPr/>
        </p:nvSpPr>
        <p:spPr bwMode="auto">
          <a:xfrm>
            <a:off x="2435225" y="4527550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58" name="Rectangle 41"/>
          <p:cNvSpPr>
            <a:spLocks noChangeArrowheads="1"/>
          </p:cNvSpPr>
          <p:nvPr/>
        </p:nvSpPr>
        <p:spPr bwMode="auto">
          <a:xfrm>
            <a:off x="2443163" y="4527550"/>
            <a:ext cx="4446587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59" name="Rectangle 42"/>
          <p:cNvSpPr>
            <a:spLocks noChangeArrowheads="1"/>
          </p:cNvSpPr>
          <p:nvPr/>
        </p:nvSpPr>
        <p:spPr bwMode="auto">
          <a:xfrm>
            <a:off x="6889750" y="4527550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60" name="Rectangle 43"/>
          <p:cNvSpPr>
            <a:spLocks noChangeArrowheads="1"/>
          </p:cNvSpPr>
          <p:nvPr/>
        </p:nvSpPr>
        <p:spPr bwMode="auto">
          <a:xfrm>
            <a:off x="6897688" y="4527550"/>
            <a:ext cx="1612900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61" name="Rectangle 44"/>
          <p:cNvSpPr>
            <a:spLocks noChangeArrowheads="1"/>
          </p:cNvSpPr>
          <p:nvPr/>
        </p:nvSpPr>
        <p:spPr bwMode="auto">
          <a:xfrm>
            <a:off x="8510588" y="4527550"/>
            <a:ext cx="7937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62" name="Rectangle 45"/>
          <p:cNvSpPr>
            <a:spLocks noChangeArrowheads="1"/>
          </p:cNvSpPr>
          <p:nvPr/>
        </p:nvSpPr>
        <p:spPr bwMode="auto">
          <a:xfrm>
            <a:off x="6889750" y="4533900"/>
            <a:ext cx="7938" cy="2143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63" name="Rectangle 46"/>
          <p:cNvSpPr>
            <a:spLocks noChangeArrowheads="1"/>
          </p:cNvSpPr>
          <p:nvPr/>
        </p:nvSpPr>
        <p:spPr bwMode="auto">
          <a:xfrm>
            <a:off x="554038" y="4748213"/>
            <a:ext cx="1587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64" name="Rectangle 47"/>
          <p:cNvSpPr>
            <a:spLocks noChangeArrowheads="1"/>
          </p:cNvSpPr>
          <p:nvPr/>
        </p:nvSpPr>
        <p:spPr bwMode="auto">
          <a:xfrm>
            <a:off x="6889750" y="4748213"/>
            <a:ext cx="7938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65" name="Rectangle 48"/>
          <p:cNvSpPr>
            <a:spLocks noChangeArrowheads="1"/>
          </p:cNvSpPr>
          <p:nvPr/>
        </p:nvSpPr>
        <p:spPr bwMode="auto">
          <a:xfrm>
            <a:off x="555625" y="5192713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66" name="Rectangle 49"/>
          <p:cNvSpPr>
            <a:spLocks noChangeArrowheads="1"/>
          </p:cNvSpPr>
          <p:nvPr/>
        </p:nvSpPr>
        <p:spPr bwMode="auto">
          <a:xfrm>
            <a:off x="563563" y="5192713"/>
            <a:ext cx="1871662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67" name="Rectangle 50"/>
          <p:cNvSpPr>
            <a:spLocks noChangeArrowheads="1"/>
          </p:cNvSpPr>
          <p:nvPr/>
        </p:nvSpPr>
        <p:spPr bwMode="auto">
          <a:xfrm>
            <a:off x="2435225" y="5192713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68" name="Rectangle 51"/>
          <p:cNvSpPr>
            <a:spLocks noChangeArrowheads="1"/>
          </p:cNvSpPr>
          <p:nvPr/>
        </p:nvSpPr>
        <p:spPr bwMode="auto">
          <a:xfrm>
            <a:off x="2443163" y="5192713"/>
            <a:ext cx="4446587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69" name="Rectangle 52"/>
          <p:cNvSpPr>
            <a:spLocks noChangeArrowheads="1"/>
          </p:cNvSpPr>
          <p:nvPr/>
        </p:nvSpPr>
        <p:spPr bwMode="auto">
          <a:xfrm>
            <a:off x="6889750" y="5192713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70" name="Rectangle 53"/>
          <p:cNvSpPr>
            <a:spLocks noChangeArrowheads="1"/>
          </p:cNvSpPr>
          <p:nvPr/>
        </p:nvSpPr>
        <p:spPr bwMode="auto">
          <a:xfrm>
            <a:off x="6897688" y="5192713"/>
            <a:ext cx="1612900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71" name="Rectangle 54"/>
          <p:cNvSpPr>
            <a:spLocks noChangeArrowheads="1"/>
          </p:cNvSpPr>
          <p:nvPr/>
        </p:nvSpPr>
        <p:spPr bwMode="auto">
          <a:xfrm>
            <a:off x="8510588" y="5192713"/>
            <a:ext cx="7937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72" name="Rectangle 55"/>
          <p:cNvSpPr>
            <a:spLocks noChangeArrowheads="1"/>
          </p:cNvSpPr>
          <p:nvPr/>
        </p:nvSpPr>
        <p:spPr bwMode="auto">
          <a:xfrm>
            <a:off x="6889750" y="5199063"/>
            <a:ext cx="7938" cy="2127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73" name="Rectangle 56"/>
          <p:cNvSpPr>
            <a:spLocks noChangeArrowheads="1"/>
          </p:cNvSpPr>
          <p:nvPr/>
        </p:nvSpPr>
        <p:spPr bwMode="auto">
          <a:xfrm>
            <a:off x="6889750" y="5411788"/>
            <a:ext cx="7938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74" name="Rectangle 57"/>
          <p:cNvSpPr>
            <a:spLocks noChangeArrowheads="1"/>
          </p:cNvSpPr>
          <p:nvPr/>
        </p:nvSpPr>
        <p:spPr bwMode="auto">
          <a:xfrm>
            <a:off x="555625" y="5634038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75" name="Rectangle 58"/>
          <p:cNvSpPr>
            <a:spLocks noChangeArrowheads="1"/>
          </p:cNvSpPr>
          <p:nvPr/>
        </p:nvSpPr>
        <p:spPr bwMode="auto">
          <a:xfrm>
            <a:off x="555625" y="5634038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76" name="Rectangle 59"/>
          <p:cNvSpPr>
            <a:spLocks noChangeArrowheads="1"/>
          </p:cNvSpPr>
          <p:nvPr/>
        </p:nvSpPr>
        <p:spPr bwMode="auto">
          <a:xfrm>
            <a:off x="563563" y="5634038"/>
            <a:ext cx="1871662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77" name="Rectangle 60"/>
          <p:cNvSpPr>
            <a:spLocks noChangeArrowheads="1"/>
          </p:cNvSpPr>
          <p:nvPr/>
        </p:nvSpPr>
        <p:spPr bwMode="auto">
          <a:xfrm>
            <a:off x="2435225" y="5634038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78" name="Rectangle 61"/>
          <p:cNvSpPr>
            <a:spLocks noChangeArrowheads="1"/>
          </p:cNvSpPr>
          <p:nvPr/>
        </p:nvSpPr>
        <p:spPr bwMode="auto">
          <a:xfrm>
            <a:off x="2443163" y="5634038"/>
            <a:ext cx="4446587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79" name="Rectangle 62"/>
          <p:cNvSpPr>
            <a:spLocks noChangeArrowheads="1"/>
          </p:cNvSpPr>
          <p:nvPr/>
        </p:nvSpPr>
        <p:spPr bwMode="auto">
          <a:xfrm>
            <a:off x="6889750" y="5421313"/>
            <a:ext cx="7938" cy="2127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80" name="Rectangle 63"/>
          <p:cNvSpPr>
            <a:spLocks noChangeArrowheads="1"/>
          </p:cNvSpPr>
          <p:nvPr/>
        </p:nvSpPr>
        <p:spPr bwMode="auto">
          <a:xfrm>
            <a:off x="6889750" y="5634038"/>
            <a:ext cx="7938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81" name="Rectangle 64"/>
          <p:cNvSpPr>
            <a:spLocks noChangeArrowheads="1"/>
          </p:cNvSpPr>
          <p:nvPr/>
        </p:nvSpPr>
        <p:spPr bwMode="auto">
          <a:xfrm>
            <a:off x="6897688" y="5634038"/>
            <a:ext cx="1612900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82" name="Rectangle 65"/>
          <p:cNvSpPr>
            <a:spLocks noChangeArrowheads="1"/>
          </p:cNvSpPr>
          <p:nvPr/>
        </p:nvSpPr>
        <p:spPr bwMode="auto">
          <a:xfrm>
            <a:off x="8510588" y="5634038"/>
            <a:ext cx="7937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sp>
        <p:nvSpPr>
          <p:cNvPr id="34883" name="Rectangle 66"/>
          <p:cNvSpPr>
            <a:spLocks noChangeArrowheads="1"/>
          </p:cNvSpPr>
          <p:nvPr/>
        </p:nvSpPr>
        <p:spPr bwMode="auto">
          <a:xfrm>
            <a:off x="8510588" y="5634038"/>
            <a:ext cx="7937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CA"/>
          </a:p>
        </p:txBody>
      </p:sp>
      <p:grpSp>
        <p:nvGrpSpPr>
          <p:cNvPr id="34884" name="Group 67"/>
          <p:cNvGrpSpPr>
            <a:grpSpLocks/>
          </p:cNvGrpSpPr>
          <p:nvPr/>
        </p:nvGrpSpPr>
        <p:grpSpPr bwMode="auto">
          <a:xfrm>
            <a:off x="571500" y="3357563"/>
            <a:ext cx="7966075" cy="3160712"/>
            <a:chOff x="384" y="1968"/>
            <a:chExt cx="5520" cy="2212"/>
          </a:xfrm>
        </p:grpSpPr>
        <p:sp>
          <p:nvSpPr>
            <p:cNvPr id="34885" name="Rectangle 68"/>
            <p:cNvSpPr>
              <a:spLocks noChangeArrowheads="1"/>
            </p:cNvSpPr>
            <p:nvPr/>
          </p:nvSpPr>
          <p:spPr bwMode="auto">
            <a:xfrm>
              <a:off x="384" y="1968"/>
              <a:ext cx="5520" cy="2212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886" name="Rectangle 69"/>
            <p:cNvSpPr>
              <a:spLocks noChangeArrowheads="1"/>
            </p:cNvSpPr>
            <p:nvPr/>
          </p:nvSpPr>
          <p:spPr bwMode="auto">
            <a:xfrm>
              <a:off x="391" y="1973"/>
              <a:ext cx="5506" cy="153"/>
            </a:xfrm>
            <a:prstGeom prst="rect">
              <a:avLst/>
            </a:prstGeom>
            <a:solidFill>
              <a:srgbClr val="E5E5E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887" name="Rectangle 70"/>
            <p:cNvSpPr>
              <a:spLocks noChangeArrowheads="1"/>
            </p:cNvSpPr>
            <p:nvPr/>
          </p:nvSpPr>
          <p:spPr bwMode="auto">
            <a:xfrm>
              <a:off x="2853" y="1977"/>
              <a:ext cx="575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Smoking</a:t>
              </a:r>
              <a:endParaRPr lang="en-US" sz="2200"/>
            </a:p>
          </p:txBody>
        </p:sp>
        <p:sp>
          <p:nvSpPr>
            <p:cNvPr id="34888" name="Rectangle 71"/>
            <p:cNvSpPr>
              <a:spLocks noChangeArrowheads="1"/>
            </p:cNvSpPr>
            <p:nvPr/>
          </p:nvSpPr>
          <p:spPr bwMode="auto">
            <a:xfrm>
              <a:off x="385" y="1968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889" name="Line 72"/>
            <p:cNvSpPr>
              <a:spLocks noChangeShapeType="1"/>
            </p:cNvSpPr>
            <p:nvPr/>
          </p:nvSpPr>
          <p:spPr bwMode="auto">
            <a:xfrm>
              <a:off x="385" y="196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0" name="Line 73"/>
            <p:cNvSpPr>
              <a:spLocks noChangeShapeType="1"/>
            </p:cNvSpPr>
            <p:nvPr/>
          </p:nvSpPr>
          <p:spPr bwMode="auto">
            <a:xfrm>
              <a:off x="385" y="196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1" name="Rectangle 74"/>
            <p:cNvSpPr>
              <a:spLocks noChangeArrowheads="1"/>
            </p:cNvSpPr>
            <p:nvPr/>
          </p:nvSpPr>
          <p:spPr bwMode="auto">
            <a:xfrm>
              <a:off x="385" y="1968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892" name="Line 75"/>
            <p:cNvSpPr>
              <a:spLocks noChangeShapeType="1"/>
            </p:cNvSpPr>
            <p:nvPr/>
          </p:nvSpPr>
          <p:spPr bwMode="auto">
            <a:xfrm>
              <a:off x="385" y="196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3" name="Line 76"/>
            <p:cNvSpPr>
              <a:spLocks noChangeShapeType="1"/>
            </p:cNvSpPr>
            <p:nvPr/>
          </p:nvSpPr>
          <p:spPr bwMode="auto">
            <a:xfrm>
              <a:off x="385" y="196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4" name="Rectangle 77"/>
            <p:cNvSpPr>
              <a:spLocks noChangeArrowheads="1"/>
            </p:cNvSpPr>
            <p:nvPr/>
          </p:nvSpPr>
          <p:spPr bwMode="auto">
            <a:xfrm>
              <a:off x="391" y="1968"/>
              <a:ext cx="550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895" name="Line 78"/>
            <p:cNvSpPr>
              <a:spLocks noChangeShapeType="1"/>
            </p:cNvSpPr>
            <p:nvPr/>
          </p:nvSpPr>
          <p:spPr bwMode="auto">
            <a:xfrm>
              <a:off x="391" y="1968"/>
              <a:ext cx="550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6" name="Rectangle 79"/>
            <p:cNvSpPr>
              <a:spLocks noChangeArrowheads="1"/>
            </p:cNvSpPr>
            <p:nvPr/>
          </p:nvSpPr>
          <p:spPr bwMode="auto">
            <a:xfrm>
              <a:off x="5897" y="1968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897" name="Line 80"/>
            <p:cNvSpPr>
              <a:spLocks noChangeShapeType="1"/>
            </p:cNvSpPr>
            <p:nvPr/>
          </p:nvSpPr>
          <p:spPr bwMode="auto">
            <a:xfrm>
              <a:off x="5897" y="196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8" name="Line 81"/>
            <p:cNvSpPr>
              <a:spLocks noChangeShapeType="1"/>
            </p:cNvSpPr>
            <p:nvPr/>
          </p:nvSpPr>
          <p:spPr bwMode="auto">
            <a:xfrm>
              <a:off x="5897" y="196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9" name="Rectangle 82"/>
            <p:cNvSpPr>
              <a:spLocks noChangeArrowheads="1"/>
            </p:cNvSpPr>
            <p:nvPr/>
          </p:nvSpPr>
          <p:spPr bwMode="auto">
            <a:xfrm>
              <a:off x="5897" y="1968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00" name="Line 83"/>
            <p:cNvSpPr>
              <a:spLocks noChangeShapeType="1"/>
            </p:cNvSpPr>
            <p:nvPr/>
          </p:nvSpPr>
          <p:spPr bwMode="auto">
            <a:xfrm>
              <a:off x="5897" y="196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1" name="Line 84"/>
            <p:cNvSpPr>
              <a:spLocks noChangeShapeType="1"/>
            </p:cNvSpPr>
            <p:nvPr/>
          </p:nvSpPr>
          <p:spPr bwMode="auto">
            <a:xfrm>
              <a:off x="5897" y="196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2" name="Rectangle 85"/>
            <p:cNvSpPr>
              <a:spLocks noChangeArrowheads="1"/>
            </p:cNvSpPr>
            <p:nvPr/>
          </p:nvSpPr>
          <p:spPr bwMode="auto">
            <a:xfrm>
              <a:off x="385" y="1973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03" name="Line 86"/>
            <p:cNvSpPr>
              <a:spLocks noChangeShapeType="1"/>
            </p:cNvSpPr>
            <p:nvPr/>
          </p:nvSpPr>
          <p:spPr bwMode="auto">
            <a:xfrm>
              <a:off x="385" y="1973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4" name="Rectangle 87"/>
            <p:cNvSpPr>
              <a:spLocks noChangeArrowheads="1"/>
            </p:cNvSpPr>
            <p:nvPr/>
          </p:nvSpPr>
          <p:spPr bwMode="auto">
            <a:xfrm>
              <a:off x="5897" y="1973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05" name="Line 88"/>
            <p:cNvSpPr>
              <a:spLocks noChangeShapeType="1"/>
            </p:cNvSpPr>
            <p:nvPr/>
          </p:nvSpPr>
          <p:spPr bwMode="auto">
            <a:xfrm>
              <a:off x="5897" y="1973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6" name="Rectangle 89"/>
            <p:cNvSpPr>
              <a:spLocks noChangeArrowheads="1"/>
            </p:cNvSpPr>
            <p:nvPr/>
          </p:nvSpPr>
          <p:spPr bwMode="auto">
            <a:xfrm>
              <a:off x="772" y="2135"/>
              <a:ext cx="50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General</a:t>
              </a:r>
              <a:endParaRPr lang="en-US" sz="2200"/>
            </a:p>
          </p:txBody>
        </p:sp>
        <p:sp>
          <p:nvSpPr>
            <p:cNvPr id="34907" name="Rectangle 90"/>
            <p:cNvSpPr>
              <a:spLocks noChangeArrowheads="1"/>
            </p:cNvSpPr>
            <p:nvPr/>
          </p:nvSpPr>
          <p:spPr bwMode="auto">
            <a:xfrm>
              <a:off x="1901" y="2135"/>
              <a:ext cx="2561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Babies weigh 5-9 oz. Less than average</a:t>
              </a:r>
              <a:endParaRPr lang="en-US" sz="2200"/>
            </a:p>
          </p:txBody>
        </p:sp>
        <p:sp>
          <p:nvSpPr>
            <p:cNvPr id="34908" name="Rectangle 91"/>
            <p:cNvSpPr>
              <a:spLocks noChangeArrowheads="1"/>
            </p:cNvSpPr>
            <p:nvPr/>
          </p:nvSpPr>
          <p:spPr bwMode="auto">
            <a:xfrm>
              <a:off x="385" y="2126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09" name="Line 92"/>
            <p:cNvSpPr>
              <a:spLocks noChangeShapeType="1"/>
            </p:cNvSpPr>
            <p:nvPr/>
          </p:nvSpPr>
          <p:spPr bwMode="auto">
            <a:xfrm>
              <a:off x="385" y="212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0" name="Line 93"/>
            <p:cNvSpPr>
              <a:spLocks noChangeShapeType="1"/>
            </p:cNvSpPr>
            <p:nvPr/>
          </p:nvSpPr>
          <p:spPr bwMode="auto">
            <a:xfrm>
              <a:off x="385" y="2126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1" name="Rectangle 94"/>
            <p:cNvSpPr>
              <a:spLocks noChangeArrowheads="1"/>
            </p:cNvSpPr>
            <p:nvPr/>
          </p:nvSpPr>
          <p:spPr bwMode="auto">
            <a:xfrm>
              <a:off x="391" y="2126"/>
              <a:ext cx="129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12" name="Line 95"/>
            <p:cNvSpPr>
              <a:spLocks noChangeShapeType="1"/>
            </p:cNvSpPr>
            <p:nvPr/>
          </p:nvSpPr>
          <p:spPr bwMode="auto">
            <a:xfrm>
              <a:off x="391" y="2126"/>
              <a:ext cx="129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3" name="Rectangle 96"/>
            <p:cNvSpPr>
              <a:spLocks noChangeArrowheads="1"/>
            </p:cNvSpPr>
            <p:nvPr/>
          </p:nvSpPr>
          <p:spPr bwMode="auto">
            <a:xfrm>
              <a:off x="1687" y="2126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14" name="Line 97"/>
            <p:cNvSpPr>
              <a:spLocks noChangeShapeType="1"/>
            </p:cNvSpPr>
            <p:nvPr/>
          </p:nvSpPr>
          <p:spPr bwMode="auto">
            <a:xfrm>
              <a:off x="1687" y="212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5" name="Line 98"/>
            <p:cNvSpPr>
              <a:spLocks noChangeShapeType="1"/>
            </p:cNvSpPr>
            <p:nvPr/>
          </p:nvSpPr>
          <p:spPr bwMode="auto">
            <a:xfrm>
              <a:off x="1687" y="2126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6" name="Rectangle 99"/>
            <p:cNvSpPr>
              <a:spLocks noChangeArrowheads="1"/>
            </p:cNvSpPr>
            <p:nvPr/>
          </p:nvSpPr>
          <p:spPr bwMode="auto">
            <a:xfrm>
              <a:off x="1693" y="2126"/>
              <a:ext cx="3081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17" name="Line 100"/>
            <p:cNvSpPr>
              <a:spLocks noChangeShapeType="1"/>
            </p:cNvSpPr>
            <p:nvPr/>
          </p:nvSpPr>
          <p:spPr bwMode="auto">
            <a:xfrm>
              <a:off x="1693" y="2126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8" name="Line 101"/>
            <p:cNvSpPr>
              <a:spLocks noChangeShapeType="1"/>
            </p:cNvSpPr>
            <p:nvPr/>
          </p:nvSpPr>
          <p:spPr bwMode="auto">
            <a:xfrm>
              <a:off x="4774" y="212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9" name="Line 102"/>
            <p:cNvSpPr>
              <a:spLocks noChangeShapeType="1"/>
            </p:cNvSpPr>
            <p:nvPr/>
          </p:nvSpPr>
          <p:spPr bwMode="auto">
            <a:xfrm>
              <a:off x="4774" y="2126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20" name="Rectangle 103"/>
            <p:cNvSpPr>
              <a:spLocks noChangeArrowheads="1"/>
            </p:cNvSpPr>
            <p:nvPr/>
          </p:nvSpPr>
          <p:spPr bwMode="auto">
            <a:xfrm>
              <a:off x="4780" y="2126"/>
              <a:ext cx="1117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21" name="Line 104"/>
            <p:cNvSpPr>
              <a:spLocks noChangeShapeType="1"/>
            </p:cNvSpPr>
            <p:nvPr/>
          </p:nvSpPr>
          <p:spPr bwMode="auto">
            <a:xfrm>
              <a:off x="4780" y="2126"/>
              <a:ext cx="11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22" name="Rectangle 105"/>
            <p:cNvSpPr>
              <a:spLocks noChangeArrowheads="1"/>
            </p:cNvSpPr>
            <p:nvPr/>
          </p:nvSpPr>
          <p:spPr bwMode="auto">
            <a:xfrm>
              <a:off x="5897" y="2126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23" name="Line 106"/>
            <p:cNvSpPr>
              <a:spLocks noChangeShapeType="1"/>
            </p:cNvSpPr>
            <p:nvPr/>
          </p:nvSpPr>
          <p:spPr bwMode="auto">
            <a:xfrm>
              <a:off x="5897" y="212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24" name="Line 107"/>
            <p:cNvSpPr>
              <a:spLocks noChangeShapeType="1"/>
            </p:cNvSpPr>
            <p:nvPr/>
          </p:nvSpPr>
          <p:spPr bwMode="auto">
            <a:xfrm>
              <a:off x="5897" y="2126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25" name="Rectangle 108"/>
            <p:cNvSpPr>
              <a:spLocks noChangeArrowheads="1"/>
            </p:cNvSpPr>
            <p:nvPr/>
          </p:nvSpPr>
          <p:spPr bwMode="auto">
            <a:xfrm>
              <a:off x="385" y="2131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26" name="Line 109"/>
            <p:cNvSpPr>
              <a:spLocks noChangeShapeType="1"/>
            </p:cNvSpPr>
            <p:nvPr/>
          </p:nvSpPr>
          <p:spPr bwMode="auto">
            <a:xfrm>
              <a:off x="385" y="2131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27" name="Rectangle 110"/>
            <p:cNvSpPr>
              <a:spLocks noChangeArrowheads="1"/>
            </p:cNvSpPr>
            <p:nvPr/>
          </p:nvSpPr>
          <p:spPr bwMode="auto">
            <a:xfrm>
              <a:off x="1687" y="2131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28" name="Line 111"/>
            <p:cNvSpPr>
              <a:spLocks noChangeShapeType="1"/>
            </p:cNvSpPr>
            <p:nvPr/>
          </p:nvSpPr>
          <p:spPr bwMode="auto">
            <a:xfrm>
              <a:off x="1687" y="2131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29" name="Line 112"/>
            <p:cNvSpPr>
              <a:spLocks noChangeShapeType="1"/>
            </p:cNvSpPr>
            <p:nvPr/>
          </p:nvSpPr>
          <p:spPr bwMode="auto">
            <a:xfrm>
              <a:off x="4774" y="2131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30" name="Rectangle 113"/>
            <p:cNvSpPr>
              <a:spLocks noChangeArrowheads="1"/>
            </p:cNvSpPr>
            <p:nvPr/>
          </p:nvSpPr>
          <p:spPr bwMode="auto">
            <a:xfrm>
              <a:off x="5897" y="2131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31" name="Line 114"/>
            <p:cNvSpPr>
              <a:spLocks noChangeShapeType="1"/>
            </p:cNvSpPr>
            <p:nvPr/>
          </p:nvSpPr>
          <p:spPr bwMode="auto">
            <a:xfrm>
              <a:off x="5897" y="2131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32" name="Rectangle 115"/>
            <p:cNvSpPr>
              <a:spLocks noChangeArrowheads="1"/>
            </p:cNvSpPr>
            <p:nvPr/>
          </p:nvSpPr>
          <p:spPr bwMode="auto">
            <a:xfrm>
              <a:off x="613" y="2293"/>
              <a:ext cx="815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&lt; 1 pack/day</a:t>
              </a:r>
              <a:endParaRPr lang="en-US" sz="2200"/>
            </a:p>
          </p:txBody>
        </p:sp>
        <p:sp>
          <p:nvSpPr>
            <p:cNvPr id="34933" name="Rectangle 116"/>
            <p:cNvSpPr>
              <a:spLocks noChangeArrowheads="1"/>
            </p:cNvSpPr>
            <p:nvPr/>
          </p:nvSpPr>
          <p:spPr bwMode="auto">
            <a:xfrm>
              <a:off x="2825" y="2293"/>
              <a:ext cx="786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Infant Death</a:t>
              </a:r>
              <a:endParaRPr lang="en-US" sz="2200"/>
            </a:p>
          </p:txBody>
        </p:sp>
        <p:sp>
          <p:nvSpPr>
            <p:cNvPr id="34934" name="Rectangle 117"/>
            <p:cNvSpPr>
              <a:spLocks noChangeArrowheads="1"/>
            </p:cNvSpPr>
            <p:nvPr/>
          </p:nvSpPr>
          <p:spPr bwMode="auto">
            <a:xfrm>
              <a:off x="5154" y="2293"/>
              <a:ext cx="349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1 in 5</a:t>
              </a:r>
              <a:endParaRPr lang="en-US" sz="2200"/>
            </a:p>
          </p:txBody>
        </p:sp>
        <p:sp>
          <p:nvSpPr>
            <p:cNvPr id="34935" name="Line 118"/>
            <p:cNvSpPr>
              <a:spLocks noChangeShapeType="1"/>
            </p:cNvSpPr>
            <p:nvPr/>
          </p:nvSpPr>
          <p:spPr bwMode="auto">
            <a:xfrm>
              <a:off x="385" y="228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36" name="Line 119"/>
            <p:cNvSpPr>
              <a:spLocks noChangeShapeType="1"/>
            </p:cNvSpPr>
            <p:nvPr/>
          </p:nvSpPr>
          <p:spPr bwMode="auto">
            <a:xfrm>
              <a:off x="385" y="2284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37" name="Line 120"/>
            <p:cNvSpPr>
              <a:spLocks noChangeShapeType="1"/>
            </p:cNvSpPr>
            <p:nvPr/>
          </p:nvSpPr>
          <p:spPr bwMode="auto">
            <a:xfrm>
              <a:off x="391" y="2284"/>
              <a:ext cx="129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38" name="Line 121"/>
            <p:cNvSpPr>
              <a:spLocks noChangeShapeType="1"/>
            </p:cNvSpPr>
            <p:nvPr/>
          </p:nvSpPr>
          <p:spPr bwMode="auto">
            <a:xfrm>
              <a:off x="1687" y="228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39" name="Line 122"/>
            <p:cNvSpPr>
              <a:spLocks noChangeShapeType="1"/>
            </p:cNvSpPr>
            <p:nvPr/>
          </p:nvSpPr>
          <p:spPr bwMode="auto">
            <a:xfrm>
              <a:off x="1687" y="2284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40" name="Line 123"/>
            <p:cNvSpPr>
              <a:spLocks noChangeShapeType="1"/>
            </p:cNvSpPr>
            <p:nvPr/>
          </p:nvSpPr>
          <p:spPr bwMode="auto">
            <a:xfrm>
              <a:off x="1693" y="2284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41" name="Line 124"/>
            <p:cNvSpPr>
              <a:spLocks noChangeShapeType="1"/>
            </p:cNvSpPr>
            <p:nvPr/>
          </p:nvSpPr>
          <p:spPr bwMode="auto">
            <a:xfrm>
              <a:off x="4774" y="228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42" name="Line 125"/>
            <p:cNvSpPr>
              <a:spLocks noChangeShapeType="1"/>
            </p:cNvSpPr>
            <p:nvPr/>
          </p:nvSpPr>
          <p:spPr bwMode="auto">
            <a:xfrm>
              <a:off x="4774" y="2284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43" name="Line 126"/>
            <p:cNvSpPr>
              <a:spLocks noChangeShapeType="1"/>
            </p:cNvSpPr>
            <p:nvPr/>
          </p:nvSpPr>
          <p:spPr bwMode="auto">
            <a:xfrm>
              <a:off x="4780" y="2284"/>
              <a:ext cx="11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44" name="Line 127"/>
            <p:cNvSpPr>
              <a:spLocks noChangeShapeType="1"/>
            </p:cNvSpPr>
            <p:nvPr/>
          </p:nvSpPr>
          <p:spPr bwMode="auto">
            <a:xfrm>
              <a:off x="5897" y="228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45" name="Line 128"/>
            <p:cNvSpPr>
              <a:spLocks noChangeShapeType="1"/>
            </p:cNvSpPr>
            <p:nvPr/>
          </p:nvSpPr>
          <p:spPr bwMode="auto">
            <a:xfrm>
              <a:off x="5897" y="2284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46" name="Rectangle 129"/>
            <p:cNvSpPr>
              <a:spLocks noChangeArrowheads="1"/>
            </p:cNvSpPr>
            <p:nvPr/>
          </p:nvSpPr>
          <p:spPr bwMode="auto">
            <a:xfrm>
              <a:off x="385" y="2289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47" name="Line 130"/>
            <p:cNvSpPr>
              <a:spLocks noChangeShapeType="1"/>
            </p:cNvSpPr>
            <p:nvPr/>
          </p:nvSpPr>
          <p:spPr bwMode="auto">
            <a:xfrm>
              <a:off x="385" y="2289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48" name="Rectangle 131"/>
            <p:cNvSpPr>
              <a:spLocks noChangeArrowheads="1"/>
            </p:cNvSpPr>
            <p:nvPr/>
          </p:nvSpPr>
          <p:spPr bwMode="auto">
            <a:xfrm>
              <a:off x="1687" y="2289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49" name="Line 132"/>
            <p:cNvSpPr>
              <a:spLocks noChangeShapeType="1"/>
            </p:cNvSpPr>
            <p:nvPr/>
          </p:nvSpPr>
          <p:spPr bwMode="auto">
            <a:xfrm>
              <a:off x="1687" y="2289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50" name="Line 133"/>
            <p:cNvSpPr>
              <a:spLocks noChangeShapeType="1"/>
            </p:cNvSpPr>
            <p:nvPr/>
          </p:nvSpPr>
          <p:spPr bwMode="auto">
            <a:xfrm>
              <a:off x="4774" y="2289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51" name="Rectangle 134"/>
            <p:cNvSpPr>
              <a:spLocks noChangeArrowheads="1"/>
            </p:cNvSpPr>
            <p:nvPr/>
          </p:nvSpPr>
          <p:spPr bwMode="auto">
            <a:xfrm>
              <a:off x="5897" y="2289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52" name="Line 135"/>
            <p:cNvSpPr>
              <a:spLocks noChangeShapeType="1"/>
            </p:cNvSpPr>
            <p:nvPr/>
          </p:nvSpPr>
          <p:spPr bwMode="auto">
            <a:xfrm>
              <a:off x="5897" y="2289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53" name="Rectangle 136"/>
            <p:cNvSpPr>
              <a:spLocks noChangeArrowheads="1"/>
            </p:cNvSpPr>
            <p:nvPr/>
          </p:nvSpPr>
          <p:spPr bwMode="auto">
            <a:xfrm>
              <a:off x="613" y="2451"/>
              <a:ext cx="815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&gt; 1 pack/day</a:t>
              </a:r>
              <a:endParaRPr lang="en-US" sz="2200"/>
            </a:p>
          </p:txBody>
        </p:sp>
        <p:sp>
          <p:nvSpPr>
            <p:cNvPr id="34954" name="Rectangle 137"/>
            <p:cNvSpPr>
              <a:spLocks noChangeArrowheads="1"/>
            </p:cNvSpPr>
            <p:nvPr/>
          </p:nvSpPr>
          <p:spPr bwMode="auto">
            <a:xfrm>
              <a:off x="2825" y="2451"/>
              <a:ext cx="786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Infant Death</a:t>
              </a:r>
              <a:endParaRPr lang="en-US" sz="2200"/>
            </a:p>
          </p:txBody>
        </p:sp>
        <p:sp>
          <p:nvSpPr>
            <p:cNvPr id="34955" name="Rectangle 138"/>
            <p:cNvSpPr>
              <a:spLocks noChangeArrowheads="1"/>
            </p:cNvSpPr>
            <p:nvPr/>
          </p:nvSpPr>
          <p:spPr bwMode="auto">
            <a:xfrm>
              <a:off x="5154" y="2451"/>
              <a:ext cx="34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1 in 3</a:t>
              </a:r>
              <a:endParaRPr lang="en-US" sz="2200"/>
            </a:p>
          </p:txBody>
        </p:sp>
        <p:sp>
          <p:nvSpPr>
            <p:cNvPr id="34956" name="Rectangle 139"/>
            <p:cNvSpPr>
              <a:spLocks noChangeArrowheads="1"/>
            </p:cNvSpPr>
            <p:nvPr/>
          </p:nvSpPr>
          <p:spPr bwMode="auto">
            <a:xfrm>
              <a:off x="385" y="2441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57" name="Line 140"/>
            <p:cNvSpPr>
              <a:spLocks noChangeShapeType="1"/>
            </p:cNvSpPr>
            <p:nvPr/>
          </p:nvSpPr>
          <p:spPr bwMode="auto">
            <a:xfrm>
              <a:off x="385" y="244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58" name="Line 141"/>
            <p:cNvSpPr>
              <a:spLocks noChangeShapeType="1"/>
            </p:cNvSpPr>
            <p:nvPr/>
          </p:nvSpPr>
          <p:spPr bwMode="auto">
            <a:xfrm>
              <a:off x="385" y="244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59" name="Rectangle 142"/>
            <p:cNvSpPr>
              <a:spLocks noChangeArrowheads="1"/>
            </p:cNvSpPr>
            <p:nvPr/>
          </p:nvSpPr>
          <p:spPr bwMode="auto">
            <a:xfrm>
              <a:off x="391" y="2441"/>
              <a:ext cx="129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60" name="Line 143"/>
            <p:cNvSpPr>
              <a:spLocks noChangeShapeType="1"/>
            </p:cNvSpPr>
            <p:nvPr/>
          </p:nvSpPr>
          <p:spPr bwMode="auto">
            <a:xfrm>
              <a:off x="391" y="2441"/>
              <a:ext cx="129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61" name="Rectangle 144"/>
            <p:cNvSpPr>
              <a:spLocks noChangeArrowheads="1"/>
            </p:cNvSpPr>
            <p:nvPr/>
          </p:nvSpPr>
          <p:spPr bwMode="auto">
            <a:xfrm>
              <a:off x="1687" y="2441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62" name="Line 145"/>
            <p:cNvSpPr>
              <a:spLocks noChangeShapeType="1"/>
            </p:cNvSpPr>
            <p:nvPr/>
          </p:nvSpPr>
          <p:spPr bwMode="auto">
            <a:xfrm>
              <a:off x="1687" y="244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63" name="Line 146"/>
            <p:cNvSpPr>
              <a:spLocks noChangeShapeType="1"/>
            </p:cNvSpPr>
            <p:nvPr/>
          </p:nvSpPr>
          <p:spPr bwMode="auto">
            <a:xfrm>
              <a:off x="1687" y="244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64" name="Rectangle 147"/>
            <p:cNvSpPr>
              <a:spLocks noChangeArrowheads="1"/>
            </p:cNvSpPr>
            <p:nvPr/>
          </p:nvSpPr>
          <p:spPr bwMode="auto">
            <a:xfrm>
              <a:off x="1693" y="2441"/>
              <a:ext cx="3081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65" name="Line 148"/>
            <p:cNvSpPr>
              <a:spLocks noChangeShapeType="1"/>
            </p:cNvSpPr>
            <p:nvPr/>
          </p:nvSpPr>
          <p:spPr bwMode="auto">
            <a:xfrm>
              <a:off x="1693" y="2441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66" name="Line 149"/>
            <p:cNvSpPr>
              <a:spLocks noChangeShapeType="1"/>
            </p:cNvSpPr>
            <p:nvPr/>
          </p:nvSpPr>
          <p:spPr bwMode="auto">
            <a:xfrm>
              <a:off x="4774" y="244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67" name="Line 150"/>
            <p:cNvSpPr>
              <a:spLocks noChangeShapeType="1"/>
            </p:cNvSpPr>
            <p:nvPr/>
          </p:nvSpPr>
          <p:spPr bwMode="auto">
            <a:xfrm>
              <a:off x="4774" y="244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68" name="Rectangle 151"/>
            <p:cNvSpPr>
              <a:spLocks noChangeArrowheads="1"/>
            </p:cNvSpPr>
            <p:nvPr/>
          </p:nvSpPr>
          <p:spPr bwMode="auto">
            <a:xfrm>
              <a:off x="4780" y="2441"/>
              <a:ext cx="1117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69" name="Line 152"/>
            <p:cNvSpPr>
              <a:spLocks noChangeShapeType="1"/>
            </p:cNvSpPr>
            <p:nvPr/>
          </p:nvSpPr>
          <p:spPr bwMode="auto">
            <a:xfrm>
              <a:off x="4780" y="2441"/>
              <a:ext cx="11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70" name="Rectangle 153"/>
            <p:cNvSpPr>
              <a:spLocks noChangeArrowheads="1"/>
            </p:cNvSpPr>
            <p:nvPr/>
          </p:nvSpPr>
          <p:spPr bwMode="auto">
            <a:xfrm>
              <a:off x="5897" y="2441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71" name="Line 154"/>
            <p:cNvSpPr>
              <a:spLocks noChangeShapeType="1"/>
            </p:cNvSpPr>
            <p:nvPr/>
          </p:nvSpPr>
          <p:spPr bwMode="auto">
            <a:xfrm>
              <a:off x="5897" y="244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72" name="Line 155"/>
            <p:cNvSpPr>
              <a:spLocks noChangeShapeType="1"/>
            </p:cNvSpPr>
            <p:nvPr/>
          </p:nvSpPr>
          <p:spPr bwMode="auto">
            <a:xfrm>
              <a:off x="5897" y="244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73" name="Rectangle 156"/>
            <p:cNvSpPr>
              <a:spLocks noChangeArrowheads="1"/>
            </p:cNvSpPr>
            <p:nvPr/>
          </p:nvSpPr>
          <p:spPr bwMode="auto">
            <a:xfrm>
              <a:off x="385" y="2447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74" name="Line 157"/>
            <p:cNvSpPr>
              <a:spLocks noChangeShapeType="1"/>
            </p:cNvSpPr>
            <p:nvPr/>
          </p:nvSpPr>
          <p:spPr bwMode="auto">
            <a:xfrm>
              <a:off x="385" y="2447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75" name="Rectangle 158"/>
            <p:cNvSpPr>
              <a:spLocks noChangeArrowheads="1"/>
            </p:cNvSpPr>
            <p:nvPr/>
          </p:nvSpPr>
          <p:spPr bwMode="auto">
            <a:xfrm>
              <a:off x="1687" y="2447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76" name="Line 159"/>
            <p:cNvSpPr>
              <a:spLocks noChangeShapeType="1"/>
            </p:cNvSpPr>
            <p:nvPr/>
          </p:nvSpPr>
          <p:spPr bwMode="auto">
            <a:xfrm>
              <a:off x="1687" y="2447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77" name="Line 160"/>
            <p:cNvSpPr>
              <a:spLocks noChangeShapeType="1"/>
            </p:cNvSpPr>
            <p:nvPr/>
          </p:nvSpPr>
          <p:spPr bwMode="auto">
            <a:xfrm>
              <a:off x="4774" y="2447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78" name="Rectangle 161"/>
            <p:cNvSpPr>
              <a:spLocks noChangeArrowheads="1"/>
            </p:cNvSpPr>
            <p:nvPr/>
          </p:nvSpPr>
          <p:spPr bwMode="auto">
            <a:xfrm>
              <a:off x="5897" y="2447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79" name="Line 162"/>
            <p:cNvSpPr>
              <a:spLocks noChangeShapeType="1"/>
            </p:cNvSpPr>
            <p:nvPr/>
          </p:nvSpPr>
          <p:spPr bwMode="auto">
            <a:xfrm>
              <a:off x="5897" y="2447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80" name="Line 163"/>
            <p:cNvSpPr>
              <a:spLocks noChangeShapeType="1"/>
            </p:cNvSpPr>
            <p:nvPr/>
          </p:nvSpPr>
          <p:spPr bwMode="auto">
            <a:xfrm>
              <a:off x="384" y="2601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81" name="Rectangle 164"/>
            <p:cNvSpPr>
              <a:spLocks noChangeArrowheads="1"/>
            </p:cNvSpPr>
            <p:nvPr/>
          </p:nvSpPr>
          <p:spPr bwMode="auto">
            <a:xfrm>
              <a:off x="385" y="2601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82" name="Line 165"/>
            <p:cNvSpPr>
              <a:spLocks noChangeShapeType="1"/>
            </p:cNvSpPr>
            <p:nvPr/>
          </p:nvSpPr>
          <p:spPr bwMode="auto">
            <a:xfrm>
              <a:off x="385" y="260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83" name="Line 166"/>
            <p:cNvSpPr>
              <a:spLocks noChangeShapeType="1"/>
            </p:cNvSpPr>
            <p:nvPr/>
          </p:nvSpPr>
          <p:spPr bwMode="auto">
            <a:xfrm>
              <a:off x="385" y="2601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84" name="Rectangle 167"/>
            <p:cNvSpPr>
              <a:spLocks noChangeArrowheads="1"/>
            </p:cNvSpPr>
            <p:nvPr/>
          </p:nvSpPr>
          <p:spPr bwMode="auto">
            <a:xfrm>
              <a:off x="391" y="2601"/>
              <a:ext cx="129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85" name="Line 168"/>
            <p:cNvSpPr>
              <a:spLocks noChangeShapeType="1"/>
            </p:cNvSpPr>
            <p:nvPr/>
          </p:nvSpPr>
          <p:spPr bwMode="auto">
            <a:xfrm>
              <a:off x="391" y="2601"/>
              <a:ext cx="1295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86" name="Rectangle 169"/>
            <p:cNvSpPr>
              <a:spLocks noChangeArrowheads="1"/>
            </p:cNvSpPr>
            <p:nvPr/>
          </p:nvSpPr>
          <p:spPr bwMode="auto">
            <a:xfrm>
              <a:off x="1686" y="2601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87" name="Line 170"/>
            <p:cNvSpPr>
              <a:spLocks noChangeShapeType="1"/>
            </p:cNvSpPr>
            <p:nvPr/>
          </p:nvSpPr>
          <p:spPr bwMode="auto">
            <a:xfrm>
              <a:off x="1686" y="260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88" name="Line 171"/>
            <p:cNvSpPr>
              <a:spLocks noChangeShapeType="1"/>
            </p:cNvSpPr>
            <p:nvPr/>
          </p:nvSpPr>
          <p:spPr bwMode="auto">
            <a:xfrm>
              <a:off x="1686" y="2601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89" name="Rectangle 172"/>
            <p:cNvSpPr>
              <a:spLocks noChangeArrowheads="1"/>
            </p:cNvSpPr>
            <p:nvPr/>
          </p:nvSpPr>
          <p:spPr bwMode="auto">
            <a:xfrm>
              <a:off x="1687" y="2601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90" name="Line 173"/>
            <p:cNvSpPr>
              <a:spLocks noChangeShapeType="1"/>
            </p:cNvSpPr>
            <p:nvPr/>
          </p:nvSpPr>
          <p:spPr bwMode="auto">
            <a:xfrm>
              <a:off x="1687" y="260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91" name="Line 174"/>
            <p:cNvSpPr>
              <a:spLocks noChangeShapeType="1"/>
            </p:cNvSpPr>
            <p:nvPr/>
          </p:nvSpPr>
          <p:spPr bwMode="auto">
            <a:xfrm>
              <a:off x="1687" y="2601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92" name="Rectangle 175"/>
            <p:cNvSpPr>
              <a:spLocks noChangeArrowheads="1"/>
            </p:cNvSpPr>
            <p:nvPr/>
          </p:nvSpPr>
          <p:spPr bwMode="auto">
            <a:xfrm>
              <a:off x="1693" y="2601"/>
              <a:ext cx="3080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93" name="Line 176"/>
            <p:cNvSpPr>
              <a:spLocks noChangeShapeType="1"/>
            </p:cNvSpPr>
            <p:nvPr/>
          </p:nvSpPr>
          <p:spPr bwMode="auto">
            <a:xfrm>
              <a:off x="1693" y="2601"/>
              <a:ext cx="308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94" name="Rectangle 177"/>
            <p:cNvSpPr>
              <a:spLocks noChangeArrowheads="1"/>
            </p:cNvSpPr>
            <p:nvPr/>
          </p:nvSpPr>
          <p:spPr bwMode="auto">
            <a:xfrm>
              <a:off x="4773" y="2601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4995" name="Line 178"/>
            <p:cNvSpPr>
              <a:spLocks noChangeShapeType="1"/>
            </p:cNvSpPr>
            <p:nvPr/>
          </p:nvSpPr>
          <p:spPr bwMode="auto">
            <a:xfrm>
              <a:off x="4773" y="260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96" name="Line 179"/>
            <p:cNvSpPr>
              <a:spLocks noChangeShapeType="1"/>
            </p:cNvSpPr>
            <p:nvPr/>
          </p:nvSpPr>
          <p:spPr bwMode="auto">
            <a:xfrm>
              <a:off x="4773" y="2601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97" name="Line 180"/>
            <p:cNvSpPr>
              <a:spLocks noChangeShapeType="1"/>
            </p:cNvSpPr>
            <p:nvPr/>
          </p:nvSpPr>
          <p:spPr bwMode="auto">
            <a:xfrm>
              <a:off x="4774" y="260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98" name="Line 181"/>
            <p:cNvSpPr>
              <a:spLocks noChangeShapeType="1"/>
            </p:cNvSpPr>
            <p:nvPr/>
          </p:nvSpPr>
          <p:spPr bwMode="auto">
            <a:xfrm>
              <a:off x="4774" y="2601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99" name="Rectangle 182"/>
            <p:cNvSpPr>
              <a:spLocks noChangeArrowheads="1"/>
            </p:cNvSpPr>
            <p:nvPr/>
          </p:nvSpPr>
          <p:spPr bwMode="auto">
            <a:xfrm>
              <a:off x="4780" y="2601"/>
              <a:ext cx="111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00" name="Line 183"/>
            <p:cNvSpPr>
              <a:spLocks noChangeShapeType="1"/>
            </p:cNvSpPr>
            <p:nvPr/>
          </p:nvSpPr>
          <p:spPr bwMode="auto">
            <a:xfrm>
              <a:off x="4780" y="2601"/>
              <a:ext cx="1115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01" name="Rectangle 184"/>
            <p:cNvSpPr>
              <a:spLocks noChangeArrowheads="1"/>
            </p:cNvSpPr>
            <p:nvPr/>
          </p:nvSpPr>
          <p:spPr bwMode="auto">
            <a:xfrm>
              <a:off x="391" y="2764"/>
              <a:ext cx="5506" cy="152"/>
            </a:xfrm>
            <a:prstGeom prst="rect">
              <a:avLst/>
            </a:prstGeom>
            <a:solidFill>
              <a:srgbClr val="E5E5E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02" name="Rectangle 185"/>
            <p:cNvSpPr>
              <a:spLocks noChangeArrowheads="1"/>
            </p:cNvSpPr>
            <p:nvPr/>
          </p:nvSpPr>
          <p:spPr bwMode="auto">
            <a:xfrm>
              <a:off x="2898" y="2768"/>
              <a:ext cx="49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Alcohol</a:t>
              </a:r>
              <a:endParaRPr lang="en-US" sz="2200"/>
            </a:p>
          </p:txBody>
        </p:sp>
        <p:sp>
          <p:nvSpPr>
            <p:cNvPr id="35003" name="Line 186"/>
            <p:cNvSpPr>
              <a:spLocks noChangeShapeType="1"/>
            </p:cNvSpPr>
            <p:nvPr/>
          </p:nvSpPr>
          <p:spPr bwMode="auto">
            <a:xfrm>
              <a:off x="385" y="27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04" name="Line 187"/>
            <p:cNvSpPr>
              <a:spLocks noChangeShapeType="1"/>
            </p:cNvSpPr>
            <p:nvPr/>
          </p:nvSpPr>
          <p:spPr bwMode="auto">
            <a:xfrm>
              <a:off x="385" y="27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05" name="Line 188"/>
            <p:cNvSpPr>
              <a:spLocks noChangeShapeType="1"/>
            </p:cNvSpPr>
            <p:nvPr/>
          </p:nvSpPr>
          <p:spPr bwMode="auto">
            <a:xfrm>
              <a:off x="385" y="27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06" name="Line 189"/>
            <p:cNvSpPr>
              <a:spLocks noChangeShapeType="1"/>
            </p:cNvSpPr>
            <p:nvPr/>
          </p:nvSpPr>
          <p:spPr bwMode="auto">
            <a:xfrm>
              <a:off x="385" y="27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07" name="Line 190"/>
            <p:cNvSpPr>
              <a:spLocks noChangeShapeType="1"/>
            </p:cNvSpPr>
            <p:nvPr/>
          </p:nvSpPr>
          <p:spPr bwMode="auto">
            <a:xfrm>
              <a:off x="391" y="2758"/>
              <a:ext cx="1295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08" name="Line 191"/>
            <p:cNvSpPr>
              <a:spLocks noChangeShapeType="1"/>
            </p:cNvSpPr>
            <p:nvPr/>
          </p:nvSpPr>
          <p:spPr bwMode="auto">
            <a:xfrm>
              <a:off x="1686" y="27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09" name="Line 192"/>
            <p:cNvSpPr>
              <a:spLocks noChangeShapeType="1"/>
            </p:cNvSpPr>
            <p:nvPr/>
          </p:nvSpPr>
          <p:spPr bwMode="auto">
            <a:xfrm>
              <a:off x="1686" y="27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0" name="Line 193"/>
            <p:cNvSpPr>
              <a:spLocks noChangeShapeType="1"/>
            </p:cNvSpPr>
            <p:nvPr/>
          </p:nvSpPr>
          <p:spPr bwMode="auto">
            <a:xfrm>
              <a:off x="1692" y="2758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1" name="Line 194"/>
            <p:cNvSpPr>
              <a:spLocks noChangeShapeType="1"/>
            </p:cNvSpPr>
            <p:nvPr/>
          </p:nvSpPr>
          <p:spPr bwMode="auto">
            <a:xfrm>
              <a:off x="4773" y="27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2" name="Line 195"/>
            <p:cNvSpPr>
              <a:spLocks noChangeShapeType="1"/>
            </p:cNvSpPr>
            <p:nvPr/>
          </p:nvSpPr>
          <p:spPr bwMode="auto">
            <a:xfrm>
              <a:off x="4773" y="27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3" name="Line 196"/>
            <p:cNvSpPr>
              <a:spLocks noChangeShapeType="1"/>
            </p:cNvSpPr>
            <p:nvPr/>
          </p:nvSpPr>
          <p:spPr bwMode="auto">
            <a:xfrm>
              <a:off x="4779" y="2758"/>
              <a:ext cx="111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4" name="Line 197"/>
            <p:cNvSpPr>
              <a:spLocks noChangeShapeType="1"/>
            </p:cNvSpPr>
            <p:nvPr/>
          </p:nvSpPr>
          <p:spPr bwMode="auto">
            <a:xfrm>
              <a:off x="5895" y="27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5" name="Line 198"/>
            <p:cNvSpPr>
              <a:spLocks noChangeShapeType="1"/>
            </p:cNvSpPr>
            <p:nvPr/>
          </p:nvSpPr>
          <p:spPr bwMode="auto">
            <a:xfrm>
              <a:off x="5895" y="27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6" name="Line 199"/>
            <p:cNvSpPr>
              <a:spLocks noChangeShapeType="1"/>
            </p:cNvSpPr>
            <p:nvPr/>
          </p:nvSpPr>
          <p:spPr bwMode="auto">
            <a:xfrm>
              <a:off x="5897" y="27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7" name="Line 200"/>
            <p:cNvSpPr>
              <a:spLocks noChangeShapeType="1"/>
            </p:cNvSpPr>
            <p:nvPr/>
          </p:nvSpPr>
          <p:spPr bwMode="auto">
            <a:xfrm>
              <a:off x="5897" y="27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8" name="Line 201"/>
            <p:cNvSpPr>
              <a:spLocks noChangeShapeType="1"/>
            </p:cNvSpPr>
            <p:nvPr/>
          </p:nvSpPr>
          <p:spPr bwMode="auto">
            <a:xfrm>
              <a:off x="5897" y="27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19" name="Line 202"/>
            <p:cNvSpPr>
              <a:spLocks noChangeShapeType="1"/>
            </p:cNvSpPr>
            <p:nvPr/>
          </p:nvSpPr>
          <p:spPr bwMode="auto">
            <a:xfrm>
              <a:off x="5897" y="27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20" name="Rectangle 203"/>
            <p:cNvSpPr>
              <a:spLocks noChangeArrowheads="1"/>
            </p:cNvSpPr>
            <p:nvPr/>
          </p:nvSpPr>
          <p:spPr bwMode="auto">
            <a:xfrm>
              <a:off x="385" y="2764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21" name="Line 204"/>
            <p:cNvSpPr>
              <a:spLocks noChangeShapeType="1"/>
            </p:cNvSpPr>
            <p:nvPr/>
          </p:nvSpPr>
          <p:spPr bwMode="auto">
            <a:xfrm>
              <a:off x="385" y="2764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22" name="Rectangle 205"/>
            <p:cNvSpPr>
              <a:spLocks noChangeArrowheads="1"/>
            </p:cNvSpPr>
            <p:nvPr/>
          </p:nvSpPr>
          <p:spPr bwMode="auto">
            <a:xfrm>
              <a:off x="5897" y="2764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23" name="Line 206"/>
            <p:cNvSpPr>
              <a:spLocks noChangeShapeType="1"/>
            </p:cNvSpPr>
            <p:nvPr/>
          </p:nvSpPr>
          <p:spPr bwMode="auto">
            <a:xfrm>
              <a:off x="5897" y="2764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24" name="Rectangle 207"/>
            <p:cNvSpPr>
              <a:spLocks noChangeArrowheads="1"/>
            </p:cNvSpPr>
            <p:nvPr/>
          </p:nvSpPr>
          <p:spPr bwMode="auto">
            <a:xfrm>
              <a:off x="635" y="2925"/>
              <a:ext cx="796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2 drinks/day</a:t>
              </a:r>
              <a:endParaRPr lang="en-US" sz="2200"/>
            </a:p>
          </p:txBody>
        </p:sp>
        <p:sp>
          <p:nvSpPr>
            <p:cNvPr id="35025" name="Rectangle 208"/>
            <p:cNvSpPr>
              <a:spLocks noChangeArrowheads="1"/>
            </p:cNvSpPr>
            <p:nvPr/>
          </p:nvSpPr>
          <p:spPr bwMode="auto">
            <a:xfrm>
              <a:off x="1901" y="2925"/>
              <a:ext cx="2561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Babies weigh 2-6 oz. Less than average</a:t>
              </a:r>
              <a:endParaRPr lang="en-US" sz="2200"/>
            </a:p>
          </p:txBody>
        </p:sp>
        <p:sp>
          <p:nvSpPr>
            <p:cNvPr id="35026" name="Rectangle 209"/>
            <p:cNvSpPr>
              <a:spLocks noChangeArrowheads="1"/>
            </p:cNvSpPr>
            <p:nvPr/>
          </p:nvSpPr>
          <p:spPr bwMode="auto">
            <a:xfrm>
              <a:off x="5112" y="2925"/>
              <a:ext cx="425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1 in 10</a:t>
              </a:r>
              <a:endParaRPr lang="en-US" sz="2200"/>
            </a:p>
          </p:txBody>
        </p:sp>
        <p:sp>
          <p:nvSpPr>
            <p:cNvPr id="35027" name="Rectangle 210"/>
            <p:cNvSpPr>
              <a:spLocks noChangeArrowheads="1"/>
            </p:cNvSpPr>
            <p:nvPr/>
          </p:nvSpPr>
          <p:spPr bwMode="auto">
            <a:xfrm>
              <a:off x="385" y="2916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28" name="Line 211"/>
            <p:cNvSpPr>
              <a:spLocks noChangeShapeType="1"/>
            </p:cNvSpPr>
            <p:nvPr/>
          </p:nvSpPr>
          <p:spPr bwMode="auto">
            <a:xfrm>
              <a:off x="385" y="291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29" name="Line 212"/>
            <p:cNvSpPr>
              <a:spLocks noChangeShapeType="1"/>
            </p:cNvSpPr>
            <p:nvPr/>
          </p:nvSpPr>
          <p:spPr bwMode="auto">
            <a:xfrm>
              <a:off x="385" y="2916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30" name="Rectangle 213"/>
            <p:cNvSpPr>
              <a:spLocks noChangeArrowheads="1"/>
            </p:cNvSpPr>
            <p:nvPr/>
          </p:nvSpPr>
          <p:spPr bwMode="auto">
            <a:xfrm>
              <a:off x="391" y="2916"/>
              <a:ext cx="129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31" name="Line 214"/>
            <p:cNvSpPr>
              <a:spLocks noChangeShapeType="1"/>
            </p:cNvSpPr>
            <p:nvPr/>
          </p:nvSpPr>
          <p:spPr bwMode="auto">
            <a:xfrm>
              <a:off x="391" y="2916"/>
              <a:ext cx="129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32" name="Rectangle 215"/>
            <p:cNvSpPr>
              <a:spLocks noChangeArrowheads="1"/>
            </p:cNvSpPr>
            <p:nvPr/>
          </p:nvSpPr>
          <p:spPr bwMode="auto">
            <a:xfrm>
              <a:off x="1687" y="2916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33" name="Line 216"/>
            <p:cNvSpPr>
              <a:spLocks noChangeShapeType="1"/>
            </p:cNvSpPr>
            <p:nvPr/>
          </p:nvSpPr>
          <p:spPr bwMode="auto">
            <a:xfrm>
              <a:off x="1687" y="291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34" name="Line 217"/>
            <p:cNvSpPr>
              <a:spLocks noChangeShapeType="1"/>
            </p:cNvSpPr>
            <p:nvPr/>
          </p:nvSpPr>
          <p:spPr bwMode="auto">
            <a:xfrm>
              <a:off x="1687" y="2916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35" name="Rectangle 218"/>
            <p:cNvSpPr>
              <a:spLocks noChangeArrowheads="1"/>
            </p:cNvSpPr>
            <p:nvPr/>
          </p:nvSpPr>
          <p:spPr bwMode="auto">
            <a:xfrm>
              <a:off x="1693" y="2916"/>
              <a:ext cx="3081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36" name="Line 219"/>
            <p:cNvSpPr>
              <a:spLocks noChangeShapeType="1"/>
            </p:cNvSpPr>
            <p:nvPr/>
          </p:nvSpPr>
          <p:spPr bwMode="auto">
            <a:xfrm>
              <a:off x="1693" y="2916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37" name="Line 220"/>
            <p:cNvSpPr>
              <a:spLocks noChangeShapeType="1"/>
            </p:cNvSpPr>
            <p:nvPr/>
          </p:nvSpPr>
          <p:spPr bwMode="auto">
            <a:xfrm>
              <a:off x="4774" y="291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38" name="Line 221"/>
            <p:cNvSpPr>
              <a:spLocks noChangeShapeType="1"/>
            </p:cNvSpPr>
            <p:nvPr/>
          </p:nvSpPr>
          <p:spPr bwMode="auto">
            <a:xfrm>
              <a:off x="4774" y="2916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39" name="Rectangle 222"/>
            <p:cNvSpPr>
              <a:spLocks noChangeArrowheads="1"/>
            </p:cNvSpPr>
            <p:nvPr/>
          </p:nvSpPr>
          <p:spPr bwMode="auto">
            <a:xfrm>
              <a:off x="4780" y="2916"/>
              <a:ext cx="1117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40" name="Line 223"/>
            <p:cNvSpPr>
              <a:spLocks noChangeShapeType="1"/>
            </p:cNvSpPr>
            <p:nvPr/>
          </p:nvSpPr>
          <p:spPr bwMode="auto">
            <a:xfrm>
              <a:off x="4780" y="2916"/>
              <a:ext cx="11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41" name="Rectangle 224"/>
            <p:cNvSpPr>
              <a:spLocks noChangeArrowheads="1"/>
            </p:cNvSpPr>
            <p:nvPr/>
          </p:nvSpPr>
          <p:spPr bwMode="auto">
            <a:xfrm>
              <a:off x="5897" y="2916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42" name="Line 225"/>
            <p:cNvSpPr>
              <a:spLocks noChangeShapeType="1"/>
            </p:cNvSpPr>
            <p:nvPr/>
          </p:nvSpPr>
          <p:spPr bwMode="auto">
            <a:xfrm>
              <a:off x="5897" y="291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43" name="Line 226"/>
            <p:cNvSpPr>
              <a:spLocks noChangeShapeType="1"/>
            </p:cNvSpPr>
            <p:nvPr/>
          </p:nvSpPr>
          <p:spPr bwMode="auto">
            <a:xfrm>
              <a:off x="5897" y="2916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44" name="Rectangle 227"/>
            <p:cNvSpPr>
              <a:spLocks noChangeArrowheads="1"/>
            </p:cNvSpPr>
            <p:nvPr/>
          </p:nvSpPr>
          <p:spPr bwMode="auto">
            <a:xfrm>
              <a:off x="385" y="2921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45" name="Line 228"/>
            <p:cNvSpPr>
              <a:spLocks noChangeShapeType="1"/>
            </p:cNvSpPr>
            <p:nvPr/>
          </p:nvSpPr>
          <p:spPr bwMode="auto">
            <a:xfrm>
              <a:off x="385" y="2921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46" name="Rectangle 229"/>
            <p:cNvSpPr>
              <a:spLocks noChangeArrowheads="1"/>
            </p:cNvSpPr>
            <p:nvPr/>
          </p:nvSpPr>
          <p:spPr bwMode="auto">
            <a:xfrm>
              <a:off x="1687" y="2921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47" name="Line 230"/>
            <p:cNvSpPr>
              <a:spLocks noChangeShapeType="1"/>
            </p:cNvSpPr>
            <p:nvPr/>
          </p:nvSpPr>
          <p:spPr bwMode="auto">
            <a:xfrm>
              <a:off x="1687" y="2921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48" name="Line 231"/>
            <p:cNvSpPr>
              <a:spLocks noChangeShapeType="1"/>
            </p:cNvSpPr>
            <p:nvPr/>
          </p:nvSpPr>
          <p:spPr bwMode="auto">
            <a:xfrm>
              <a:off x="4774" y="2921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49" name="Rectangle 232"/>
            <p:cNvSpPr>
              <a:spLocks noChangeArrowheads="1"/>
            </p:cNvSpPr>
            <p:nvPr/>
          </p:nvSpPr>
          <p:spPr bwMode="auto">
            <a:xfrm>
              <a:off x="5897" y="2921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50" name="Line 233"/>
            <p:cNvSpPr>
              <a:spLocks noChangeShapeType="1"/>
            </p:cNvSpPr>
            <p:nvPr/>
          </p:nvSpPr>
          <p:spPr bwMode="auto">
            <a:xfrm>
              <a:off x="5897" y="2921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51" name="Rectangle 234"/>
            <p:cNvSpPr>
              <a:spLocks noChangeArrowheads="1"/>
            </p:cNvSpPr>
            <p:nvPr/>
          </p:nvSpPr>
          <p:spPr bwMode="auto">
            <a:xfrm>
              <a:off x="570" y="3083"/>
              <a:ext cx="917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2-4 drinks/day</a:t>
              </a:r>
              <a:endParaRPr lang="en-US" sz="2200"/>
            </a:p>
          </p:txBody>
        </p:sp>
        <p:sp>
          <p:nvSpPr>
            <p:cNvPr id="35052" name="Rectangle 235"/>
            <p:cNvSpPr>
              <a:spLocks noChangeArrowheads="1"/>
            </p:cNvSpPr>
            <p:nvPr/>
          </p:nvSpPr>
          <p:spPr bwMode="auto">
            <a:xfrm>
              <a:off x="2458" y="3083"/>
              <a:ext cx="1522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Fetal alcohol syndrome</a:t>
              </a:r>
              <a:endParaRPr lang="en-US" sz="2200"/>
            </a:p>
          </p:txBody>
        </p:sp>
        <p:sp>
          <p:nvSpPr>
            <p:cNvPr id="35053" name="Rectangle 236"/>
            <p:cNvSpPr>
              <a:spLocks noChangeArrowheads="1"/>
            </p:cNvSpPr>
            <p:nvPr/>
          </p:nvSpPr>
          <p:spPr bwMode="auto">
            <a:xfrm>
              <a:off x="5154" y="3083"/>
              <a:ext cx="34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1 in 3</a:t>
              </a:r>
              <a:endParaRPr lang="en-US" sz="2200"/>
            </a:p>
          </p:txBody>
        </p:sp>
        <p:sp>
          <p:nvSpPr>
            <p:cNvPr id="35054" name="Line 237"/>
            <p:cNvSpPr>
              <a:spLocks noChangeShapeType="1"/>
            </p:cNvSpPr>
            <p:nvPr/>
          </p:nvSpPr>
          <p:spPr bwMode="auto">
            <a:xfrm>
              <a:off x="385" y="307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55" name="Line 238"/>
            <p:cNvSpPr>
              <a:spLocks noChangeShapeType="1"/>
            </p:cNvSpPr>
            <p:nvPr/>
          </p:nvSpPr>
          <p:spPr bwMode="auto">
            <a:xfrm>
              <a:off x="385" y="3074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56" name="Line 239"/>
            <p:cNvSpPr>
              <a:spLocks noChangeShapeType="1"/>
            </p:cNvSpPr>
            <p:nvPr/>
          </p:nvSpPr>
          <p:spPr bwMode="auto">
            <a:xfrm>
              <a:off x="391" y="3074"/>
              <a:ext cx="129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57" name="Line 240"/>
            <p:cNvSpPr>
              <a:spLocks noChangeShapeType="1"/>
            </p:cNvSpPr>
            <p:nvPr/>
          </p:nvSpPr>
          <p:spPr bwMode="auto">
            <a:xfrm>
              <a:off x="1687" y="307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58" name="Line 241"/>
            <p:cNvSpPr>
              <a:spLocks noChangeShapeType="1"/>
            </p:cNvSpPr>
            <p:nvPr/>
          </p:nvSpPr>
          <p:spPr bwMode="auto">
            <a:xfrm>
              <a:off x="1687" y="3074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59" name="Line 242"/>
            <p:cNvSpPr>
              <a:spLocks noChangeShapeType="1"/>
            </p:cNvSpPr>
            <p:nvPr/>
          </p:nvSpPr>
          <p:spPr bwMode="auto">
            <a:xfrm>
              <a:off x="1693" y="3074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60" name="Line 243"/>
            <p:cNvSpPr>
              <a:spLocks noChangeShapeType="1"/>
            </p:cNvSpPr>
            <p:nvPr/>
          </p:nvSpPr>
          <p:spPr bwMode="auto">
            <a:xfrm>
              <a:off x="4774" y="307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61" name="Line 244"/>
            <p:cNvSpPr>
              <a:spLocks noChangeShapeType="1"/>
            </p:cNvSpPr>
            <p:nvPr/>
          </p:nvSpPr>
          <p:spPr bwMode="auto">
            <a:xfrm>
              <a:off x="4774" y="3074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62" name="Line 245"/>
            <p:cNvSpPr>
              <a:spLocks noChangeShapeType="1"/>
            </p:cNvSpPr>
            <p:nvPr/>
          </p:nvSpPr>
          <p:spPr bwMode="auto">
            <a:xfrm>
              <a:off x="4780" y="3074"/>
              <a:ext cx="11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63" name="Line 246"/>
            <p:cNvSpPr>
              <a:spLocks noChangeShapeType="1"/>
            </p:cNvSpPr>
            <p:nvPr/>
          </p:nvSpPr>
          <p:spPr bwMode="auto">
            <a:xfrm>
              <a:off x="5897" y="307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64" name="Line 247"/>
            <p:cNvSpPr>
              <a:spLocks noChangeShapeType="1"/>
            </p:cNvSpPr>
            <p:nvPr/>
          </p:nvSpPr>
          <p:spPr bwMode="auto">
            <a:xfrm>
              <a:off x="5897" y="3074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65" name="Rectangle 248"/>
            <p:cNvSpPr>
              <a:spLocks noChangeArrowheads="1"/>
            </p:cNvSpPr>
            <p:nvPr/>
          </p:nvSpPr>
          <p:spPr bwMode="auto">
            <a:xfrm>
              <a:off x="385" y="3079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66" name="Line 249"/>
            <p:cNvSpPr>
              <a:spLocks noChangeShapeType="1"/>
            </p:cNvSpPr>
            <p:nvPr/>
          </p:nvSpPr>
          <p:spPr bwMode="auto">
            <a:xfrm>
              <a:off x="385" y="3079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67" name="Rectangle 250"/>
            <p:cNvSpPr>
              <a:spLocks noChangeArrowheads="1"/>
            </p:cNvSpPr>
            <p:nvPr/>
          </p:nvSpPr>
          <p:spPr bwMode="auto">
            <a:xfrm>
              <a:off x="1687" y="3079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68" name="Line 251"/>
            <p:cNvSpPr>
              <a:spLocks noChangeShapeType="1"/>
            </p:cNvSpPr>
            <p:nvPr/>
          </p:nvSpPr>
          <p:spPr bwMode="auto">
            <a:xfrm>
              <a:off x="1687" y="3079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69" name="Line 252"/>
            <p:cNvSpPr>
              <a:spLocks noChangeShapeType="1"/>
            </p:cNvSpPr>
            <p:nvPr/>
          </p:nvSpPr>
          <p:spPr bwMode="auto">
            <a:xfrm>
              <a:off x="4774" y="3079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70" name="Rectangle 253"/>
            <p:cNvSpPr>
              <a:spLocks noChangeArrowheads="1"/>
            </p:cNvSpPr>
            <p:nvPr/>
          </p:nvSpPr>
          <p:spPr bwMode="auto">
            <a:xfrm>
              <a:off x="5897" y="3079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71" name="Line 254"/>
            <p:cNvSpPr>
              <a:spLocks noChangeShapeType="1"/>
            </p:cNvSpPr>
            <p:nvPr/>
          </p:nvSpPr>
          <p:spPr bwMode="auto">
            <a:xfrm>
              <a:off x="5897" y="3079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72" name="Rectangle 255"/>
            <p:cNvSpPr>
              <a:spLocks noChangeArrowheads="1"/>
            </p:cNvSpPr>
            <p:nvPr/>
          </p:nvSpPr>
          <p:spPr bwMode="auto">
            <a:xfrm>
              <a:off x="571" y="3241"/>
              <a:ext cx="913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&gt; 4 drinks/day</a:t>
              </a:r>
              <a:endParaRPr lang="en-US" sz="2200"/>
            </a:p>
          </p:txBody>
        </p:sp>
        <p:sp>
          <p:nvSpPr>
            <p:cNvPr id="35073" name="Rectangle 256"/>
            <p:cNvSpPr>
              <a:spLocks noChangeArrowheads="1"/>
            </p:cNvSpPr>
            <p:nvPr/>
          </p:nvSpPr>
          <p:spPr bwMode="auto">
            <a:xfrm>
              <a:off x="2458" y="3241"/>
              <a:ext cx="1522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Fetal alcohol syndrome</a:t>
              </a:r>
              <a:endParaRPr lang="en-US" sz="2200"/>
            </a:p>
          </p:txBody>
        </p:sp>
        <p:sp>
          <p:nvSpPr>
            <p:cNvPr id="35074" name="Rectangle 257"/>
            <p:cNvSpPr>
              <a:spLocks noChangeArrowheads="1"/>
            </p:cNvSpPr>
            <p:nvPr/>
          </p:nvSpPr>
          <p:spPr bwMode="auto">
            <a:xfrm>
              <a:off x="4867" y="3241"/>
              <a:ext cx="902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1 in 3 to 1 in 2</a:t>
              </a:r>
              <a:endParaRPr lang="en-US" sz="2200"/>
            </a:p>
          </p:txBody>
        </p:sp>
        <p:sp>
          <p:nvSpPr>
            <p:cNvPr id="35075" name="Line 258"/>
            <p:cNvSpPr>
              <a:spLocks noChangeShapeType="1"/>
            </p:cNvSpPr>
            <p:nvPr/>
          </p:nvSpPr>
          <p:spPr bwMode="auto">
            <a:xfrm>
              <a:off x="385" y="323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76" name="Line 259"/>
            <p:cNvSpPr>
              <a:spLocks noChangeShapeType="1"/>
            </p:cNvSpPr>
            <p:nvPr/>
          </p:nvSpPr>
          <p:spPr bwMode="auto">
            <a:xfrm>
              <a:off x="385" y="323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77" name="Line 260"/>
            <p:cNvSpPr>
              <a:spLocks noChangeShapeType="1"/>
            </p:cNvSpPr>
            <p:nvPr/>
          </p:nvSpPr>
          <p:spPr bwMode="auto">
            <a:xfrm>
              <a:off x="391" y="3232"/>
              <a:ext cx="129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78" name="Line 261"/>
            <p:cNvSpPr>
              <a:spLocks noChangeShapeType="1"/>
            </p:cNvSpPr>
            <p:nvPr/>
          </p:nvSpPr>
          <p:spPr bwMode="auto">
            <a:xfrm>
              <a:off x="1687" y="323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79" name="Line 262"/>
            <p:cNvSpPr>
              <a:spLocks noChangeShapeType="1"/>
            </p:cNvSpPr>
            <p:nvPr/>
          </p:nvSpPr>
          <p:spPr bwMode="auto">
            <a:xfrm>
              <a:off x="1687" y="323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80" name="Line 263"/>
            <p:cNvSpPr>
              <a:spLocks noChangeShapeType="1"/>
            </p:cNvSpPr>
            <p:nvPr/>
          </p:nvSpPr>
          <p:spPr bwMode="auto">
            <a:xfrm>
              <a:off x="1693" y="3232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81" name="Line 264"/>
            <p:cNvSpPr>
              <a:spLocks noChangeShapeType="1"/>
            </p:cNvSpPr>
            <p:nvPr/>
          </p:nvSpPr>
          <p:spPr bwMode="auto">
            <a:xfrm>
              <a:off x="4774" y="323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82" name="Line 265"/>
            <p:cNvSpPr>
              <a:spLocks noChangeShapeType="1"/>
            </p:cNvSpPr>
            <p:nvPr/>
          </p:nvSpPr>
          <p:spPr bwMode="auto">
            <a:xfrm>
              <a:off x="4774" y="323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83" name="Line 266"/>
            <p:cNvSpPr>
              <a:spLocks noChangeShapeType="1"/>
            </p:cNvSpPr>
            <p:nvPr/>
          </p:nvSpPr>
          <p:spPr bwMode="auto">
            <a:xfrm>
              <a:off x="4780" y="3232"/>
              <a:ext cx="11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84" name="Line 267"/>
            <p:cNvSpPr>
              <a:spLocks noChangeShapeType="1"/>
            </p:cNvSpPr>
            <p:nvPr/>
          </p:nvSpPr>
          <p:spPr bwMode="auto">
            <a:xfrm>
              <a:off x="5897" y="323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85" name="Line 268"/>
            <p:cNvSpPr>
              <a:spLocks noChangeShapeType="1"/>
            </p:cNvSpPr>
            <p:nvPr/>
          </p:nvSpPr>
          <p:spPr bwMode="auto">
            <a:xfrm>
              <a:off x="5897" y="323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86" name="Rectangle 269"/>
            <p:cNvSpPr>
              <a:spLocks noChangeArrowheads="1"/>
            </p:cNvSpPr>
            <p:nvPr/>
          </p:nvSpPr>
          <p:spPr bwMode="auto">
            <a:xfrm>
              <a:off x="385" y="3237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87" name="Line 270"/>
            <p:cNvSpPr>
              <a:spLocks noChangeShapeType="1"/>
            </p:cNvSpPr>
            <p:nvPr/>
          </p:nvSpPr>
          <p:spPr bwMode="auto">
            <a:xfrm>
              <a:off x="385" y="3237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88" name="Rectangle 271"/>
            <p:cNvSpPr>
              <a:spLocks noChangeArrowheads="1"/>
            </p:cNvSpPr>
            <p:nvPr/>
          </p:nvSpPr>
          <p:spPr bwMode="auto">
            <a:xfrm>
              <a:off x="1687" y="3237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89" name="Line 272"/>
            <p:cNvSpPr>
              <a:spLocks noChangeShapeType="1"/>
            </p:cNvSpPr>
            <p:nvPr/>
          </p:nvSpPr>
          <p:spPr bwMode="auto">
            <a:xfrm>
              <a:off x="1687" y="3237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90" name="Line 273"/>
            <p:cNvSpPr>
              <a:spLocks noChangeShapeType="1"/>
            </p:cNvSpPr>
            <p:nvPr/>
          </p:nvSpPr>
          <p:spPr bwMode="auto">
            <a:xfrm>
              <a:off x="4774" y="3237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91" name="Rectangle 274"/>
            <p:cNvSpPr>
              <a:spLocks noChangeArrowheads="1"/>
            </p:cNvSpPr>
            <p:nvPr/>
          </p:nvSpPr>
          <p:spPr bwMode="auto">
            <a:xfrm>
              <a:off x="5897" y="3237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92" name="Line 275"/>
            <p:cNvSpPr>
              <a:spLocks noChangeShapeType="1"/>
            </p:cNvSpPr>
            <p:nvPr/>
          </p:nvSpPr>
          <p:spPr bwMode="auto">
            <a:xfrm>
              <a:off x="5897" y="3237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93" name="Line 276"/>
            <p:cNvSpPr>
              <a:spLocks noChangeShapeType="1"/>
            </p:cNvSpPr>
            <p:nvPr/>
          </p:nvSpPr>
          <p:spPr bwMode="auto">
            <a:xfrm>
              <a:off x="384" y="339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94" name="Rectangle 277"/>
            <p:cNvSpPr>
              <a:spLocks noChangeArrowheads="1"/>
            </p:cNvSpPr>
            <p:nvPr/>
          </p:nvSpPr>
          <p:spPr bwMode="auto">
            <a:xfrm>
              <a:off x="385" y="3390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95" name="Line 278"/>
            <p:cNvSpPr>
              <a:spLocks noChangeShapeType="1"/>
            </p:cNvSpPr>
            <p:nvPr/>
          </p:nvSpPr>
          <p:spPr bwMode="auto">
            <a:xfrm>
              <a:off x="385" y="339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96" name="Line 279"/>
            <p:cNvSpPr>
              <a:spLocks noChangeShapeType="1"/>
            </p:cNvSpPr>
            <p:nvPr/>
          </p:nvSpPr>
          <p:spPr bwMode="auto">
            <a:xfrm>
              <a:off x="385" y="339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97" name="Rectangle 280"/>
            <p:cNvSpPr>
              <a:spLocks noChangeArrowheads="1"/>
            </p:cNvSpPr>
            <p:nvPr/>
          </p:nvSpPr>
          <p:spPr bwMode="auto">
            <a:xfrm>
              <a:off x="391" y="3390"/>
              <a:ext cx="129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098" name="Line 281"/>
            <p:cNvSpPr>
              <a:spLocks noChangeShapeType="1"/>
            </p:cNvSpPr>
            <p:nvPr/>
          </p:nvSpPr>
          <p:spPr bwMode="auto">
            <a:xfrm>
              <a:off x="391" y="3390"/>
              <a:ext cx="1295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99" name="Rectangle 282"/>
            <p:cNvSpPr>
              <a:spLocks noChangeArrowheads="1"/>
            </p:cNvSpPr>
            <p:nvPr/>
          </p:nvSpPr>
          <p:spPr bwMode="auto">
            <a:xfrm>
              <a:off x="1686" y="3390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00" name="Line 283"/>
            <p:cNvSpPr>
              <a:spLocks noChangeShapeType="1"/>
            </p:cNvSpPr>
            <p:nvPr/>
          </p:nvSpPr>
          <p:spPr bwMode="auto">
            <a:xfrm>
              <a:off x="1686" y="339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01" name="Line 284"/>
            <p:cNvSpPr>
              <a:spLocks noChangeShapeType="1"/>
            </p:cNvSpPr>
            <p:nvPr/>
          </p:nvSpPr>
          <p:spPr bwMode="auto">
            <a:xfrm>
              <a:off x="1686" y="339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02" name="Rectangle 285"/>
            <p:cNvSpPr>
              <a:spLocks noChangeArrowheads="1"/>
            </p:cNvSpPr>
            <p:nvPr/>
          </p:nvSpPr>
          <p:spPr bwMode="auto">
            <a:xfrm>
              <a:off x="1687" y="3390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03" name="Line 286"/>
            <p:cNvSpPr>
              <a:spLocks noChangeShapeType="1"/>
            </p:cNvSpPr>
            <p:nvPr/>
          </p:nvSpPr>
          <p:spPr bwMode="auto">
            <a:xfrm>
              <a:off x="1687" y="339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04" name="Line 287"/>
            <p:cNvSpPr>
              <a:spLocks noChangeShapeType="1"/>
            </p:cNvSpPr>
            <p:nvPr/>
          </p:nvSpPr>
          <p:spPr bwMode="auto">
            <a:xfrm>
              <a:off x="1687" y="339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05" name="Rectangle 288"/>
            <p:cNvSpPr>
              <a:spLocks noChangeArrowheads="1"/>
            </p:cNvSpPr>
            <p:nvPr/>
          </p:nvSpPr>
          <p:spPr bwMode="auto">
            <a:xfrm>
              <a:off x="1693" y="3390"/>
              <a:ext cx="3080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06" name="Line 289"/>
            <p:cNvSpPr>
              <a:spLocks noChangeShapeType="1"/>
            </p:cNvSpPr>
            <p:nvPr/>
          </p:nvSpPr>
          <p:spPr bwMode="auto">
            <a:xfrm>
              <a:off x="1693" y="3390"/>
              <a:ext cx="308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07" name="Rectangle 290"/>
            <p:cNvSpPr>
              <a:spLocks noChangeArrowheads="1"/>
            </p:cNvSpPr>
            <p:nvPr/>
          </p:nvSpPr>
          <p:spPr bwMode="auto">
            <a:xfrm>
              <a:off x="4773" y="3390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08" name="Line 291"/>
            <p:cNvSpPr>
              <a:spLocks noChangeShapeType="1"/>
            </p:cNvSpPr>
            <p:nvPr/>
          </p:nvSpPr>
          <p:spPr bwMode="auto">
            <a:xfrm>
              <a:off x="4773" y="339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09" name="Line 292"/>
            <p:cNvSpPr>
              <a:spLocks noChangeShapeType="1"/>
            </p:cNvSpPr>
            <p:nvPr/>
          </p:nvSpPr>
          <p:spPr bwMode="auto">
            <a:xfrm>
              <a:off x="4773" y="339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10" name="Line 293"/>
            <p:cNvSpPr>
              <a:spLocks noChangeShapeType="1"/>
            </p:cNvSpPr>
            <p:nvPr/>
          </p:nvSpPr>
          <p:spPr bwMode="auto">
            <a:xfrm>
              <a:off x="4774" y="339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11" name="Line 294"/>
            <p:cNvSpPr>
              <a:spLocks noChangeShapeType="1"/>
            </p:cNvSpPr>
            <p:nvPr/>
          </p:nvSpPr>
          <p:spPr bwMode="auto">
            <a:xfrm>
              <a:off x="4774" y="3390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12" name="Rectangle 295"/>
            <p:cNvSpPr>
              <a:spLocks noChangeArrowheads="1"/>
            </p:cNvSpPr>
            <p:nvPr/>
          </p:nvSpPr>
          <p:spPr bwMode="auto">
            <a:xfrm>
              <a:off x="4780" y="3390"/>
              <a:ext cx="111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13" name="Line 296"/>
            <p:cNvSpPr>
              <a:spLocks noChangeShapeType="1"/>
            </p:cNvSpPr>
            <p:nvPr/>
          </p:nvSpPr>
          <p:spPr bwMode="auto">
            <a:xfrm>
              <a:off x="4780" y="3390"/>
              <a:ext cx="1115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14" name="Rectangle 297"/>
            <p:cNvSpPr>
              <a:spLocks noChangeArrowheads="1"/>
            </p:cNvSpPr>
            <p:nvPr/>
          </p:nvSpPr>
          <p:spPr bwMode="auto">
            <a:xfrm>
              <a:off x="391" y="3554"/>
              <a:ext cx="5506" cy="153"/>
            </a:xfrm>
            <a:prstGeom prst="rect">
              <a:avLst/>
            </a:prstGeom>
            <a:solidFill>
              <a:srgbClr val="E5E5E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15" name="Rectangle 298"/>
            <p:cNvSpPr>
              <a:spLocks noChangeArrowheads="1"/>
            </p:cNvSpPr>
            <p:nvPr/>
          </p:nvSpPr>
          <p:spPr bwMode="auto">
            <a:xfrm>
              <a:off x="2826" y="3558"/>
              <a:ext cx="620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Radiation</a:t>
              </a:r>
              <a:endParaRPr lang="en-US" sz="2200"/>
            </a:p>
          </p:txBody>
        </p:sp>
        <p:sp>
          <p:nvSpPr>
            <p:cNvPr id="35116" name="Rectangle 299"/>
            <p:cNvSpPr>
              <a:spLocks noChangeArrowheads="1"/>
            </p:cNvSpPr>
            <p:nvPr/>
          </p:nvSpPr>
          <p:spPr bwMode="auto">
            <a:xfrm>
              <a:off x="385" y="3549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17" name="Line 300"/>
            <p:cNvSpPr>
              <a:spLocks noChangeShapeType="1"/>
            </p:cNvSpPr>
            <p:nvPr/>
          </p:nvSpPr>
          <p:spPr bwMode="auto">
            <a:xfrm>
              <a:off x="385" y="354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18" name="Line 301"/>
            <p:cNvSpPr>
              <a:spLocks noChangeShapeType="1"/>
            </p:cNvSpPr>
            <p:nvPr/>
          </p:nvSpPr>
          <p:spPr bwMode="auto">
            <a:xfrm>
              <a:off x="385" y="3549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19" name="Rectangle 302"/>
            <p:cNvSpPr>
              <a:spLocks noChangeArrowheads="1"/>
            </p:cNvSpPr>
            <p:nvPr/>
          </p:nvSpPr>
          <p:spPr bwMode="auto">
            <a:xfrm>
              <a:off x="385" y="3549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20" name="Line 303"/>
            <p:cNvSpPr>
              <a:spLocks noChangeShapeType="1"/>
            </p:cNvSpPr>
            <p:nvPr/>
          </p:nvSpPr>
          <p:spPr bwMode="auto">
            <a:xfrm>
              <a:off x="385" y="354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1" name="Line 304"/>
            <p:cNvSpPr>
              <a:spLocks noChangeShapeType="1"/>
            </p:cNvSpPr>
            <p:nvPr/>
          </p:nvSpPr>
          <p:spPr bwMode="auto">
            <a:xfrm>
              <a:off x="385" y="3549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2" name="Rectangle 305"/>
            <p:cNvSpPr>
              <a:spLocks noChangeArrowheads="1"/>
            </p:cNvSpPr>
            <p:nvPr/>
          </p:nvSpPr>
          <p:spPr bwMode="auto">
            <a:xfrm>
              <a:off x="391" y="3549"/>
              <a:ext cx="1295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23" name="Line 306"/>
            <p:cNvSpPr>
              <a:spLocks noChangeShapeType="1"/>
            </p:cNvSpPr>
            <p:nvPr/>
          </p:nvSpPr>
          <p:spPr bwMode="auto">
            <a:xfrm>
              <a:off x="391" y="3549"/>
              <a:ext cx="1295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4" name="Rectangle 307"/>
            <p:cNvSpPr>
              <a:spLocks noChangeArrowheads="1"/>
            </p:cNvSpPr>
            <p:nvPr/>
          </p:nvSpPr>
          <p:spPr bwMode="auto">
            <a:xfrm>
              <a:off x="1686" y="3549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25" name="Line 308"/>
            <p:cNvSpPr>
              <a:spLocks noChangeShapeType="1"/>
            </p:cNvSpPr>
            <p:nvPr/>
          </p:nvSpPr>
          <p:spPr bwMode="auto">
            <a:xfrm>
              <a:off x="1686" y="354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6" name="Line 309"/>
            <p:cNvSpPr>
              <a:spLocks noChangeShapeType="1"/>
            </p:cNvSpPr>
            <p:nvPr/>
          </p:nvSpPr>
          <p:spPr bwMode="auto">
            <a:xfrm>
              <a:off x="1686" y="3549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7" name="Rectangle 310"/>
            <p:cNvSpPr>
              <a:spLocks noChangeArrowheads="1"/>
            </p:cNvSpPr>
            <p:nvPr/>
          </p:nvSpPr>
          <p:spPr bwMode="auto">
            <a:xfrm>
              <a:off x="1692" y="3549"/>
              <a:ext cx="3081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28" name="Line 311"/>
            <p:cNvSpPr>
              <a:spLocks noChangeShapeType="1"/>
            </p:cNvSpPr>
            <p:nvPr/>
          </p:nvSpPr>
          <p:spPr bwMode="auto">
            <a:xfrm>
              <a:off x="1692" y="3549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9" name="Rectangle 312"/>
            <p:cNvSpPr>
              <a:spLocks noChangeArrowheads="1"/>
            </p:cNvSpPr>
            <p:nvPr/>
          </p:nvSpPr>
          <p:spPr bwMode="auto">
            <a:xfrm>
              <a:off x="4773" y="3549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30" name="Line 313"/>
            <p:cNvSpPr>
              <a:spLocks noChangeShapeType="1"/>
            </p:cNvSpPr>
            <p:nvPr/>
          </p:nvSpPr>
          <p:spPr bwMode="auto">
            <a:xfrm>
              <a:off x="4773" y="354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31" name="Line 314"/>
            <p:cNvSpPr>
              <a:spLocks noChangeShapeType="1"/>
            </p:cNvSpPr>
            <p:nvPr/>
          </p:nvSpPr>
          <p:spPr bwMode="auto">
            <a:xfrm>
              <a:off x="4773" y="3549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32" name="Rectangle 315"/>
            <p:cNvSpPr>
              <a:spLocks noChangeArrowheads="1"/>
            </p:cNvSpPr>
            <p:nvPr/>
          </p:nvSpPr>
          <p:spPr bwMode="auto">
            <a:xfrm>
              <a:off x="4779" y="3549"/>
              <a:ext cx="111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33" name="Line 316"/>
            <p:cNvSpPr>
              <a:spLocks noChangeShapeType="1"/>
            </p:cNvSpPr>
            <p:nvPr/>
          </p:nvSpPr>
          <p:spPr bwMode="auto">
            <a:xfrm>
              <a:off x="4779" y="3549"/>
              <a:ext cx="111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34" name="Rectangle 317"/>
            <p:cNvSpPr>
              <a:spLocks noChangeArrowheads="1"/>
            </p:cNvSpPr>
            <p:nvPr/>
          </p:nvSpPr>
          <p:spPr bwMode="auto">
            <a:xfrm>
              <a:off x="5895" y="3549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35" name="Line 318"/>
            <p:cNvSpPr>
              <a:spLocks noChangeShapeType="1"/>
            </p:cNvSpPr>
            <p:nvPr/>
          </p:nvSpPr>
          <p:spPr bwMode="auto">
            <a:xfrm>
              <a:off x="5895" y="354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36" name="Line 319"/>
            <p:cNvSpPr>
              <a:spLocks noChangeShapeType="1"/>
            </p:cNvSpPr>
            <p:nvPr/>
          </p:nvSpPr>
          <p:spPr bwMode="auto">
            <a:xfrm>
              <a:off x="5895" y="3549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37" name="Rectangle 320"/>
            <p:cNvSpPr>
              <a:spLocks noChangeArrowheads="1"/>
            </p:cNvSpPr>
            <p:nvPr/>
          </p:nvSpPr>
          <p:spPr bwMode="auto">
            <a:xfrm>
              <a:off x="5897" y="3549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38" name="Line 321"/>
            <p:cNvSpPr>
              <a:spLocks noChangeShapeType="1"/>
            </p:cNvSpPr>
            <p:nvPr/>
          </p:nvSpPr>
          <p:spPr bwMode="auto">
            <a:xfrm>
              <a:off x="5897" y="354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39" name="Line 322"/>
            <p:cNvSpPr>
              <a:spLocks noChangeShapeType="1"/>
            </p:cNvSpPr>
            <p:nvPr/>
          </p:nvSpPr>
          <p:spPr bwMode="auto">
            <a:xfrm>
              <a:off x="5897" y="3549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0" name="Rectangle 323"/>
            <p:cNvSpPr>
              <a:spLocks noChangeArrowheads="1"/>
            </p:cNvSpPr>
            <p:nvPr/>
          </p:nvSpPr>
          <p:spPr bwMode="auto">
            <a:xfrm>
              <a:off x="5897" y="3549"/>
              <a:ext cx="6" cy="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41" name="Line 324"/>
            <p:cNvSpPr>
              <a:spLocks noChangeShapeType="1"/>
            </p:cNvSpPr>
            <p:nvPr/>
          </p:nvSpPr>
          <p:spPr bwMode="auto">
            <a:xfrm>
              <a:off x="5897" y="354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2" name="Line 325"/>
            <p:cNvSpPr>
              <a:spLocks noChangeShapeType="1"/>
            </p:cNvSpPr>
            <p:nvPr/>
          </p:nvSpPr>
          <p:spPr bwMode="auto">
            <a:xfrm>
              <a:off x="5897" y="3549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3" name="Rectangle 326"/>
            <p:cNvSpPr>
              <a:spLocks noChangeArrowheads="1"/>
            </p:cNvSpPr>
            <p:nvPr/>
          </p:nvSpPr>
          <p:spPr bwMode="auto">
            <a:xfrm>
              <a:off x="385" y="3554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44" name="Line 327"/>
            <p:cNvSpPr>
              <a:spLocks noChangeShapeType="1"/>
            </p:cNvSpPr>
            <p:nvPr/>
          </p:nvSpPr>
          <p:spPr bwMode="auto">
            <a:xfrm>
              <a:off x="385" y="3554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5" name="Rectangle 328"/>
            <p:cNvSpPr>
              <a:spLocks noChangeArrowheads="1"/>
            </p:cNvSpPr>
            <p:nvPr/>
          </p:nvSpPr>
          <p:spPr bwMode="auto">
            <a:xfrm>
              <a:off x="5897" y="3554"/>
              <a:ext cx="6" cy="15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46" name="Line 329"/>
            <p:cNvSpPr>
              <a:spLocks noChangeShapeType="1"/>
            </p:cNvSpPr>
            <p:nvPr/>
          </p:nvSpPr>
          <p:spPr bwMode="auto">
            <a:xfrm>
              <a:off x="5897" y="3554"/>
              <a:ext cx="1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7" name="Rectangle 330"/>
            <p:cNvSpPr>
              <a:spLocks noChangeArrowheads="1"/>
            </p:cNvSpPr>
            <p:nvPr/>
          </p:nvSpPr>
          <p:spPr bwMode="auto">
            <a:xfrm>
              <a:off x="846" y="3716"/>
              <a:ext cx="36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1 rem</a:t>
              </a:r>
              <a:endParaRPr lang="en-US" sz="2200"/>
            </a:p>
          </p:txBody>
        </p:sp>
        <p:sp>
          <p:nvSpPr>
            <p:cNvPr id="35148" name="Rectangle 331"/>
            <p:cNvSpPr>
              <a:spLocks noChangeArrowheads="1"/>
            </p:cNvSpPr>
            <p:nvPr/>
          </p:nvSpPr>
          <p:spPr bwMode="auto">
            <a:xfrm>
              <a:off x="1789" y="3716"/>
              <a:ext cx="2810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Childhood leukemia deaths before 12 years</a:t>
              </a:r>
              <a:endParaRPr lang="en-US" sz="2200"/>
            </a:p>
          </p:txBody>
        </p:sp>
        <p:sp>
          <p:nvSpPr>
            <p:cNvPr id="35149" name="Rectangle 332"/>
            <p:cNvSpPr>
              <a:spLocks noChangeArrowheads="1"/>
            </p:cNvSpPr>
            <p:nvPr/>
          </p:nvSpPr>
          <p:spPr bwMode="auto">
            <a:xfrm>
              <a:off x="5029" y="3716"/>
              <a:ext cx="577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1 in 3333</a:t>
              </a:r>
              <a:endParaRPr lang="en-US" sz="2200"/>
            </a:p>
          </p:txBody>
        </p:sp>
        <p:sp>
          <p:nvSpPr>
            <p:cNvPr id="35150" name="Line 333"/>
            <p:cNvSpPr>
              <a:spLocks noChangeShapeType="1"/>
            </p:cNvSpPr>
            <p:nvPr/>
          </p:nvSpPr>
          <p:spPr bwMode="auto">
            <a:xfrm>
              <a:off x="385" y="3707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1" name="Line 334"/>
            <p:cNvSpPr>
              <a:spLocks noChangeShapeType="1"/>
            </p:cNvSpPr>
            <p:nvPr/>
          </p:nvSpPr>
          <p:spPr bwMode="auto">
            <a:xfrm>
              <a:off x="385" y="3707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2" name="Line 335"/>
            <p:cNvSpPr>
              <a:spLocks noChangeShapeType="1"/>
            </p:cNvSpPr>
            <p:nvPr/>
          </p:nvSpPr>
          <p:spPr bwMode="auto">
            <a:xfrm>
              <a:off x="391" y="3707"/>
              <a:ext cx="129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3" name="Line 336"/>
            <p:cNvSpPr>
              <a:spLocks noChangeShapeType="1"/>
            </p:cNvSpPr>
            <p:nvPr/>
          </p:nvSpPr>
          <p:spPr bwMode="auto">
            <a:xfrm>
              <a:off x="1687" y="3707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4" name="Line 337"/>
            <p:cNvSpPr>
              <a:spLocks noChangeShapeType="1"/>
            </p:cNvSpPr>
            <p:nvPr/>
          </p:nvSpPr>
          <p:spPr bwMode="auto">
            <a:xfrm>
              <a:off x="1687" y="3707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5" name="Line 338"/>
            <p:cNvSpPr>
              <a:spLocks noChangeShapeType="1"/>
            </p:cNvSpPr>
            <p:nvPr/>
          </p:nvSpPr>
          <p:spPr bwMode="auto">
            <a:xfrm>
              <a:off x="1693" y="3707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6" name="Line 339"/>
            <p:cNvSpPr>
              <a:spLocks noChangeShapeType="1"/>
            </p:cNvSpPr>
            <p:nvPr/>
          </p:nvSpPr>
          <p:spPr bwMode="auto">
            <a:xfrm>
              <a:off x="4774" y="3707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7" name="Line 340"/>
            <p:cNvSpPr>
              <a:spLocks noChangeShapeType="1"/>
            </p:cNvSpPr>
            <p:nvPr/>
          </p:nvSpPr>
          <p:spPr bwMode="auto">
            <a:xfrm>
              <a:off x="4774" y="3707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8" name="Line 341"/>
            <p:cNvSpPr>
              <a:spLocks noChangeShapeType="1"/>
            </p:cNvSpPr>
            <p:nvPr/>
          </p:nvSpPr>
          <p:spPr bwMode="auto">
            <a:xfrm>
              <a:off x="4780" y="3707"/>
              <a:ext cx="11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59" name="Line 342"/>
            <p:cNvSpPr>
              <a:spLocks noChangeShapeType="1"/>
            </p:cNvSpPr>
            <p:nvPr/>
          </p:nvSpPr>
          <p:spPr bwMode="auto">
            <a:xfrm>
              <a:off x="5897" y="3707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0" name="Line 343"/>
            <p:cNvSpPr>
              <a:spLocks noChangeShapeType="1"/>
            </p:cNvSpPr>
            <p:nvPr/>
          </p:nvSpPr>
          <p:spPr bwMode="auto">
            <a:xfrm>
              <a:off x="5897" y="3707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1" name="Rectangle 344"/>
            <p:cNvSpPr>
              <a:spLocks noChangeArrowheads="1"/>
            </p:cNvSpPr>
            <p:nvPr/>
          </p:nvSpPr>
          <p:spPr bwMode="auto">
            <a:xfrm>
              <a:off x="385" y="3712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62" name="Line 345"/>
            <p:cNvSpPr>
              <a:spLocks noChangeShapeType="1"/>
            </p:cNvSpPr>
            <p:nvPr/>
          </p:nvSpPr>
          <p:spPr bwMode="auto">
            <a:xfrm>
              <a:off x="385" y="3712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3" name="Rectangle 346"/>
            <p:cNvSpPr>
              <a:spLocks noChangeArrowheads="1"/>
            </p:cNvSpPr>
            <p:nvPr/>
          </p:nvSpPr>
          <p:spPr bwMode="auto">
            <a:xfrm>
              <a:off x="1687" y="3712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64" name="Line 347"/>
            <p:cNvSpPr>
              <a:spLocks noChangeShapeType="1"/>
            </p:cNvSpPr>
            <p:nvPr/>
          </p:nvSpPr>
          <p:spPr bwMode="auto">
            <a:xfrm>
              <a:off x="1687" y="3712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5" name="Line 348"/>
            <p:cNvSpPr>
              <a:spLocks noChangeShapeType="1"/>
            </p:cNvSpPr>
            <p:nvPr/>
          </p:nvSpPr>
          <p:spPr bwMode="auto">
            <a:xfrm>
              <a:off x="4774" y="3712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6" name="Rectangle 349"/>
            <p:cNvSpPr>
              <a:spLocks noChangeArrowheads="1"/>
            </p:cNvSpPr>
            <p:nvPr/>
          </p:nvSpPr>
          <p:spPr bwMode="auto">
            <a:xfrm>
              <a:off x="5897" y="3712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67" name="Line 350"/>
            <p:cNvSpPr>
              <a:spLocks noChangeShapeType="1"/>
            </p:cNvSpPr>
            <p:nvPr/>
          </p:nvSpPr>
          <p:spPr bwMode="auto">
            <a:xfrm>
              <a:off x="5897" y="3712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8" name="Rectangle 351"/>
            <p:cNvSpPr>
              <a:spLocks noChangeArrowheads="1"/>
            </p:cNvSpPr>
            <p:nvPr/>
          </p:nvSpPr>
          <p:spPr bwMode="auto">
            <a:xfrm>
              <a:off x="846" y="3874"/>
              <a:ext cx="36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1 rem</a:t>
              </a:r>
              <a:endParaRPr lang="en-US" sz="2200"/>
            </a:p>
          </p:txBody>
        </p:sp>
        <p:sp>
          <p:nvSpPr>
            <p:cNvPr id="35169" name="Rectangle 352"/>
            <p:cNvSpPr>
              <a:spLocks noChangeArrowheads="1"/>
            </p:cNvSpPr>
            <p:nvPr/>
          </p:nvSpPr>
          <p:spPr bwMode="auto">
            <a:xfrm>
              <a:off x="2213" y="3874"/>
              <a:ext cx="2006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Other childhood cancer deaths</a:t>
              </a:r>
              <a:endParaRPr lang="en-US" sz="2200"/>
            </a:p>
          </p:txBody>
        </p:sp>
        <p:sp>
          <p:nvSpPr>
            <p:cNvPr id="35170" name="Rectangle 353"/>
            <p:cNvSpPr>
              <a:spLocks noChangeArrowheads="1"/>
            </p:cNvSpPr>
            <p:nvPr/>
          </p:nvSpPr>
          <p:spPr bwMode="auto">
            <a:xfrm>
              <a:off x="5029" y="3874"/>
              <a:ext cx="577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500">
                  <a:solidFill>
                    <a:srgbClr val="010000"/>
                  </a:solidFill>
                </a:rPr>
                <a:t>1 in 3571</a:t>
              </a:r>
              <a:endParaRPr lang="en-US" sz="2200"/>
            </a:p>
          </p:txBody>
        </p:sp>
        <p:sp>
          <p:nvSpPr>
            <p:cNvPr id="35171" name="Rectangle 354"/>
            <p:cNvSpPr>
              <a:spLocks noChangeArrowheads="1"/>
            </p:cNvSpPr>
            <p:nvPr/>
          </p:nvSpPr>
          <p:spPr bwMode="auto">
            <a:xfrm>
              <a:off x="385" y="3864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72" name="Line 355"/>
            <p:cNvSpPr>
              <a:spLocks noChangeShapeType="1"/>
            </p:cNvSpPr>
            <p:nvPr/>
          </p:nvSpPr>
          <p:spPr bwMode="auto">
            <a:xfrm>
              <a:off x="385" y="386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3" name="Line 356"/>
            <p:cNvSpPr>
              <a:spLocks noChangeShapeType="1"/>
            </p:cNvSpPr>
            <p:nvPr/>
          </p:nvSpPr>
          <p:spPr bwMode="auto">
            <a:xfrm>
              <a:off x="385" y="386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4" name="Rectangle 357"/>
            <p:cNvSpPr>
              <a:spLocks noChangeArrowheads="1"/>
            </p:cNvSpPr>
            <p:nvPr/>
          </p:nvSpPr>
          <p:spPr bwMode="auto">
            <a:xfrm>
              <a:off x="391" y="3864"/>
              <a:ext cx="129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75" name="Line 358"/>
            <p:cNvSpPr>
              <a:spLocks noChangeShapeType="1"/>
            </p:cNvSpPr>
            <p:nvPr/>
          </p:nvSpPr>
          <p:spPr bwMode="auto">
            <a:xfrm>
              <a:off x="391" y="3864"/>
              <a:ext cx="129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6" name="Rectangle 359"/>
            <p:cNvSpPr>
              <a:spLocks noChangeArrowheads="1"/>
            </p:cNvSpPr>
            <p:nvPr/>
          </p:nvSpPr>
          <p:spPr bwMode="auto">
            <a:xfrm>
              <a:off x="1687" y="3864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77" name="Line 360"/>
            <p:cNvSpPr>
              <a:spLocks noChangeShapeType="1"/>
            </p:cNvSpPr>
            <p:nvPr/>
          </p:nvSpPr>
          <p:spPr bwMode="auto">
            <a:xfrm>
              <a:off x="1687" y="386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8" name="Line 361"/>
            <p:cNvSpPr>
              <a:spLocks noChangeShapeType="1"/>
            </p:cNvSpPr>
            <p:nvPr/>
          </p:nvSpPr>
          <p:spPr bwMode="auto">
            <a:xfrm>
              <a:off x="1687" y="386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9" name="Rectangle 362"/>
            <p:cNvSpPr>
              <a:spLocks noChangeArrowheads="1"/>
            </p:cNvSpPr>
            <p:nvPr/>
          </p:nvSpPr>
          <p:spPr bwMode="auto">
            <a:xfrm>
              <a:off x="1693" y="3864"/>
              <a:ext cx="3081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80" name="Line 363"/>
            <p:cNvSpPr>
              <a:spLocks noChangeShapeType="1"/>
            </p:cNvSpPr>
            <p:nvPr/>
          </p:nvSpPr>
          <p:spPr bwMode="auto">
            <a:xfrm>
              <a:off x="1693" y="3864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1" name="Line 364"/>
            <p:cNvSpPr>
              <a:spLocks noChangeShapeType="1"/>
            </p:cNvSpPr>
            <p:nvPr/>
          </p:nvSpPr>
          <p:spPr bwMode="auto">
            <a:xfrm>
              <a:off x="4774" y="386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2" name="Line 365"/>
            <p:cNvSpPr>
              <a:spLocks noChangeShapeType="1"/>
            </p:cNvSpPr>
            <p:nvPr/>
          </p:nvSpPr>
          <p:spPr bwMode="auto">
            <a:xfrm>
              <a:off x="4774" y="386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3" name="Rectangle 366"/>
            <p:cNvSpPr>
              <a:spLocks noChangeArrowheads="1"/>
            </p:cNvSpPr>
            <p:nvPr/>
          </p:nvSpPr>
          <p:spPr bwMode="auto">
            <a:xfrm>
              <a:off x="4780" y="3864"/>
              <a:ext cx="1117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84" name="Line 367"/>
            <p:cNvSpPr>
              <a:spLocks noChangeShapeType="1"/>
            </p:cNvSpPr>
            <p:nvPr/>
          </p:nvSpPr>
          <p:spPr bwMode="auto">
            <a:xfrm>
              <a:off x="4780" y="3864"/>
              <a:ext cx="11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5" name="Rectangle 368"/>
            <p:cNvSpPr>
              <a:spLocks noChangeArrowheads="1"/>
            </p:cNvSpPr>
            <p:nvPr/>
          </p:nvSpPr>
          <p:spPr bwMode="auto">
            <a:xfrm>
              <a:off x="5897" y="3864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86" name="Line 369"/>
            <p:cNvSpPr>
              <a:spLocks noChangeShapeType="1"/>
            </p:cNvSpPr>
            <p:nvPr/>
          </p:nvSpPr>
          <p:spPr bwMode="auto">
            <a:xfrm>
              <a:off x="5897" y="386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7" name="Line 370"/>
            <p:cNvSpPr>
              <a:spLocks noChangeShapeType="1"/>
            </p:cNvSpPr>
            <p:nvPr/>
          </p:nvSpPr>
          <p:spPr bwMode="auto">
            <a:xfrm>
              <a:off x="5897" y="386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8" name="Rectangle 371"/>
            <p:cNvSpPr>
              <a:spLocks noChangeArrowheads="1"/>
            </p:cNvSpPr>
            <p:nvPr/>
          </p:nvSpPr>
          <p:spPr bwMode="auto">
            <a:xfrm>
              <a:off x="385" y="3870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89" name="Line 372"/>
            <p:cNvSpPr>
              <a:spLocks noChangeShapeType="1"/>
            </p:cNvSpPr>
            <p:nvPr/>
          </p:nvSpPr>
          <p:spPr bwMode="auto">
            <a:xfrm>
              <a:off x="385" y="3870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0" name="Line 373"/>
            <p:cNvSpPr>
              <a:spLocks noChangeShapeType="1"/>
            </p:cNvSpPr>
            <p:nvPr/>
          </p:nvSpPr>
          <p:spPr bwMode="auto">
            <a:xfrm>
              <a:off x="385" y="402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1" name="Line 374"/>
            <p:cNvSpPr>
              <a:spLocks noChangeShapeType="1"/>
            </p:cNvSpPr>
            <p:nvPr/>
          </p:nvSpPr>
          <p:spPr bwMode="auto">
            <a:xfrm>
              <a:off x="385" y="402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2" name="Line 375"/>
            <p:cNvSpPr>
              <a:spLocks noChangeShapeType="1"/>
            </p:cNvSpPr>
            <p:nvPr/>
          </p:nvSpPr>
          <p:spPr bwMode="auto">
            <a:xfrm>
              <a:off x="385" y="402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3" name="Line 376"/>
            <p:cNvSpPr>
              <a:spLocks noChangeShapeType="1"/>
            </p:cNvSpPr>
            <p:nvPr/>
          </p:nvSpPr>
          <p:spPr bwMode="auto">
            <a:xfrm>
              <a:off x="385" y="402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4" name="Line 377"/>
            <p:cNvSpPr>
              <a:spLocks noChangeShapeType="1"/>
            </p:cNvSpPr>
            <p:nvPr/>
          </p:nvSpPr>
          <p:spPr bwMode="auto">
            <a:xfrm>
              <a:off x="391" y="4022"/>
              <a:ext cx="129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5" name="Rectangle 378"/>
            <p:cNvSpPr>
              <a:spLocks noChangeArrowheads="1"/>
            </p:cNvSpPr>
            <p:nvPr/>
          </p:nvSpPr>
          <p:spPr bwMode="auto">
            <a:xfrm>
              <a:off x="1687" y="3870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196" name="Line 379"/>
            <p:cNvSpPr>
              <a:spLocks noChangeShapeType="1"/>
            </p:cNvSpPr>
            <p:nvPr/>
          </p:nvSpPr>
          <p:spPr bwMode="auto">
            <a:xfrm>
              <a:off x="1687" y="3870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7" name="Line 380"/>
            <p:cNvSpPr>
              <a:spLocks noChangeShapeType="1"/>
            </p:cNvSpPr>
            <p:nvPr/>
          </p:nvSpPr>
          <p:spPr bwMode="auto">
            <a:xfrm>
              <a:off x="1687" y="402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8" name="Line 381"/>
            <p:cNvSpPr>
              <a:spLocks noChangeShapeType="1"/>
            </p:cNvSpPr>
            <p:nvPr/>
          </p:nvSpPr>
          <p:spPr bwMode="auto">
            <a:xfrm>
              <a:off x="1687" y="402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9" name="Line 382"/>
            <p:cNvSpPr>
              <a:spLocks noChangeShapeType="1"/>
            </p:cNvSpPr>
            <p:nvPr/>
          </p:nvSpPr>
          <p:spPr bwMode="auto">
            <a:xfrm>
              <a:off x="1693" y="4022"/>
              <a:ext cx="308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0" name="Line 383"/>
            <p:cNvSpPr>
              <a:spLocks noChangeShapeType="1"/>
            </p:cNvSpPr>
            <p:nvPr/>
          </p:nvSpPr>
          <p:spPr bwMode="auto">
            <a:xfrm>
              <a:off x="4774" y="3870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1" name="Line 384"/>
            <p:cNvSpPr>
              <a:spLocks noChangeShapeType="1"/>
            </p:cNvSpPr>
            <p:nvPr/>
          </p:nvSpPr>
          <p:spPr bwMode="auto">
            <a:xfrm>
              <a:off x="4774" y="402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2" name="Line 385"/>
            <p:cNvSpPr>
              <a:spLocks noChangeShapeType="1"/>
            </p:cNvSpPr>
            <p:nvPr/>
          </p:nvSpPr>
          <p:spPr bwMode="auto">
            <a:xfrm>
              <a:off x="4774" y="402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3" name="Line 386"/>
            <p:cNvSpPr>
              <a:spLocks noChangeShapeType="1"/>
            </p:cNvSpPr>
            <p:nvPr/>
          </p:nvSpPr>
          <p:spPr bwMode="auto">
            <a:xfrm>
              <a:off x="4780" y="4022"/>
              <a:ext cx="11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4" name="Rectangle 387"/>
            <p:cNvSpPr>
              <a:spLocks noChangeArrowheads="1"/>
            </p:cNvSpPr>
            <p:nvPr/>
          </p:nvSpPr>
          <p:spPr bwMode="auto">
            <a:xfrm>
              <a:off x="5897" y="3870"/>
              <a:ext cx="6" cy="15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CA"/>
            </a:p>
          </p:txBody>
        </p:sp>
        <p:sp>
          <p:nvSpPr>
            <p:cNvPr id="35205" name="Line 388"/>
            <p:cNvSpPr>
              <a:spLocks noChangeShapeType="1"/>
            </p:cNvSpPr>
            <p:nvPr/>
          </p:nvSpPr>
          <p:spPr bwMode="auto">
            <a:xfrm>
              <a:off x="5897" y="3870"/>
              <a:ext cx="1" cy="1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6" name="Line 389"/>
            <p:cNvSpPr>
              <a:spLocks noChangeShapeType="1"/>
            </p:cNvSpPr>
            <p:nvPr/>
          </p:nvSpPr>
          <p:spPr bwMode="auto">
            <a:xfrm>
              <a:off x="5897" y="402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7" name="Line 390"/>
            <p:cNvSpPr>
              <a:spLocks noChangeShapeType="1"/>
            </p:cNvSpPr>
            <p:nvPr/>
          </p:nvSpPr>
          <p:spPr bwMode="auto">
            <a:xfrm>
              <a:off x="5897" y="402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8" name="Line 391"/>
            <p:cNvSpPr>
              <a:spLocks noChangeShapeType="1"/>
            </p:cNvSpPr>
            <p:nvPr/>
          </p:nvSpPr>
          <p:spPr bwMode="auto">
            <a:xfrm>
              <a:off x="5897" y="402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9" name="Line 392"/>
            <p:cNvSpPr>
              <a:spLocks noChangeShapeType="1"/>
            </p:cNvSpPr>
            <p:nvPr/>
          </p:nvSpPr>
          <p:spPr bwMode="auto">
            <a:xfrm>
              <a:off x="5897" y="402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mtClean="0">
                <a:cs typeface="+mj-cs"/>
              </a:rPr>
              <a:t>Safety in Radioisotope Laboratories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16" charset="2"/>
              <a:buChar char=""/>
              <a:defRPr/>
            </a:pPr>
            <a:r>
              <a:rPr lang="en-US" sz="2800" smtClean="0">
                <a:cs typeface="+mn-cs"/>
              </a:rPr>
              <a:t>It is important to remember and comply with these safety instructions.</a:t>
            </a:r>
          </a:p>
          <a:p>
            <a:pPr eaLnBrk="1" hangingPunct="1">
              <a:buFont typeface="Wingdings" pitchFamily="16" charset="2"/>
              <a:buChar char=""/>
              <a:defRPr/>
            </a:pPr>
            <a:r>
              <a:rPr lang="en-US" sz="2800" smtClean="0">
                <a:cs typeface="+mn-cs"/>
              </a:rPr>
              <a:t>Students not working according to these precautions may be asked to leave the lab.</a:t>
            </a:r>
          </a:p>
        </p:txBody>
      </p:sp>
      <p:pic>
        <p:nvPicPr>
          <p:cNvPr id="30725" name="Picture 5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03263" y="1981200"/>
            <a:ext cx="3773487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mtClean="0">
                <a:cs typeface="+mj-cs"/>
              </a:rPr>
              <a:t>General Safety Precautions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eaLnBrk="1" hangingPunct="1">
              <a:buFont typeface="Wingdings" pitchFamily="16" charset="2"/>
              <a:buChar char=""/>
              <a:defRPr/>
            </a:pPr>
            <a:r>
              <a:rPr lang="en-US" sz="2400" dirty="0" smtClean="0">
                <a:cs typeface="+mn-cs"/>
              </a:rPr>
              <a:t>No eating or drinking in the lab</a:t>
            </a:r>
          </a:p>
          <a:p>
            <a:pPr eaLnBrk="1" hangingPunct="1">
              <a:buFont typeface="Wingdings" pitchFamily="16" charset="2"/>
              <a:buChar char=""/>
              <a:defRPr/>
            </a:pPr>
            <a:r>
              <a:rPr lang="en-US" sz="2400" smtClean="0">
                <a:cs typeface="+mn-cs"/>
              </a:rPr>
              <a:t>Suitable </a:t>
            </a:r>
            <a:r>
              <a:rPr lang="en-US" sz="2400" dirty="0" smtClean="0">
                <a:cs typeface="+mn-cs"/>
              </a:rPr>
              <a:t>footwear: no open toes or heels</a:t>
            </a:r>
          </a:p>
          <a:p>
            <a:pPr eaLnBrk="1" hangingPunct="1">
              <a:buFont typeface="Wingdings" pitchFamily="16" charset="2"/>
              <a:buChar char=""/>
              <a:defRPr/>
            </a:pPr>
            <a:r>
              <a:rPr lang="en-US" sz="2400" dirty="0" smtClean="0">
                <a:cs typeface="+mn-cs"/>
              </a:rPr>
              <a:t>Report all cuts, scrapes, burns or other injuries to the instructor</a:t>
            </a:r>
          </a:p>
          <a:p>
            <a:pPr eaLnBrk="1" hangingPunct="1">
              <a:buFont typeface="Wingdings" pitchFamily="16" charset="2"/>
              <a:buChar char=""/>
              <a:defRPr/>
            </a:pPr>
            <a:r>
              <a:rPr lang="en-US" sz="2400" dirty="0" smtClean="0">
                <a:cs typeface="+mn-cs"/>
              </a:rPr>
              <a:t>Keep fingers and objects away from your mouth and eyes</a:t>
            </a:r>
          </a:p>
        </p:txBody>
      </p:sp>
      <p:pic>
        <p:nvPicPr>
          <p:cNvPr id="8197" name="Picture 5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2797175"/>
            <a:ext cx="3810000" cy="2482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6600" dirty="0" smtClean="0">
                <a:cs typeface="+mj-cs"/>
              </a:rPr>
              <a:t>Radiation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b="1" dirty="0" smtClean="0">
                <a:cs typeface="+mn-cs"/>
              </a:rPr>
              <a:t>Definition:  Radiation is the energy in 	the form of particles or waves</a:t>
            </a:r>
          </a:p>
          <a:p>
            <a:pPr>
              <a:defRPr/>
            </a:pPr>
            <a:r>
              <a:rPr lang="en-US" sz="2800" b="1" dirty="0" smtClean="0">
                <a:cs typeface="+mn-cs"/>
              </a:rPr>
              <a:t>Two Types of Radiation</a:t>
            </a:r>
          </a:p>
          <a:p>
            <a:pPr lvl="1">
              <a:defRPr/>
            </a:pPr>
            <a:r>
              <a:rPr lang="en-US" sz="2400" b="1" dirty="0" smtClean="0"/>
              <a:t>Ionizing: removes electrons from atoms</a:t>
            </a:r>
          </a:p>
          <a:p>
            <a:pPr lvl="2">
              <a:defRPr/>
            </a:pPr>
            <a:r>
              <a:rPr lang="en-US" sz="2000" b="1" dirty="0" smtClean="0"/>
              <a:t>Particulate (alphas and betas)</a:t>
            </a:r>
          </a:p>
          <a:p>
            <a:pPr lvl="2">
              <a:defRPr/>
            </a:pPr>
            <a:r>
              <a:rPr lang="en-US" sz="2000" b="1" dirty="0" smtClean="0"/>
              <a:t>Waves (gamma and X-rays)</a:t>
            </a:r>
          </a:p>
          <a:p>
            <a:pPr lvl="1">
              <a:defRPr/>
            </a:pPr>
            <a:r>
              <a:rPr lang="en-US" sz="2400" b="1" dirty="0" smtClean="0"/>
              <a:t>Non-ionizing (electromagnetic): can't remove electrons from atoms </a:t>
            </a:r>
          </a:p>
          <a:p>
            <a:pPr lvl="2">
              <a:defRPr/>
            </a:pPr>
            <a:r>
              <a:rPr lang="en-US" sz="2000" b="1" dirty="0" smtClean="0"/>
              <a:t>infrared, visible, microwaves, radar, radio waves, lasers</a:t>
            </a:r>
          </a:p>
          <a:p>
            <a:pPr>
              <a:defRPr/>
            </a:pPr>
            <a:endParaRPr lang="en-US" sz="28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cs typeface="+mj-cs"/>
              </a:rPr>
              <a:t>General  Radiation Safety Precautions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862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cs typeface="+mn-cs"/>
            </a:endParaRP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All students must wear a lab coat and gloves in the radioisotope lab</a:t>
            </a: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Always be aware of your surroundings and what you are doing</a:t>
            </a: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Use a face shield or screening when working with </a:t>
            </a:r>
            <a:r>
              <a:rPr lang="en-US" sz="2400" baseline="30000" dirty="0" smtClean="0">
                <a:cs typeface="+mn-cs"/>
              </a:rPr>
              <a:t>32</a:t>
            </a:r>
            <a:r>
              <a:rPr lang="en-US" sz="2400" dirty="0" smtClean="0">
                <a:cs typeface="+mn-cs"/>
              </a:rPr>
              <a:t>P</a:t>
            </a:r>
          </a:p>
          <a:p>
            <a:pPr eaLnBrk="1" hangingPunct="1">
              <a:defRPr/>
            </a:pPr>
            <a:endParaRPr lang="en-US" sz="2400" dirty="0" smtClean="0">
              <a:cs typeface="+mn-cs"/>
            </a:endParaRPr>
          </a:p>
          <a:p>
            <a:pPr eaLnBrk="1" hangingPunct="1">
              <a:defRPr/>
            </a:pPr>
            <a:endParaRPr lang="en-US" sz="2400" dirty="0" smtClean="0">
              <a:cs typeface="+mn-cs"/>
            </a:endParaRPr>
          </a:p>
        </p:txBody>
      </p:sp>
      <p:pic>
        <p:nvPicPr>
          <p:cNvPr id="32773" name="Picture 5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919663" y="1981200"/>
            <a:ext cx="3265487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42875"/>
            <a:ext cx="7772400" cy="1500188"/>
          </a:xfrm>
        </p:spPr>
        <p:txBody>
          <a:bodyPr/>
          <a:lstStyle/>
          <a:p>
            <a:pPr algn="ctr">
              <a:defRPr/>
            </a:pPr>
            <a:r>
              <a:rPr lang="en-US" dirty="0" smtClean="0">
                <a:cs typeface="+mj-cs"/>
              </a:rPr>
              <a:t>General  Radiation Safety Precautions</a:t>
            </a:r>
            <a:br>
              <a:rPr lang="en-US" dirty="0" smtClean="0">
                <a:cs typeface="+mj-cs"/>
              </a:rPr>
            </a:br>
            <a:endParaRPr lang="en-US" dirty="0" smtClean="0">
              <a:cs typeface="+mj-cs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71625"/>
            <a:ext cx="9144000" cy="5286375"/>
          </a:xfrm>
        </p:spPr>
        <p:txBody>
          <a:bodyPr/>
          <a:lstStyle/>
          <a:p>
            <a:pPr marL="193675" indent="-193675" defTabSz="423863">
              <a:buClr>
                <a:schemeClr val="accent1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600" u="sng" dirty="0" smtClean="0">
                <a:cs typeface="+mn-cs"/>
              </a:rPr>
              <a:t>Time:</a:t>
            </a:r>
            <a:r>
              <a:rPr lang="en-US" sz="2600" dirty="0" smtClean="0">
                <a:cs typeface="+mn-cs"/>
              </a:rPr>
              <a:t> minimize the time that you are in contact with 	radioactive material to reduce exposure</a:t>
            </a:r>
          </a:p>
          <a:p>
            <a:pPr marL="657225" lvl="1" indent="-247650" defTabSz="423863">
              <a:lnSpc>
                <a:spcPct val="30000"/>
              </a:lnSpc>
              <a:buClr>
                <a:schemeClr val="accent1"/>
              </a:buClr>
              <a:buSzPct val="65000"/>
              <a:buFont typeface="Wingdings" pitchFamily="2" charset="2"/>
              <a:buChar char="Ø"/>
              <a:defRPr/>
            </a:pPr>
            <a:endParaRPr lang="en-US" sz="2600" dirty="0" smtClean="0"/>
          </a:p>
          <a:p>
            <a:pPr marL="193675" indent="-193675" defTabSz="423863">
              <a:buClr>
                <a:schemeClr val="accent1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600" u="sng" dirty="0" smtClean="0">
                <a:cs typeface="+mn-cs"/>
              </a:rPr>
              <a:t>Distance:</a:t>
            </a:r>
            <a:r>
              <a:rPr lang="en-US" sz="2600" dirty="0" smtClean="0">
                <a:cs typeface="+mn-cs"/>
              </a:rPr>
              <a:t> keep your distance. If you double the distance 	the exposure rate drops by factor of 4</a:t>
            </a:r>
          </a:p>
          <a:p>
            <a:pPr marL="657225" lvl="1" indent="-247650" defTabSz="423863">
              <a:lnSpc>
                <a:spcPct val="30000"/>
              </a:lnSpc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endParaRPr lang="en-US" sz="2600" dirty="0" smtClean="0"/>
          </a:p>
          <a:p>
            <a:pPr marL="193675" indent="-193675" defTabSz="423863">
              <a:buClr>
                <a:schemeClr val="accent1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600" u="sng" dirty="0" smtClean="0">
                <a:cs typeface="+mn-cs"/>
              </a:rPr>
              <a:t>Shielding:</a:t>
            </a:r>
            <a:r>
              <a:rPr lang="en-US" sz="2600" dirty="0" smtClean="0">
                <a:cs typeface="+mn-cs"/>
              </a:rPr>
              <a:t> </a:t>
            </a:r>
          </a:p>
          <a:p>
            <a:pPr marL="657225" lvl="1" indent="-247650" defTabSz="423863"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lang="en-US" sz="2600" dirty="0" smtClean="0"/>
              <a:t>Lead, water, or concrete for gamma &amp; X-ray. Thick plastic (</a:t>
            </a:r>
            <a:r>
              <a:rPr lang="en-US" sz="2600" dirty="0" err="1" smtClean="0"/>
              <a:t>lucite</a:t>
            </a:r>
            <a:r>
              <a:rPr lang="en-US" sz="2600" dirty="0" smtClean="0"/>
              <a:t>) for betas</a:t>
            </a:r>
          </a:p>
          <a:p>
            <a:pPr marL="657225" lvl="1" indent="-247650" defTabSz="423863">
              <a:lnSpc>
                <a:spcPct val="30000"/>
              </a:lnSpc>
              <a:buClr>
                <a:schemeClr val="accent1"/>
              </a:buClr>
              <a:buSzPct val="65000"/>
              <a:buFont typeface="Wingdings" pitchFamily="2" charset="2"/>
              <a:buChar char="Ø"/>
              <a:defRPr/>
            </a:pPr>
            <a:endParaRPr lang="en-US" sz="2600" dirty="0" smtClean="0"/>
          </a:p>
          <a:p>
            <a:pPr marL="193675" indent="-193675" defTabSz="423863">
              <a:buClr>
                <a:schemeClr val="accent1"/>
              </a:buClr>
              <a:buSzPct val="65000"/>
              <a:buFont typeface="Wingdings" pitchFamily="2" charset="2"/>
              <a:buChar char="Ø"/>
              <a:defRPr/>
            </a:pPr>
            <a:r>
              <a:rPr lang="en-US" sz="2600" u="sng" dirty="0" smtClean="0">
                <a:cs typeface="+mn-cs"/>
              </a:rPr>
              <a:t>Protective clothing:</a:t>
            </a:r>
            <a:r>
              <a:rPr lang="en-US" sz="2600" dirty="0" smtClean="0">
                <a:cs typeface="+mn-cs"/>
              </a:rPr>
              <a:t> protects against contamination only - 	keeps radioactive material off skin and clothes</a:t>
            </a:r>
            <a:endParaRPr lang="en-US" sz="2600" dirty="0" smtClean="0">
              <a:latin typeface="Times New Roman" pitchFamily="18" charset="0"/>
              <a:cs typeface="+mn-cs"/>
            </a:endParaRPr>
          </a:p>
          <a:p>
            <a:pPr>
              <a:defRPr/>
            </a:pPr>
            <a:endParaRPr lang="en-US" dirty="0" smtClean="0">
              <a:cs typeface="+mn-cs"/>
            </a:endParaRPr>
          </a:p>
        </p:txBody>
      </p:sp>
      <p:sp>
        <p:nvSpPr>
          <p:cNvPr id="41987" name="Rectangle 2"/>
          <p:cNvSpPr>
            <a:spLocks noChangeArrowheads="1"/>
          </p:cNvSpPr>
          <p:nvPr/>
        </p:nvSpPr>
        <p:spPr bwMode="auto">
          <a:xfrm>
            <a:off x="241300" y="336550"/>
            <a:ext cx="89027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23863" eaLnBrk="0" hangingPunct="0">
              <a:buClr>
                <a:srgbClr val="C20041"/>
              </a:buClr>
              <a:buSzPct val="90000"/>
              <a:buFont typeface="Monotype Sorts"/>
              <a:buNone/>
            </a:pPr>
            <a:endParaRPr lang="en-CA" sz="4000"/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554038" y="1479550"/>
            <a:ext cx="8105775" cy="437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defTabSz="423863" eaLnBrk="0" hangingPunct="0">
              <a:buClr>
                <a:schemeClr val="accent1"/>
              </a:buClr>
              <a:buSzPct val="65000"/>
              <a:buFont typeface="Wingdings" pitchFamily="2" charset="2"/>
              <a:buChar char="Ø"/>
            </a:pPr>
            <a:endParaRPr lang="en-CA" sz="2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mtClean="0">
                <a:cs typeface="+mj-cs"/>
              </a:rPr>
              <a:t>General Safety Precautions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505200" y="1981200"/>
            <a:ext cx="49530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Disposal</a:t>
            </a:r>
          </a:p>
          <a:p>
            <a:pPr lvl="1" eaLnBrk="1" hangingPunct="1">
              <a:defRPr/>
            </a:pPr>
            <a:r>
              <a:rPr lang="en-US" sz="2400" dirty="0" smtClean="0"/>
              <a:t>Ensure you have disposed of wastes in appropriate containers</a:t>
            </a:r>
          </a:p>
          <a:p>
            <a:pPr lvl="2"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It is important to wash hands thoroughly with a non-abrasive soap before leaving the lab or if you have spilled on your hands</a:t>
            </a:r>
          </a:p>
          <a:p>
            <a:pPr lvl="2" eaLnBrk="1" hangingPunct="1">
              <a:defRPr/>
            </a:pPr>
            <a:endParaRPr lang="en-US" sz="2000" dirty="0" smtClean="0"/>
          </a:p>
        </p:txBody>
      </p:sp>
      <p:pic>
        <p:nvPicPr>
          <p:cNvPr id="7176" name="Picture 8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09600" y="1752600"/>
            <a:ext cx="2708275" cy="4648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285750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en-US" sz="6000" dirty="0" smtClean="0">
                <a:cs typeface="+mj-cs"/>
              </a:rPr>
              <a:t>Nomenclature for Elements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14500"/>
            <a:ext cx="7772400" cy="50006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b="1" dirty="0" smtClean="0">
                <a:cs typeface="+mn-cs"/>
              </a:rPr>
              <a:t>"X" = Element Symbol</a:t>
            </a:r>
          </a:p>
          <a:p>
            <a:pPr>
              <a:lnSpc>
                <a:spcPct val="90000"/>
              </a:lnSpc>
              <a:defRPr/>
            </a:pPr>
            <a:endParaRPr lang="en-US" sz="2400" b="1" dirty="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r>
              <a:rPr lang="en-US" sz="2400" b="1" dirty="0" smtClean="0">
                <a:cs typeface="+mn-cs"/>
              </a:rPr>
              <a:t>"Z" = # Protons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		Each element has a unique "Z”</a:t>
            </a:r>
          </a:p>
          <a:p>
            <a:pPr>
              <a:lnSpc>
                <a:spcPct val="90000"/>
              </a:lnSpc>
              <a:defRPr/>
            </a:pPr>
            <a:endParaRPr lang="en-US" sz="2400" b="1" dirty="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r>
              <a:rPr lang="en-US" sz="2400" b="1" dirty="0" smtClean="0">
                <a:cs typeface="+mn-cs"/>
              </a:rPr>
              <a:t>"N” = # Neutrons</a:t>
            </a:r>
          </a:p>
          <a:p>
            <a:pPr lvl="1">
              <a:lnSpc>
                <a:spcPct val="90000"/>
              </a:lnSpc>
              <a:defRPr/>
            </a:pPr>
            <a:endParaRPr lang="en-US" sz="2000" b="1" dirty="0" smtClean="0"/>
          </a:p>
          <a:p>
            <a:pPr>
              <a:lnSpc>
                <a:spcPct val="90000"/>
              </a:lnSpc>
              <a:defRPr/>
            </a:pPr>
            <a:r>
              <a:rPr lang="en-US" sz="2400" b="1" dirty="0" smtClean="0">
                <a:cs typeface="+mn-cs"/>
              </a:rPr>
              <a:t>Atomic Mass # = "A“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cs typeface="+mn-cs"/>
              </a:rPr>
              <a:t>		</a:t>
            </a:r>
            <a:r>
              <a:rPr lang="en-US" sz="1800" b="1" dirty="0" smtClean="0">
                <a:cs typeface="+mn-cs"/>
              </a:rPr>
              <a:t>"A" = Z + N = # Protons + # Neutrons</a:t>
            </a:r>
          </a:p>
          <a:p>
            <a:pPr lvl="2">
              <a:lnSpc>
                <a:spcPct val="90000"/>
              </a:lnSpc>
              <a:defRPr/>
            </a:pPr>
            <a:endParaRPr lang="en-US" sz="1800" b="1" dirty="0" smtClean="0"/>
          </a:p>
          <a:p>
            <a:pPr>
              <a:lnSpc>
                <a:spcPct val="90000"/>
              </a:lnSpc>
              <a:defRPr/>
            </a:pPr>
            <a:r>
              <a:rPr lang="en-US" sz="2400" b="1" dirty="0" smtClean="0">
                <a:cs typeface="+mn-cs"/>
              </a:rPr>
              <a:t>Isotope: same Z, different N, thus different 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b="1" dirty="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r>
              <a:rPr lang="en-US" sz="2400" b="1" dirty="0" smtClean="0">
                <a:cs typeface="+mn-cs"/>
              </a:rPr>
              <a:t>Radioisotope: An unstable isotope </a:t>
            </a:r>
          </a:p>
          <a:p>
            <a:pPr>
              <a:lnSpc>
                <a:spcPct val="90000"/>
              </a:lnSpc>
              <a:defRPr/>
            </a:pPr>
            <a:endParaRPr lang="en-US" sz="24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6000" dirty="0" smtClean="0">
                <a:cs typeface="+mj-cs"/>
              </a:rPr>
              <a:t>Phosphorous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2286000"/>
            <a:ext cx="7772400" cy="3673475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cs typeface="+mn-cs"/>
              </a:rPr>
              <a:t>15 Protons</a:t>
            </a:r>
          </a:p>
          <a:p>
            <a:pPr>
              <a:buFont typeface="Wingdings" pitchFamily="2" charset="2"/>
              <a:buNone/>
              <a:defRPr/>
            </a:pPr>
            <a:endParaRPr lang="en-US" b="1" dirty="0" smtClean="0">
              <a:cs typeface="+mn-cs"/>
            </a:endParaRPr>
          </a:p>
          <a:p>
            <a:pPr>
              <a:defRPr/>
            </a:pPr>
            <a:r>
              <a:rPr lang="en-US" b="1" dirty="0" smtClean="0">
                <a:cs typeface="+mn-cs"/>
              </a:rPr>
              <a:t> P-31 					</a:t>
            </a:r>
          </a:p>
          <a:p>
            <a:pPr lvl="2">
              <a:defRPr/>
            </a:pPr>
            <a:r>
              <a:rPr lang="en-US" b="1" dirty="0" smtClean="0"/>
              <a:t>16 Neutrons and stable</a:t>
            </a:r>
          </a:p>
          <a:p>
            <a:pPr>
              <a:defRPr/>
            </a:pPr>
            <a:r>
              <a:rPr lang="en-US" b="1" dirty="0" smtClean="0">
                <a:cs typeface="+mn-cs"/>
              </a:rPr>
              <a:t> P-32</a:t>
            </a:r>
          </a:p>
          <a:p>
            <a:pPr lvl="2">
              <a:defRPr/>
            </a:pPr>
            <a:r>
              <a:rPr lang="en-US" b="1" dirty="0" smtClean="0"/>
              <a:t> 17 Neutrons and unstable</a:t>
            </a:r>
          </a:p>
        </p:txBody>
      </p:sp>
      <p:grpSp>
        <p:nvGrpSpPr>
          <p:cNvPr id="21507" name="Group 9"/>
          <p:cNvGrpSpPr>
            <a:grpSpLocks/>
          </p:cNvGrpSpPr>
          <p:nvPr/>
        </p:nvGrpSpPr>
        <p:grpSpPr bwMode="auto">
          <a:xfrm>
            <a:off x="6429375" y="3643313"/>
            <a:ext cx="849313" cy="962025"/>
            <a:chOff x="6429388" y="3643314"/>
            <a:chExt cx="849633" cy="961731"/>
          </a:xfrm>
        </p:grpSpPr>
        <p:sp>
          <p:nvSpPr>
            <p:cNvPr id="21512" name="TextBox 6"/>
            <p:cNvSpPr txBox="1">
              <a:spLocks noChangeArrowheads="1"/>
            </p:cNvSpPr>
            <p:nvPr/>
          </p:nvSpPr>
          <p:spPr bwMode="auto">
            <a:xfrm>
              <a:off x="6786578" y="3786190"/>
              <a:ext cx="492443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CA" sz="3600"/>
                <a:t>P</a:t>
              </a:r>
            </a:p>
          </p:txBody>
        </p:sp>
        <p:sp>
          <p:nvSpPr>
            <p:cNvPr id="21513" name="TextBox 7"/>
            <p:cNvSpPr txBox="1">
              <a:spLocks noChangeArrowheads="1"/>
            </p:cNvSpPr>
            <p:nvPr/>
          </p:nvSpPr>
          <p:spPr bwMode="auto">
            <a:xfrm>
              <a:off x="6429388" y="3643314"/>
              <a:ext cx="52770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CA"/>
                <a:t>31</a:t>
              </a:r>
            </a:p>
          </p:txBody>
        </p:sp>
        <p:sp>
          <p:nvSpPr>
            <p:cNvPr id="21514" name="TextBox 8"/>
            <p:cNvSpPr txBox="1">
              <a:spLocks noChangeArrowheads="1"/>
            </p:cNvSpPr>
            <p:nvPr/>
          </p:nvSpPr>
          <p:spPr bwMode="auto">
            <a:xfrm>
              <a:off x="6429388" y="4143380"/>
              <a:ext cx="52770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CA"/>
                <a:t>15</a:t>
              </a:r>
            </a:p>
          </p:txBody>
        </p:sp>
      </p:grpSp>
      <p:grpSp>
        <p:nvGrpSpPr>
          <p:cNvPr id="21508" name="Group 14"/>
          <p:cNvGrpSpPr>
            <a:grpSpLocks/>
          </p:cNvGrpSpPr>
          <p:nvPr/>
        </p:nvGrpSpPr>
        <p:grpSpPr bwMode="auto">
          <a:xfrm>
            <a:off x="6500813" y="4857750"/>
            <a:ext cx="849312" cy="962025"/>
            <a:chOff x="6500826" y="5000636"/>
            <a:chExt cx="849633" cy="961731"/>
          </a:xfrm>
        </p:grpSpPr>
        <p:sp>
          <p:nvSpPr>
            <p:cNvPr id="21509" name="TextBox 11"/>
            <p:cNvSpPr txBox="1">
              <a:spLocks noChangeArrowheads="1"/>
            </p:cNvSpPr>
            <p:nvPr/>
          </p:nvSpPr>
          <p:spPr bwMode="auto">
            <a:xfrm>
              <a:off x="6858016" y="5143512"/>
              <a:ext cx="492443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CA" sz="3600"/>
                <a:t>P</a:t>
              </a:r>
            </a:p>
          </p:txBody>
        </p:sp>
        <p:sp>
          <p:nvSpPr>
            <p:cNvPr id="21510" name="TextBox 12"/>
            <p:cNvSpPr txBox="1">
              <a:spLocks noChangeArrowheads="1"/>
            </p:cNvSpPr>
            <p:nvPr/>
          </p:nvSpPr>
          <p:spPr bwMode="auto">
            <a:xfrm>
              <a:off x="6500826" y="5000636"/>
              <a:ext cx="52770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CA"/>
                <a:t>32</a:t>
              </a:r>
            </a:p>
          </p:txBody>
        </p:sp>
        <p:sp>
          <p:nvSpPr>
            <p:cNvPr id="21511" name="TextBox 13"/>
            <p:cNvSpPr txBox="1">
              <a:spLocks noChangeArrowheads="1"/>
            </p:cNvSpPr>
            <p:nvPr/>
          </p:nvSpPr>
          <p:spPr bwMode="auto">
            <a:xfrm>
              <a:off x="6500826" y="5500702"/>
              <a:ext cx="52770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CA"/>
                <a:t>15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285750"/>
            <a:ext cx="7772400" cy="819150"/>
          </a:xfrm>
        </p:spPr>
        <p:txBody>
          <a:bodyPr/>
          <a:lstStyle/>
          <a:p>
            <a:pPr algn="ctr">
              <a:defRPr/>
            </a:pPr>
            <a:r>
              <a:rPr lang="en-US" dirty="0" smtClean="0">
                <a:cs typeface="+mj-cs"/>
              </a:rPr>
              <a:t>Decay Law &amp; Half-Life</a:t>
            </a:r>
            <a:br>
              <a:rPr lang="en-US" dirty="0" smtClean="0">
                <a:cs typeface="+mj-cs"/>
              </a:rPr>
            </a:br>
            <a:endParaRPr lang="en-US" dirty="0" smtClean="0">
              <a:cs typeface="+mj-cs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928688"/>
            <a:ext cx="7772400" cy="4114800"/>
          </a:xfrm>
        </p:spPr>
        <p:txBody>
          <a:bodyPr/>
          <a:lstStyle/>
          <a:p>
            <a:pPr marL="193675" indent="-193675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dirty="0" smtClean="0">
                <a:cs typeface="+mn-cs"/>
              </a:rPr>
              <a:t>Half life: The time required to reduce the amount of a particular type of radioactive material by one-half</a:t>
            </a:r>
          </a:p>
          <a:p>
            <a:pPr marL="193675" indent="-193675" defTabSz="423863">
              <a:buClr>
                <a:srgbClr val="FF9933"/>
              </a:buClr>
              <a:buSzPct val="65000"/>
              <a:buFont typeface="Wingdings" pitchFamily="2" charset="2"/>
              <a:buChar char="Ø"/>
              <a:defRPr/>
            </a:pPr>
            <a:r>
              <a:rPr lang="en-US" dirty="0" smtClean="0">
                <a:cs typeface="+mn-cs"/>
              </a:rPr>
              <a:t>Example:  120 </a:t>
            </a:r>
            <a:r>
              <a:rPr lang="en-US" dirty="0" err="1" smtClean="0">
                <a:cs typeface="+mn-cs"/>
              </a:rPr>
              <a:t>Ci</a:t>
            </a:r>
            <a:r>
              <a:rPr lang="en-US" dirty="0" smtClean="0">
                <a:cs typeface="+mn-cs"/>
              </a:rPr>
              <a:t> of P-32 (t </a:t>
            </a:r>
            <a:r>
              <a:rPr lang="en-US" baseline="-25000" dirty="0" smtClean="0">
                <a:cs typeface="+mn-cs"/>
              </a:rPr>
              <a:t>1/2</a:t>
            </a:r>
            <a:r>
              <a:rPr lang="en-US" dirty="0" smtClean="0">
                <a:cs typeface="+mn-cs"/>
              </a:rPr>
              <a:t> = 14 days)</a:t>
            </a:r>
            <a:endParaRPr lang="en-US" dirty="0" smtClean="0">
              <a:latin typeface="Times New Roman" pitchFamily="18" charset="0"/>
              <a:cs typeface="+mn-cs"/>
            </a:endParaRPr>
          </a:p>
          <a:p>
            <a:pPr>
              <a:defRPr/>
            </a:pPr>
            <a:endParaRPr lang="en-US" dirty="0" smtClean="0">
              <a:cs typeface="+mn-cs"/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1246188" y="403225"/>
            <a:ext cx="6581775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3075">
              <a:buClr>
                <a:srgbClr val="C20041"/>
              </a:buClr>
              <a:buSzPct val="90000"/>
              <a:buFont typeface="Monotype Sorts"/>
              <a:buNone/>
            </a:pPr>
            <a:endParaRPr lang="en-CA" sz="4800" b="0">
              <a:latin typeface="Tahoma" pitchFamily="34" charset="0"/>
            </a:endParaRP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554038" y="1344613"/>
            <a:ext cx="8243887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defTabSz="423863" eaLnBrk="0" hangingPunct="0">
              <a:buClr>
                <a:srgbClr val="FF9933"/>
              </a:buClr>
              <a:buSzPct val="65000"/>
              <a:buFont typeface="Wingdings" pitchFamily="2" charset="2"/>
              <a:buChar char="Ø"/>
            </a:pPr>
            <a:endParaRPr lang="en-CA" sz="2300">
              <a:latin typeface="Times New Roman" pitchFamily="18" charset="0"/>
            </a:endParaRPr>
          </a:p>
        </p:txBody>
      </p:sp>
      <p:grpSp>
        <p:nvGrpSpPr>
          <p:cNvPr id="22533" name="Group 4"/>
          <p:cNvGrpSpPr>
            <a:grpSpLocks/>
          </p:cNvGrpSpPr>
          <p:nvPr/>
        </p:nvGrpSpPr>
        <p:grpSpPr bwMode="auto">
          <a:xfrm>
            <a:off x="-142875" y="4000500"/>
            <a:ext cx="2608263" cy="547688"/>
            <a:chOff x="-148" y="3007"/>
            <a:chExt cx="1809" cy="302"/>
          </a:xfrm>
        </p:grpSpPr>
        <p:sp>
          <p:nvSpPr>
            <p:cNvPr id="22639" name="Text Box 5"/>
            <p:cNvSpPr txBox="1">
              <a:spLocks noChangeArrowheads="1"/>
            </p:cNvSpPr>
            <p:nvPr/>
          </p:nvSpPr>
          <p:spPr bwMode="auto">
            <a:xfrm>
              <a:off x="-148" y="3046"/>
              <a:ext cx="1809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2000">
                  <a:latin typeface="NewsGothic"/>
                </a:rPr>
                <a:t>       </a:t>
              </a:r>
              <a:r>
                <a:rPr lang="en-US" sz="2000"/>
                <a:t>A</a:t>
              </a:r>
              <a:r>
                <a:rPr lang="en-US" sz="2000" baseline="-25000"/>
                <a:t>(t)</a:t>
              </a:r>
              <a:r>
                <a:rPr lang="en-US" sz="2000"/>
                <a:t> = A</a:t>
              </a:r>
              <a:r>
                <a:rPr lang="en-US" sz="2000" baseline="-25000"/>
                <a:t>(0)</a:t>
              </a:r>
              <a:r>
                <a:rPr lang="en-US" sz="2000"/>
                <a:t> * e</a:t>
              </a:r>
            </a:p>
          </p:txBody>
        </p:sp>
        <p:sp>
          <p:nvSpPr>
            <p:cNvPr id="22640" name="Text Box 6"/>
            <p:cNvSpPr txBox="1">
              <a:spLocks noChangeArrowheads="1"/>
            </p:cNvSpPr>
            <p:nvPr/>
          </p:nvSpPr>
          <p:spPr bwMode="auto">
            <a:xfrm>
              <a:off x="1140" y="3007"/>
              <a:ext cx="364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423863" eaLnBrk="0" hangingPunct="0">
                <a:buClr>
                  <a:srgbClr val="FFFFC2"/>
                </a:buClr>
                <a:buSzPct val="90000"/>
                <a:buFont typeface="Monotype Sorts"/>
                <a:buNone/>
              </a:pPr>
              <a:r>
                <a:rPr lang="en-US" sz="2000">
                  <a:latin typeface="Symbol" pitchFamily="18" charset="2"/>
                </a:rPr>
                <a:t></a:t>
              </a:r>
              <a:r>
                <a:rPr lang="en-US" sz="2000"/>
                <a:t>t</a:t>
              </a:r>
              <a:endParaRPr lang="en-US" sz="2000">
                <a:latin typeface="Times New Roman" pitchFamily="18" charset="0"/>
              </a:endParaRPr>
            </a:p>
          </p:txBody>
        </p:sp>
      </p:grpSp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3740150" y="2084388"/>
            <a:ext cx="5103813" cy="439261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/>
          <a:lstStyle/>
          <a:p>
            <a:endParaRPr lang="en-CA" sz="4000" b="0">
              <a:latin typeface="Times New Roman" pitchFamily="18" charset="0"/>
            </a:endParaRPr>
          </a:p>
        </p:txBody>
      </p:sp>
      <p:grpSp>
        <p:nvGrpSpPr>
          <p:cNvPr id="22535" name="Group 8"/>
          <p:cNvGrpSpPr>
            <a:grpSpLocks/>
          </p:cNvGrpSpPr>
          <p:nvPr/>
        </p:nvGrpSpPr>
        <p:grpSpPr bwMode="auto">
          <a:xfrm>
            <a:off x="357188" y="3098800"/>
            <a:ext cx="8035925" cy="3759200"/>
            <a:chOff x="198" y="1903"/>
            <a:chExt cx="5568" cy="2683"/>
          </a:xfrm>
        </p:grpSpPr>
        <p:grpSp>
          <p:nvGrpSpPr>
            <p:cNvPr id="22536" name="Group 9"/>
            <p:cNvGrpSpPr>
              <a:grpSpLocks/>
            </p:cNvGrpSpPr>
            <p:nvPr/>
          </p:nvGrpSpPr>
          <p:grpSpPr bwMode="auto">
            <a:xfrm>
              <a:off x="198" y="2091"/>
              <a:ext cx="2496" cy="2495"/>
              <a:chOff x="198" y="2091"/>
              <a:chExt cx="2496" cy="2495"/>
            </a:xfrm>
          </p:grpSpPr>
          <p:sp>
            <p:nvSpPr>
              <p:cNvPr id="22637" name="Text Box 10"/>
              <p:cNvSpPr txBox="1">
                <a:spLocks noChangeArrowheads="1"/>
              </p:cNvSpPr>
              <p:nvPr/>
            </p:nvSpPr>
            <p:spPr bwMode="auto">
              <a:xfrm>
                <a:off x="198" y="3162"/>
                <a:ext cx="2496" cy="14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defTabSz="423863" eaLnBrk="0" hangingPunct="0">
                  <a:lnSpc>
                    <a:spcPct val="125000"/>
                  </a:lnSpc>
                  <a:buClr>
                    <a:srgbClr val="FFFFC2"/>
                  </a:buClr>
                  <a:buSzPct val="90000"/>
                  <a:buFont typeface="Monotype Sorts"/>
                  <a:buNone/>
                </a:pPr>
                <a:r>
                  <a:rPr lang="en-US" sz="2000"/>
                  <a:t>A</a:t>
                </a:r>
                <a:r>
                  <a:rPr lang="en-US" sz="2000" baseline="-25000"/>
                  <a:t>(o)</a:t>
                </a:r>
                <a:r>
                  <a:rPr lang="en-US" sz="2000"/>
                  <a:t> = Initial Activity</a:t>
                </a:r>
              </a:p>
              <a:p>
                <a:pPr defTabSz="423863" eaLnBrk="0" hangingPunct="0">
                  <a:lnSpc>
                    <a:spcPct val="125000"/>
                  </a:lnSpc>
                  <a:buClr>
                    <a:srgbClr val="FFFFC2"/>
                  </a:buClr>
                  <a:buSzPct val="90000"/>
                  <a:buFont typeface="Monotype Sorts"/>
                  <a:buNone/>
                </a:pPr>
                <a:r>
                  <a:rPr lang="en-US" sz="2000"/>
                  <a:t>A</a:t>
                </a:r>
                <a:r>
                  <a:rPr lang="en-US" sz="2000" baseline="-25000"/>
                  <a:t>(t)</a:t>
                </a:r>
                <a:r>
                  <a:rPr lang="en-US" sz="2000"/>
                  <a:t>  = Activity after time "t"</a:t>
                </a:r>
              </a:p>
              <a:p>
                <a:pPr defTabSz="423863" eaLnBrk="0" hangingPunct="0">
                  <a:lnSpc>
                    <a:spcPct val="125000"/>
                  </a:lnSpc>
                  <a:buClr>
                    <a:srgbClr val="FFFFC2"/>
                  </a:buClr>
                  <a:buSzPct val="90000"/>
                  <a:buFont typeface="Monotype Sorts"/>
                  <a:buNone/>
                </a:pPr>
                <a:r>
                  <a:rPr lang="en-US" sz="2000"/>
                  <a:t>t   = Decay time </a:t>
                </a:r>
              </a:p>
              <a:p>
                <a:pPr defTabSz="423863" eaLnBrk="0" hangingPunct="0">
                  <a:lnSpc>
                    <a:spcPct val="125000"/>
                  </a:lnSpc>
                  <a:buClr>
                    <a:srgbClr val="FFFFC2"/>
                  </a:buClr>
                  <a:buSzPct val="90000"/>
                  <a:buFont typeface="Monotype Sorts"/>
                  <a:buNone/>
                </a:pPr>
                <a:r>
                  <a:rPr lang="en-US" sz="2000"/>
                  <a:t>λ  = constant = 0.693 / t</a:t>
                </a:r>
                <a:r>
                  <a:rPr lang="en-US" sz="2000" baseline="-25000"/>
                  <a:t>1/2</a:t>
                </a:r>
                <a:endParaRPr lang="en-US" sz="2000"/>
              </a:p>
              <a:p>
                <a:pPr defTabSz="423863" eaLnBrk="0" hangingPunct="0">
                  <a:lnSpc>
                    <a:spcPct val="125000"/>
                  </a:lnSpc>
                  <a:buClr>
                    <a:srgbClr val="FFFFC2"/>
                  </a:buClr>
                  <a:buSzPct val="90000"/>
                  <a:buFont typeface="Monotype Sorts"/>
                  <a:buNone/>
                </a:pPr>
                <a:r>
                  <a:rPr lang="en-US" sz="2000"/>
                  <a:t>t </a:t>
                </a:r>
                <a:r>
                  <a:rPr lang="en-US" sz="2000" baseline="-25000"/>
                  <a:t>1/2</a:t>
                </a:r>
                <a:r>
                  <a:rPr lang="en-US" sz="2000"/>
                  <a:t>  = half-life</a:t>
                </a:r>
              </a:p>
              <a:p>
                <a:pPr defTabSz="423863" eaLnBrk="0" hangingPunct="0">
                  <a:lnSpc>
                    <a:spcPct val="125000"/>
                  </a:lnSpc>
                  <a:buClr>
                    <a:srgbClr val="FFFFC2"/>
                  </a:buClr>
                  <a:buSzPct val="90000"/>
                  <a:buFont typeface="Monotype Sorts"/>
                  <a:buNone/>
                </a:pPr>
                <a:endParaRPr lang="en-US" sz="2000"/>
              </a:p>
            </p:txBody>
          </p:sp>
          <p:sp>
            <p:nvSpPr>
              <p:cNvPr id="22638" name="Text Box 11"/>
              <p:cNvSpPr txBox="1">
                <a:spLocks noChangeArrowheads="1"/>
              </p:cNvSpPr>
              <p:nvPr/>
            </p:nvSpPr>
            <p:spPr bwMode="auto">
              <a:xfrm>
                <a:off x="545" y="2091"/>
                <a:ext cx="2009" cy="3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defTabSz="423863" eaLnBrk="0" hangingPunct="0">
                  <a:buClr>
                    <a:srgbClr val="FFFFC2"/>
                  </a:buClr>
                  <a:buSzPct val="90000"/>
                  <a:buFont typeface="Monotype Sorts"/>
                  <a:buNone/>
                </a:pPr>
                <a:endParaRPr lang="en-CA" sz="2200">
                  <a:latin typeface="Times New Roman" pitchFamily="18" charset="0"/>
                </a:endParaRPr>
              </a:p>
            </p:txBody>
          </p:sp>
        </p:grpSp>
        <p:sp>
          <p:nvSpPr>
            <p:cNvPr id="22537" name="Line 12"/>
            <p:cNvSpPr>
              <a:spLocks noChangeShapeType="1"/>
            </p:cNvSpPr>
            <p:nvPr/>
          </p:nvSpPr>
          <p:spPr bwMode="auto">
            <a:xfrm>
              <a:off x="3608" y="3555"/>
              <a:ext cx="207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Line 13"/>
            <p:cNvSpPr>
              <a:spLocks noChangeShapeType="1"/>
            </p:cNvSpPr>
            <p:nvPr/>
          </p:nvSpPr>
          <p:spPr bwMode="auto">
            <a:xfrm>
              <a:off x="3608" y="3289"/>
              <a:ext cx="207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14"/>
            <p:cNvSpPr>
              <a:spLocks noChangeShapeType="1"/>
            </p:cNvSpPr>
            <p:nvPr/>
          </p:nvSpPr>
          <p:spPr bwMode="auto">
            <a:xfrm>
              <a:off x="3608" y="3031"/>
              <a:ext cx="207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5"/>
            <p:cNvSpPr>
              <a:spLocks noChangeShapeType="1"/>
            </p:cNvSpPr>
            <p:nvPr/>
          </p:nvSpPr>
          <p:spPr bwMode="auto">
            <a:xfrm>
              <a:off x="3608" y="2765"/>
              <a:ext cx="207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6"/>
            <p:cNvSpPr>
              <a:spLocks noChangeShapeType="1"/>
            </p:cNvSpPr>
            <p:nvPr/>
          </p:nvSpPr>
          <p:spPr bwMode="auto">
            <a:xfrm>
              <a:off x="3608" y="2507"/>
              <a:ext cx="207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17"/>
            <p:cNvSpPr>
              <a:spLocks noChangeShapeType="1"/>
            </p:cNvSpPr>
            <p:nvPr/>
          </p:nvSpPr>
          <p:spPr bwMode="auto">
            <a:xfrm>
              <a:off x="3608" y="2243"/>
              <a:ext cx="207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Line 18"/>
            <p:cNvSpPr>
              <a:spLocks noChangeShapeType="1"/>
            </p:cNvSpPr>
            <p:nvPr/>
          </p:nvSpPr>
          <p:spPr bwMode="auto">
            <a:xfrm>
              <a:off x="3608" y="1985"/>
              <a:ext cx="20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Line 19"/>
            <p:cNvSpPr>
              <a:spLocks noChangeShapeType="1"/>
            </p:cNvSpPr>
            <p:nvPr/>
          </p:nvSpPr>
          <p:spPr bwMode="auto">
            <a:xfrm>
              <a:off x="3905" y="1985"/>
              <a:ext cx="1" cy="18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Line 20"/>
            <p:cNvSpPr>
              <a:spLocks noChangeShapeType="1"/>
            </p:cNvSpPr>
            <p:nvPr/>
          </p:nvSpPr>
          <p:spPr bwMode="auto">
            <a:xfrm>
              <a:off x="4204" y="1985"/>
              <a:ext cx="1" cy="18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6" name="Line 21"/>
            <p:cNvSpPr>
              <a:spLocks noChangeShapeType="1"/>
            </p:cNvSpPr>
            <p:nvPr/>
          </p:nvSpPr>
          <p:spPr bwMode="auto">
            <a:xfrm>
              <a:off x="4502" y="1985"/>
              <a:ext cx="1" cy="18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7" name="Line 22"/>
            <p:cNvSpPr>
              <a:spLocks noChangeShapeType="1"/>
            </p:cNvSpPr>
            <p:nvPr/>
          </p:nvSpPr>
          <p:spPr bwMode="auto">
            <a:xfrm>
              <a:off x="4792" y="1985"/>
              <a:ext cx="1" cy="18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23"/>
            <p:cNvSpPr>
              <a:spLocks noChangeShapeType="1"/>
            </p:cNvSpPr>
            <p:nvPr/>
          </p:nvSpPr>
          <p:spPr bwMode="auto">
            <a:xfrm>
              <a:off x="5090" y="1985"/>
              <a:ext cx="1" cy="18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24"/>
            <p:cNvSpPr>
              <a:spLocks noChangeShapeType="1"/>
            </p:cNvSpPr>
            <p:nvPr/>
          </p:nvSpPr>
          <p:spPr bwMode="auto">
            <a:xfrm>
              <a:off x="5389" y="1985"/>
              <a:ext cx="1" cy="18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25"/>
            <p:cNvSpPr>
              <a:spLocks noChangeShapeType="1"/>
            </p:cNvSpPr>
            <p:nvPr/>
          </p:nvSpPr>
          <p:spPr bwMode="auto">
            <a:xfrm>
              <a:off x="5686" y="1985"/>
              <a:ext cx="1" cy="18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Line 26"/>
            <p:cNvSpPr>
              <a:spLocks noChangeShapeType="1"/>
            </p:cNvSpPr>
            <p:nvPr/>
          </p:nvSpPr>
          <p:spPr bwMode="auto">
            <a:xfrm>
              <a:off x="3608" y="1985"/>
              <a:ext cx="1" cy="18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Line 27"/>
            <p:cNvSpPr>
              <a:spLocks noChangeShapeType="1"/>
            </p:cNvSpPr>
            <p:nvPr/>
          </p:nvSpPr>
          <p:spPr bwMode="auto">
            <a:xfrm>
              <a:off x="3608" y="3813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Line 28"/>
            <p:cNvSpPr>
              <a:spLocks noChangeShapeType="1"/>
            </p:cNvSpPr>
            <p:nvPr/>
          </p:nvSpPr>
          <p:spPr bwMode="auto">
            <a:xfrm>
              <a:off x="3608" y="3761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4" name="Line 29"/>
            <p:cNvSpPr>
              <a:spLocks noChangeShapeType="1"/>
            </p:cNvSpPr>
            <p:nvPr/>
          </p:nvSpPr>
          <p:spPr bwMode="auto">
            <a:xfrm>
              <a:off x="3608" y="3709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Line 30"/>
            <p:cNvSpPr>
              <a:spLocks noChangeShapeType="1"/>
            </p:cNvSpPr>
            <p:nvPr/>
          </p:nvSpPr>
          <p:spPr bwMode="auto">
            <a:xfrm>
              <a:off x="3608" y="3658"/>
              <a:ext cx="2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6" name="Line 31"/>
            <p:cNvSpPr>
              <a:spLocks noChangeShapeType="1"/>
            </p:cNvSpPr>
            <p:nvPr/>
          </p:nvSpPr>
          <p:spPr bwMode="auto">
            <a:xfrm>
              <a:off x="3608" y="3607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Line 32"/>
            <p:cNvSpPr>
              <a:spLocks noChangeShapeType="1"/>
            </p:cNvSpPr>
            <p:nvPr/>
          </p:nvSpPr>
          <p:spPr bwMode="auto">
            <a:xfrm>
              <a:off x="3608" y="3555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8" name="Line 33"/>
            <p:cNvSpPr>
              <a:spLocks noChangeShapeType="1"/>
            </p:cNvSpPr>
            <p:nvPr/>
          </p:nvSpPr>
          <p:spPr bwMode="auto">
            <a:xfrm>
              <a:off x="3608" y="3495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Line 34"/>
            <p:cNvSpPr>
              <a:spLocks noChangeShapeType="1"/>
            </p:cNvSpPr>
            <p:nvPr/>
          </p:nvSpPr>
          <p:spPr bwMode="auto">
            <a:xfrm>
              <a:off x="3608" y="3444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0" name="Line 35"/>
            <p:cNvSpPr>
              <a:spLocks noChangeShapeType="1"/>
            </p:cNvSpPr>
            <p:nvPr/>
          </p:nvSpPr>
          <p:spPr bwMode="auto">
            <a:xfrm>
              <a:off x="3608" y="3393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1" name="Line 36"/>
            <p:cNvSpPr>
              <a:spLocks noChangeShapeType="1"/>
            </p:cNvSpPr>
            <p:nvPr/>
          </p:nvSpPr>
          <p:spPr bwMode="auto">
            <a:xfrm>
              <a:off x="3608" y="3341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2" name="Line 37"/>
            <p:cNvSpPr>
              <a:spLocks noChangeShapeType="1"/>
            </p:cNvSpPr>
            <p:nvPr/>
          </p:nvSpPr>
          <p:spPr bwMode="auto">
            <a:xfrm>
              <a:off x="3608" y="3289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3" name="Line 38"/>
            <p:cNvSpPr>
              <a:spLocks noChangeShapeType="1"/>
            </p:cNvSpPr>
            <p:nvPr/>
          </p:nvSpPr>
          <p:spPr bwMode="auto">
            <a:xfrm>
              <a:off x="3608" y="3237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4" name="Line 39"/>
            <p:cNvSpPr>
              <a:spLocks noChangeShapeType="1"/>
            </p:cNvSpPr>
            <p:nvPr/>
          </p:nvSpPr>
          <p:spPr bwMode="auto">
            <a:xfrm>
              <a:off x="3608" y="3186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5" name="Line 40"/>
            <p:cNvSpPr>
              <a:spLocks noChangeShapeType="1"/>
            </p:cNvSpPr>
            <p:nvPr/>
          </p:nvSpPr>
          <p:spPr bwMode="auto">
            <a:xfrm>
              <a:off x="3608" y="3135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6" name="Line 41"/>
            <p:cNvSpPr>
              <a:spLocks noChangeShapeType="1"/>
            </p:cNvSpPr>
            <p:nvPr/>
          </p:nvSpPr>
          <p:spPr bwMode="auto">
            <a:xfrm>
              <a:off x="3608" y="3083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7" name="Line 42"/>
            <p:cNvSpPr>
              <a:spLocks noChangeShapeType="1"/>
            </p:cNvSpPr>
            <p:nvPr/>
          </p:nvSpPr>
          <p:spPr bwMode="auto">
            <a:xfrm>
              <a:off x="3608" y="3031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Line 43"/>
            <p:cNvSpPr>
              <a:spLocks noChangeShapeType="1"/>
            </p:cNvSpPr>
            <p:nvPr/>
          </p:nvSpPr>
          <p:spPr bwMode="auto">
            <a:xfrm>
              <a:off x="3608" y="2979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9" name="Line 44"/>
            <p:cNvSpPr>
              <a:spLocks noChangeShapeType="1"/>
            </p:cNvSpPr>
            <p:nvPr/>
          </p:nvSpPr>
          <p:spPr bwMode="auto">
            <a:xfrm>
              <a:off x="3608" y="2928"/>
              <a:ext cx="2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0" name="Line 45"/>
            <p:cNvSpPr>
              <a:spLocks noChangeShapeType="1"/>
            </p:cNvSpPr>
            <p:nvPr/>
          </p:nvSpPr>
          <p:spPr bwMode="auto">
            <a:xfrm>
              <a:off x="3608" y="2869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1" name="Line 46"/>
            <p:cNvSpPr>
              <a:spLocks noChangeShapeType="1"/>
            </p:cNvSpPr>
            <p:nvPr/>
          </p:nvSpPr>
          <p:spPr bwMode="auto">
            <a:xfrm>
              <a:off x="3608" y="2817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2" name="Line 47"/>
            <p:cNvSpPr>
              <a:spLocks noChangeShapeType="1"/>
            </p:cNvSpPr>
            <p:nvPr/>
          </p:nvSpPr>
          <p:spPr bwMode="auto">
            <a:xfrm>
              <a:off x="3608" y="2765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3" name="Line 48"/>
            <p:cNvSpPr>
              <a:spLocks noChangeShapeType="1"/>
            </p:cNvSpPr>
            <p:nvPr/>
          </p:nvSpPr>
          <p:spPr bwMode="auto">
            <a:xfrm>
              <a:off x="3608" y="2715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4" name="Line 49"/>
            <p:cNvSpPr>
              <a:spLocks noChangeShapeType="1"/>
            </p:cNvSpPr>
            <p:nvPr/>
          </p:nvSpPr>
          <p:spPr bwMode="auto">
            <a:xfrm>
              <a:off x="3608" y="2663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5" name="Line 50"/>
            <p:cNvSpPr>
              <a:spLocks noChangeShapeType="1"/>
            </p:cNvSpPr>
            <p:nvPr/>
          </p:nvSpPr>
          <p:spPr bwMode="auto">
            <a:xfrm>
              <a:off x="3608" y="2611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6" name="Line 51"/>
            <p:cNvSpPr>
              <a:spLocks noChangeShapeType="1"/>
            </p:cNvSpPr>
            <p:nvPr/>
          </p:nvSpPr>
          <p:spPr bwMode="auto">
            <a:xfrm>
              <a:off x="3608" y="2559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7" name="Line 52"/>
            <p:cNvSpPr>
              <a:spLocks noChangeShapeType="1"/>
            </p:cNvSpPr>
            <p:nvPr/>
          </p:nvSpPr>
          <p:spPr bwMode="auto">
            <a:xfrm>
              <a:off x="3608" y="2507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8" name="Line 53"/>
            <p:cNvSpPr>
              <a:spLocks noChangeShapeType="1"/>
            </p:cNvSpPr>
            <p:nvPr/>
          </p:nvSpPr>
          <p:spPr bwMode="auto">
            <a:xfrm>
              <a:off x="3608" y="2457"/>
              <a:ext cx="2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9" name="Line 54"/>
            <p:cNvSpPr>
              <a:spLocks noChangeShapeType="1"/>
            </p:cNvSpPr>
            <p:nvPr/>
          </p:nvSpPr>
          <p:spPr bwMode="auto">
            <a:xfrm>
              <a:off x="3608" y="2405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0" name="Line 55"/>
            <p:cNvSpPr>
              <a:spLocks noChangeShapeType="1"/>
            </p:cNvSpPr>
            <p:nvPr/>
          </p:nvSpPr>
          <p:spPr bwMode="auto">
            <a:xfrm>
              <a:off x="3608" y="2353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1" name="Line 56"/>
            <p:cNvSpPr>
              <a:spLocks noChangeShapeType="1"/>
            </p:cNvSpPr>
            <p:nvPr/>
          </p:nvSpPr>
          <p:spPr bwMode="auto">
            <a:xfrm>
              <a:off x="3608" y="2301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2" name="Line 57"/>
            <p:cNvSpPr>
              <a:spLocks noChangeShapeType="1"/>
            </p:cNvSpPr>
            <p:nvPr/>
          </p:nvSpPr>
          <p:spPr bwMode="auto">
            <a:xfrm>
              <a:off x="3608" y="2243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3" name="Line 58"/>
            <p:cNvSpPr>
              <a:spLocks noChangeShapeType="1"/>
            </p:cNvSpPr>
            <p:nvPr/>
          </p:nvSpPr>
          <p:spPr bwMode="auto">
            <a:xfrm>
              <a:off x="3608" y="2191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4" name="Line 59"/>
            <p:cNvSpPr>
              <a:spLocks noChangeShapeType="1"/>
            </p:cNvSpPr>
            <p:nvPr/>
          </p:nvSpPr>
          <p:spPr bwMode="auto">
            <a:xfrm>
              <a:off x="3608" y="2139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5" name="Line 60"/>
            <p:cNvSpPr>
              <a:spLocks noChangeShapeType="1"/>
            </p:cNvSpPr>
            <p:nvPr/>
          </p:nvSpPr>
          <p:spPr bwMode="auto">
            <a:xfrm>
              <a:off x="3608" y="2087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6" name="Line 61"/>
            <p:cNvSpPr>
              <a:spLocks noChangeShapeType="1"/>
            </p:cNvSpPr>
            <p:nvPr/>
          </p:nvSpPr>
          <p:spPr bwMode="auto">
            <a:xfrm>
              <a:off x="3608" y="2035"/>
              <a:ext cx="29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7" name="Line 62"/>
            <p:cNvSpPr>
              <a:spLocks noChangeShapeType="1"/>
            </p:cNvSpPr>
            <p:nvPr/>
          </p:nvSpPr>
          <p:spPr bwMode="auto">
            <a:xfrm>
              <a:off x="3608" y="1985"/>
              <a:ext cx="2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8" name="Line 63"/>
            <p:cNvSpPr>
              <a:spLocks noChangeShapeType="1"/>
            </p:cNvSpPr>
            <p:nvPr/>
          </p:nvSpPr>
          <p:spPr bwMode="auto">
            <a:xfrm>
              <a:off x="3608" y="3813"/>
              <a:ext cx="43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9" name="Line 64"/>
            <p:cNvSpPr>
              <a:spLocks noChangeShapeType="1"/>
            </p:cNvSpPr>
            <p:nvPr/>
          </p:nvSpPr>
          <p:spPr bwMode="auto">
            <a:xfrm>
              <a:off x="3608" y="3555"/>
              <a:ext cx="43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0" name="Line 65"/>
            <p:cNvSpPr>
              <a:spLocks noChangeShapeType="1"/>
            </p:cNvSpPr>
            <p:nvPr/>
          </p:nvSpPr>
          <p:spPr bwMode="auto">
            <a:xfrm>
              <a:off x="3608" y="3289"/>
              <a:ext cx="43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1" name="Line 66"/>
            <p:cNvSpPr>
              <a:spLocks noChangeShapeType="1"/>
            </p:cNvSpPr>
            <p:nvPr/>
          </p:nvSpPr>
          <p:spPr bwMode="auto">
            <a:xfrm>
              <a:off x="3608" y="3031"/>
              <a:ext cx="43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2" name="Line 67"/>
            <p:cNvSpPr>
              <a:spLocks noChangeShapeType="1"/>
            </p:cNvSpPr>
            <p:nvPr/>
          </p:nvSpPr>
          <p:spPr bwMode="auto">
            <a:xfrm>
              <a:off x="3608" y="2765"/>
              <a:ext cx="43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3" name="Line 68"/>
            <p:cNvSpPr>
              <a:spLocks noChangeShapeType="1"/>
            </p:cNvSpPr>
            <p:nvPr/>
          </p:nvSpPr>
          <p:spPr bwMode="auto">
            <a:xfrm>
              <a:off x="3608" y="2507"/>
              <a:ext cx="43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4" name="Line 69"/>
            <p:cNvSpPr>
              <a:spLocks noChangeShapeType="1"/>
            </p:cNvSpPr>
            <p:nvPr/>
          </p:nvSpPr>
          <p:spPr bwMode="auto">
            <a:xfrm>
              <a:off x="3608" y="2243"/>
              <a:ext cx="43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5" name="Line 70"/>
            <p:cNvSpPr>
              <a:spLocks noChangeShapeType="1"/>
            </p:cNvSpPr>
            <p:nvPr/>
          </p:nvSpPr>
          <p:spPr bwMode="auto">
            <a:xfrm>
              <a:off x="3608" y="1985"/>
              <a:ext cx="4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6" name="Line 71"/>
            <p:cNvSpPr>
              <a:spLocks noChangeShapeType="1"/>
            </p:cNvSpPr>
            <p:nvPr/>
          </p:nvSpPr>
          <p:spPr bwMode="auto">
            <a:xfrm>
              <a:off x="3608" y="3813"/>
              <a:ext cx="207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7" name="Line 72"/>
            <p:cNvSpPr>
              <a:spLocks noChangeShapeType="1"/>
            </p:cNvSpPr>
            <p:nvPr/>
          </p:nvSpPr>
          <p:spPr bwMode="auto">
            <a:xfrm flipV="1">
              <a:off x="3753" y="3783"/>
              <a:ext cx="1" cy="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8" name="Line 73"/>
            <p:cNvSpPr>
              <a:spLocks noChangeShapeType="1"/>
            </p:cNvSpPr>
            <p:nvPr/>
          </p:nvSpPr>
          <p:spPr bwMode="auto">
            <a:xfrm flipV="1">
              <a:off x="4051" y="3783"/>
              <a:ext cx="1" cy="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9" name="Line 74"/>
            <p:cNvSpPr>
              <a:spLocks noChangeShapeType="1"/>
            </p:cNvSpPr>
            <p:nvPr/>
          </p:nvSpPr>
          <p:spPr bwMode="auto">
            <a:xfrm flipV="1">
              <a:off x="4349" y="3783"/>
              <a:ext cx="1" cy="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0" name="Line 75"/>
            <p:cNvSpPr>
              <a:spLocks noChangeShapeType="1"/>
            </p:cNvSpPr>
            <p:nvPr/>
          </p:nvSpPr>
          <p:spPr bwMode="auto">
            <a:xfrm flipV="1">
              <a:off x="4647" y="3783"/>
              <a:ext cx="1" cy="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1" name="Line 76"/>
            <p:cNvSpPr>
              <a:spLocks noChangeShapeType="1"/>
            </p:cNvSpPr>
            <p:nvPr/>
          </p:nvSpPr>
          <p:spPr bwMode="auto">
            <a:xfrm flipV="1">
              <a:off x="4945" y="3783"/>
              <a:ext cx="1" cy="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2" name="Line 77"/>
            <p:cNvSpPr>
              <a:spLocks noChangeShapeType="1"/>
            </p:cNvSpPr>
            <p:nvPr/>
          </p:nvSpPr>
          <p:spPr bwMode="auto">
            <a:xfrm flipV="1">
              <a:off x="5243" y="3783"/>
              <a:ext cx="1" cy="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3" name="Line 78"/>
            <p:cNvSpPr>
              <a:spLocks noChangeShapeType="1"/>
            </p:cNvSpPr>
            <p:nvPr/>
          </p:nvSpPr>
          <p:spPr bwMode="auto">
            <a:xfrm flipV="1">
              <a:off x="5541" y="3783"/>
              <a:ext cx="1" cy="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4" name="Line 79"/>
            <p:cNvSpPr>
              <a:spLocks noChangeShapeType="1"/>
            </p:cNvSpPr>
            <p:nvPr/>
          </p:nvSpPr>
          <p:spPr bwMode="auto">
            <a:xfrm flipV="1">
              <a:off x="3608" y="3769"/>
              <a:ext cx="1" cy="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5" name="Line 80"/>
            <p:cNvSpPr>
              <a:spLocks noChangeShapeType="1"/>
            </p:cNvSpPr>
            <p:nvPr/>
          </p:nvSpPr>
          <p:spPr bwMode="auto">
            <a:xfrm flipV="1">
              <a:off x="3905" y="3769"/>
              <a:ext cx="1" cy="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6" name="Line 81"/>
            <p:cNvSpPr>
              <a:spLocks noChangeShapeType="1"/>
            </p:cNvSpPr>
            <p:nvPr/>
          </p:nvSpPr>
          <p:spPr bwMode="auto">
            <a:xfrm flipV="1">
              <a:off x="4204" y="3769"/>
              <a:ext cx="1" cy="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7" name="Line 82"/>
            <p:cNvSpPr>
              <a:spLocks noChangeShapeType="1"/>
            </p:cNvSpPr>
            <p:nvPr/>
          </p:nvSpPr>
          <p:spPr bwMode="auto">
            <a:xfrm flipV="1">
              <a:off x="4502" y="3769"/>
              <a:ext cx="1" cy="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8" name="Line 83"/>
            <p:cNvSpPr>
              <a:spLocks noChangeShapeType="1"/>
            </p:cNvSpPr>
            <p:nvPr/>
          </p:nvSpPr>
          <p:spPr bwMode="auto">
            <a:xfrm flipV="1">
              <a:off x="4792" y="3769"/>
              <a:ext cx="1" cy="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9" name="Line 84"/>
            <p:cNvSpPr>
              <a:spLocks noChangeShapeType="1"/>
            </p:cNvSpPr>
            <p:nvPr/>
          </p:nvSpPr>
          <p:spPr bwMode="auto">
            <a:xfrm flipV="1">
              <a:off x="5090" y="3769"/>
              <a:ext cx="1" cy="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0" name="Line 85"/>
            <p:cNvSpPr>
              <a:spLocks noChangeShapeType="1"/>
            </p:cNvSpPr>
            <p:nvPr/>
          </p:nvSpPr>
          <p:spPr bwMode="auto">
            <a:xfrm flipV="1">
              <a:off x="5389" y="3769"/>
              <a:ext cx="1" cy="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1" name="Line 86"/>
            <p:cNvSpPr>
              <a:spLocks noChangeShapeType="1"/>
            </p:cNvSpPr>
            <p:nvPr/>
          </p:nvSpPr>
          <p:spPr bwMode="auto">
            <a:xfrm flipV="1">
              <a:off x="5686" y="3769"/>
              <a:ext cx="1" cy="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2" name="Line 87"/>
            <p:cNvSpPr>
              <a:spLocks noChangeShapeType="1"/>
            </p:cNvSpPr>
            <p:nvPr/>
          </p:nvSpPr>
          <p:spPr bwMode="auto">
            <a:xfrm>
              <a:off x="3608" y="2243"/>
              <a:ext cx="297" cy="7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3" name="Line 88"/>
            <p:cNvSpPr>
              <a:spLocks noChangeShapeType="1"/>
            </p:cNvSpPr>
            <p:nvPr/>
          </p:nvSpPr>
          <p:spPr bwMode="auto">
            <a:xfrm>
              <a:off x="3905" y="3031"/>
              <a:ext cx="299" cy="3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4" name="Line 89"/>
            <p:cNvSpPr>
              <a:spLocks noChangeShapeType="1"/>
            </p:cNvSpPr>
            <p:nvPr/>
          </p:nvSpPr>
          <p:spPr bwMode="auto">
            <a:xfrm>
              <a:off x="4204" y="3422"/>
              <a:ext cx="298" cy="1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5" name="Line 90"/>
            <p:cNvSpPr>
              <a:spLocks noChangeShapeType="1"/>
            </p:cNvSpPr>
            <p:nvPr/>
          </p:nvSpPr>
          <p:spPr bwMode="auto">
            <a:xfrm>
              <a:off x="4502" y="3613"/>
              <a:ext cx="290" cy="10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6" name="Line 91"/>
            <p:cNvSpPr>
              <a:spLocks noChangeShapeType="1"/>
            </p:cNvSpPr>
            <p:nvPr/>
          </p:nvSpPr>
          <p:spPr bwMode="auto">
            <a:xfrm>
              <a:off x="4792" y="3717"/>
              <a:ext cx="298" cy="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7" name="Line 92"/>
            <p:cNvSpPr>
              <a:spLocks noChangeShapeType="1"/>
            </p:cNvSpPr>
            <p:nvPr/>
          </p:nvSpPr>
          <p:spPr bwMode="auto">
            <a:xfrm>
              <a:off x="5090" y="3761"/>
              <a:ext cx="299" cy="3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8" name="Line 93"/>
            <p:cNvSpPr>
              <a:spLocks noChangeShapeType="1"/>
            </p:cNvSpPr>
            <p:nvPr/>
          </p:nvSpPr>
          <p:spPr bwMode="auto">
            <a:xfrm>
              <a:off x="5389" y="3791"/>
              <a:ext cx="297" cy="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9" name="Rectangle 94"/>
            <p:cNvSpPr>
              <a:spLocks noChangeArrowheads="1"/>
            </p:cNvSpPr>
            <p:nvPr/>
          </p:nvSpPr>
          <p:spPr bwMode="auto">
            <a:xfrm>
              <a:off x="3419" y="3731"/>
              <a:ext cx="8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0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20" name="Rectangle 95"/>
            <p:cNvSpPr>
              <a:spLocks noChangeArrowheads="1"/>
            </p:cNvSpPr>
            <p:nvPr/>
          </p:nvSpPr>
          <p:spPr bwMode="auto">
            <a:xfrm>
              <a:off x="3339" y="3473"/>
              <a:ext cx="16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20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21" name="Rectangle 96"/>
            <p:cNvSpPr>
              <a:spLocks noChangeArrowheads="1"/>
            </p:cNvSpPr>
            <p:nvPr/>
          </p:nvSpPr>
          <p:spPr bwMode="auto">
            <a:xfrm>
              <a:off x="3339" y="3209"/>
              <a:ext cx="16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40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22" name="Rectangle 97"/>
            <p:cNvSpPr>
              <a:spLocks noChangeArrowheads="1"/>
            </p:cNvSpPr>
            <p:nvPr/>
          </p:nvSpPr>
          <p:spPr bwMode="auto">
            <a:xfrm>
              <a:off x="3339" y="2951"/>
              <a:ext cx="16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60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23" name="Rectangle 98"/>
            <p:cNvSpPr>
              <a:spLocks noChangeArrowheads="1"/>
            </p:cNvSpPr>
            <p:nvPr/>
          </p:nvSpPr>
          <p:spPr bwMode="auto">
            <a:xfrm>
              <a:off x="3339" y="2685"/>
              <a:ext cx="16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80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24" name="Rectangle 99"/>
            <p:cNvSpPr>
              <a:spLocks noChangeArrowheads="1"/>
            </p:cNvSpPr>
            <p:nvPr/>
          </p:nvSpPr>
          <p:spPr bwMode="auto">
            <a:xfrm>
              <a:off x="3258" y="2427"/>
              <a:ext cx="24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100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25" name="Rectangle 100"/>
            <p:cNvSpPr>
              <a:spLocks noChangeArrowheads="1"/>
            </p:cNvSpPr>
            <p:nvPr/>
          </p:nvSpPr>
          <p:spPr bwMode="auto">
            <a:xfrm>
              <a:off x="3258" y="2161"/>
              <a:ext cx="24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120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26" name="Rectangle 101"/>
            <p:cNvSpPr>
              <a:spLocks noChangeArrowheads="1"/>
            </p:cNvSpPr>
            <p:nvPr/>
          </p:nvSpPr>
          <p:spPr bwMode="auto">
            <a:xfrm>
              <a:off x="3258" y="1903"/>
              <a:ext cx="24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140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27" name="Rectangle 102"/>
            <p:cNvSpPr>
              <a:spLocks noChangeArrowheads="1"/>
            </p:cNvSpPr>
            <p:nvPr/>
          </p:nvSpPr>
          <p:spPr bwMode="auto">
            <a:xfrm>
              <a:off x="3571" y="3938"/>
              <a:ext cx="8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0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28" name="Rectangle 103"/>
            <p:cNvSpPr>
              <a:spLocks noChangeArrowheads="1"/>
            </p:cNvSpPr>
            <p:nvPr/>
          </p:nvSpPr>
          <p:spPr bwMode="auto">
            <a:xfrm>
              <a:off x="3826" y="3938"/>
              <a:ext cx="16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14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29" name="Rectangle 104"/>
            <p:cNvSpPr>
              <a:spLocks noChangeArrowheads="1"/>
            </p:cNvSpPr>
            <p:nvPr/>
          </p:nvSpPr>
          <p:spPr bwMode="auto">
            <a:xfrm>
              <a:off x="4123" y="3938"/>
              <a:ext cx="16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28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30" name="Rectangle 105"/>
            <p:cNvSpPr>
              <a:spLocks noChangeArrowheads="1"/>
            </p:cNvSpPr>
            <p:nvPr/>
          </p:nvSpPr>
          <p:spPr bwMode="auto">
            <a:xfrm>
              <a:off x="4422" y="3938"/>
              <a:ext cx="16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42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31" name="Rectangle 106"/>
            <p:cNvSpPr>
              <a:spLocks noChangeArrowheads="1"/>
            </p:cNvSpPr>
            <p:nvPr/>
          </p:nvSpPr>
          <p:spPr bwMode="auto">
            <a:xfrm>
              <a:off x="4713" y="3938"/>
              <a:ext cx="16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56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32" name="Rectangle 107"/>
            <p:cNvSpPr>
              <a:spLocks noChangeArrowheads="1"/>
            </p:cNvSpPr>
            <p:nvPr/>
          </p:nvSpPr>
          <p:spPr bwMode="auto">
            <a:xfrm>
              <a:off x="5010" y="3938"/>
              <a:ext cx="16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70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33" name="Rectangle 108"/>
            <p:cNvSpPr>
              <a:spLocks noChangeArrowheads="1"/>
            </p:cNvSpPr>
            <p:nvPr/>
          </p:nvSpPr>
          <p:spPr bwMode="auto">
            <a:xfrm>
              <a:off x="5309" y="3938"/>
              <a:ext cx="16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84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34" name="Rectangle 109"/>
            <p:cNvSpPr>
              <a:spLocks noChangeArrowheads="1"/>
            </p:cNvSpPr>
            <p:nvPr/>
          </p:nvSpPr>
          <p:spPr bwMode="auto">
            <a:xfrm>
              <a:off x="5607" y="3938"/>
              <a:ext cx="159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98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35" name="Rectangle 110"/>
            <p:cNvSpPr>
              <a:spLocks noChangeArrowheads="1"/>
            </p:cNvSpPr>
            <p:nvPr/>
          </p:nvSpPr>
          <p:spPr bwMode="auto">
            <a:xfrm rot="-5400000">
              <a:off x="2560" y="2801"/>
              <a:ext cx="1100" cy="17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820738" eaLnBrk="0" hangingPunct="0"/>
              <a:r>
                <a:rPr lang="en-US" sz="1600"/>
                <a:t>Activity (curies)</a:t>
              </a:r>
              <a:endParaRPr lang="en-US" sz="2200" b="0">
                <a:latin typeface="Times New Roman" pitchFamily="18" charset="0"/>
              </a:endParaRPr>
            </a:p>
          </p:txBody>
        </p:sp>
        <p:sp>
          <p:nvSpPr>
            <p:cNvPr id="22636" name="Text Box 111"/>
            <p:cNvSpPr txBox="1">
              <a:spLocks noChangeArrowheads="1"/>
            </p:cNvSpPr>
            <p:nvPr/>
          </p:nvSpPr>
          <p:spPr bwMode="auto">
            <a:xfrm>
              <a:off x="4176" y="4099"/>
              <a:ext cx="1152" cy="2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82058" tIns="41029" rIns="82058" bIns="41029">
              <a:spAutoFit/>
            </a:bodyPr>
            <a:lstStyle/>
            <a:p>
              <a:pPr defTabSz="820738" eaLnBrk="0" hangingPunct="0">
                <a:spcBef>
                  <a:spcPct val="50000"/>
                </a:spcBef>
              </a:pPr>
              <a:r>
                <a:rPr lang="en-US" sz="1600"/>
                <a:t>Time (days)</a:t>
              </a:r>
              <a:endParaRPr lang="en-US" sz="1600" b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6600" dirty="0" smtClean="0">
                <a:cs typeface="+mj-cs"/>
              </a:rPr>
              <a:t>Gamma Radiation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cs typeface="+mn-cs"/>
              </a:rPr>
              <a:t>Wave type of radiation - non-	particulate  </a:t>
            </a:r>
          </a:p>
          <a:p>
            <a:pPr>
              <a:defRPr/>
            </a:pPr>
            <a:r>
              <a:rPr lang="en-US" b="1" dirty="0" smtClean="0">
                <a:cs typeface="+mn-cs"/>
              </a:rPr>
              <a:t>Photons that originate from the 	nucleus of unstable atoms</a:t>
            </a:r>
          </a:p>
          <a:p>
            <a:pPr>
              <a:defRPr/>
            </a:pPr>
            <a:r>
              <a:rPr lang="en-US" b="1" dirty="0" smtClean="0">
                <a:cs typeface="+mn-cs"/>
              </a:rPr>
              <a:t>No mass and no charge</a:t>
            </a:r>
          </a:p>
          <a:p>
            <a:pPr>
              <a:defRPr/>
            </a:pPr>
            <a:r>
              <a:rPr lang="en-US" b="1" dirty="0" smtClean="0">
                <a:cs typeface="+mn-cs"/>
              </a:rPr>
              <a:t>Travel many feet in air</a:t>
            </a:r>
          </a:p>
          <a:p>
            <a:pPr>
              <a:defRPr/>
            </a:pPr>
            <a:r>
              <a:rPr lang="en-US" b="1" dirty="0" smtClean="0">
                <a:cs typeface="+mn-cs"/>
              </a:rPr>
              <a:t>Lead or steel used as shielding</a:t>
            </a:r>
          </a:p>
          <a:p>
            <a:pPr>
              <a:defRPr/>
            </a:pPr>
            <a:r>
              <a:rPr lang="en-US" b="1" dirty="0" err="1" smtClean="0">
                <a:cs typeface="+mn-cs"/>
              </a:rPr>
              <a:t>Eg</a:t>
            </a:r>
            <a:r>
              <a:rPr lang="en-US" b="1" dirty="0" smtClean="0">
                <a:cs typeface="+mn-cs"/>
              </a:rPr>
              <a:t>: I- 131</a:t>
            </a:r>
          </a:p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6600" dirty="0" smtClean="0">
                <a:cs typeface="+mj-cs"/>
              </a:rPr>
              <a:t>Beta Particles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defRPr/>
            </a:pPr>
            <a:r>
              <a:rPr lang="en-US" sz="2400" b="1" dirty="0" smtClean="0"/>
              <a:t>Low mass (0.0005 </a:t>
            </a:r>
            <a:r>
              <a:rPr lang="en-US" sz="2400" b="1" dirty="0" err="1" smtClean="0"/>
              <a:t>amu</a:t>
            </a:r>
            <a:r>
              <a:rPr lang="en-US" sz="2400" b="1" dirty="0" smtClean="0"/>
              <a:t>) </a:t>
            </a:r>
          </a:p>
          <a:p>
            <a:pPr lvl="1">
              <a:defRPr/>
            </a:pPr>
            <a:r>
              <a:rPr lang="en-US" sz="2400" b="1" dirty="0" smtClean="0"/>
              <a:t>Low charge - can be positively or negatively 	charged (+/- 1)</a:t>
            </a:r>
          </a:p>
          <a:p>
            <a:pPr lvl="1">
              <a:defRPr/>
            </a:pPr>
            <a:r>
              <a:rPr lang="en-US" sz="2400" b="1" dirty="0" smtClean="0"/>
              <a:t>Travel 10 - 20 feet in air</a:t>
            </a:r>
          </a:p>
          <a:p>
            <a:pPr lvl="1">
              <a:defRPr/>
            </a:pPr>
            <a:r>
              <a:rPr lang="en-US" sz="2400" b="1" dirty="0" smtClean="0"/>
              <a:t>Stopped by a book</a:t>
            </a:r>
          </a:p>
          <a:p>
            <a:pPr lvl="1">
              <a:defRPr/>
            </a:pPr>
            <a:r>
              <a:rPr lang="en-US" sz="2400" b="1" dirty="0" smtClean="0"/>
              <a:t>Shield betas with low density materials such 	as </a:t>
            </a:r>
            <a:r>
              <a:rPr lang="en-US" sz="2400" b="1" dirty="0" err="1" smtClean="0"/>
              <a:t>lucite</a:t>
            </a:r>
            <a:r>
              <a:rPr lang="en-US" sz="2400" b="1" dirty="0" smtClean="0"/>
              <a:t> or </a:t>
            </a:r>
            <a:r>
              <a:rPr lang="en-US" sz="2400" b="1" dirty="0" err="1" smtClean="0"/>
              <a:t>plexiglass</a:t>
            </a:r>
            <a:endParaRPr lang="en-US" sz="2400" b="1" dirty="0" smtClean="0"/>
          </a:p>
          <a:p>
            <a:pPr lvl="1">
              <a:defRPr/>
            </a:pPr>
            <a:r>
              <a:rPr lang="en-US" sz="2400" b="1" dirty="0" smtClean="0"/>
              <a:t>Shielding high energy betas like P-32 with 	lead can generate more radiation than it 	shields due to </a:t>
            </a:r>
            <a:r>
              <a:rPr lang="en-US" sz="2400" b="1" dirty="0" err="1" smtClean="0"/>
              <a:t>Bremsstrahlung</a:t>
            </a:r>
            <a:r>
              <a:rPr lang="en-US" sz="2400" b="1" dirty="0" smtClean="0"/>
              <a:t> X-rays</a:t>
            </a:r>
          </a:p>
          <a:p>
            <a:pPr>
              <a:defRPr/>
            </a:pPr>
            <a:endParaRPr lang="en-US" sz="28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err="1" smtClean="0">
                <a:cs typeface="+mj-cs"/>
              </a:rPr>
              <a:t>Bremsstrahlung</a:t>
            </a:r>
            <a:r>
              <a:rPr lang="en-US" dirty="0" smtClean="0">
                <a:cs typeface="+mj-cs"/>
              </a:rPr>
              <a:t> Radiation </a:t>
            </a:r>
            <a:br>
              <a:rPr lang="en-US" dirty="0" smtClean="0">
                <a:cs typeface="+mj-cs"/>
              </a:rPr>
            </a:br>
            <a:endParaRPr lang="en-US" dirty="0" smtClean="0">
              <a:cs typeface="+mj-cs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643063"/>
            <a:ext cx="7772400" cy="4643437"/>
          </a:xfrm>
        </p:spPr>
        <p:txBody>
          <a:bodyPr/>
          <a:lstStyle/>
          <a:p>
            <a:pPr marL="193675" indent="-193675" defTabSz="423863">
              <a:buClr>
                <a:srgbClr val="C20041"/>
              </a:buClr>
              <a:buSzPct val="46000"/>
              <a:buFont typeface="Monotype Sorts" pitchFamily="2" charset="2"/>
              <a:buNone/>
              <a:defRPr/>
            </a:pPr>
            <a:r>
              <a:rPr lang="en-US" dirty="0" smtClean="0">
                <a:cs typeface="+mn-cs"/>
              </a:rPr>
              <a:t>Energy is lost by the incoming charged </a:t>
            </a:r>
          </a:p>
          <a:p>
            <a:pPr marL="193675" indent="-193675" defTabSz="423863">
              <a:buClr>
                <a:srgbClr val="C20041"/>
              </a:buClr>
              <a:buSzPct val="46000"/>
              <a:buFont typeface="Monotype Sorts" pitchFamily="2" charset="2"/>
              <a:buNone/>
              <a:defRPr/>
            </a:pPr>
            <a:r>
              <a:rPr lang="en-US" dirty="0" smtClean="0">
                <a:cs typeface="+mn-cs"/>
              </a:rPr>
              <a:t>	particle through a </a:t>
            </a:r>
            <a:r>
              <a:rPr lang="en-US" dirty="0" err="1" smtClean="0">
                <a:cs typeface="+mn-cs"/>
              </a:rPr>
              <a:t>radiative</a:t>
            </a:r>
            <a:r>
              <a:rPr lang="en-US" dirty="0" smtClean="0">
                <a:cs typeface="+mn-cs"/>
              </a:rPr>
              <a:t> mechanism</a:t>
            </a:r>
          </a:p>
          <a:p>
            <a:pPr>
              <a:defRPr/>
            </a:pPr>
            <a:endParaRPr lang="en-US" dirty="0" smtClean="0">
              <a:cs typeface="+mn-cs"/>
            </a:endParaRPr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138113" y="403225"/>
            <a:ext cx="890270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3075">
              <a:buClr>
                <a:srgbClr val="C20041"/>
              </a:buClr>
              <a:buSzPct val="90000"/>
              <a:buFont typeface="Monotype Sorts"/>
              <a:buNone/>
            </a:pPr>
            <a:endParaRPr lang="en-CA" sz="4800" b="0">
              <a:latin typeface="Tahoma" pitchFamily="34" charset="0"/>
            </a:endParaRP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1000125" y="1612900"/>
            <a:ext cx="7104063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93675" indent="-193675" defTabSz="423863" eaLnBrk="0" hangingPunct="0">
              <a:buClr>
                <a:srgbClr val="C20041"/>
              </a:buClr>
              <a:buSzPct val="46000"/>
              <a:buFont typeface="Monotype Sorts"/>
              <a:buNone/>
            </a:pPr>
            <a:endParaRPr lang="en-CA" sz="2900"/>
          </a:p>
        </p:txBody>
      </p:sp>
      <p:sp>
        <p:nvSpPr>
          <p:cNvPr id="25605" name="Oval 4"/>
          <p:cNvSpPr>
            <a:spLocks noChangeArrowheads="1"/>
          </p:cNvSpPr>
          <p:nvPr/>
        </p:nvSpPr>
        <p:spPr bwMode="auto">
          <a:xfrm>
            <a:off x="2351088" y="3783013"/>
            <a:ext cx="350837" cy="338137"/>
          </a:xfrm>
          <a:prstGeom prst="ellipse">
            <a:avLst/>
          </a:prstGeom>
          <a:solidFill>
            <a:srgbClr val="E121DC"/>
          </a:solidFill>
          <a:ln w="9207">
            <a:solidFill>
              <a:srgbClr val="6260A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sz="4000" b="0">
              <a:latin typeface="Times New Roman" pitchFamily="18" charset="0"/>
            </a:endParaRP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692150" y="3362325"/>
            <a:ext cx="17224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2200"/>
              <a:t>Beta Particle</a:t>
            </a:r>
          </a:p>
        </p:txBody>
      </p:sp>
      <p:sp>
        <p:nvSpPr>
          <p:cNvPr id="25607" name="Line 6"/>
          <p:cNvSpPr>
            <a:spLocks noChangeShapeType="1"/>
          </p:cNvSpPr>
          <p:nvPr/>
        </p:nvSpPr>
        <p:spPr bwMode="auto">
          <a:xfrm flipV="1">
            <a:off x="1446213" y="4232275"/>
            <a:ext cx="773112" cy="754063"/>
          </a:xfrm>
          <a:prstGeom prst="line">
            <a:avLst/>
          </a:prstGeom>
          <a:noFill/>
          <a:ln w="28194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Text Box 7"/>
          <p:cNvSpPr txBox="1">
            <a:spLocks noChangeArrowheads="1"/>
          </p:cNvSpPr>
          <p:nvPr/>
        </p:nvSpPr>
        <p:spPr bwMode="auto">
          <a:xfrm>
            <a:off x="2797175" y="3708400"/>
            <a:ext cx="1412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3100" b="0"/>
              <a:t>-</a:t>
            </a:r>
            <a:endParaRPr lang="en-US" sz="2200" b="0"/>
          </a:p>
        </p:txBody>
      </p:sp>
      <p:sp>
        <p:nvSpPr>
          <p:cNvPr id="25609" name="Freeform 8"/>
          <p:cNvSpPr>
            <a:spLocks/>
          </p:cNvSpPr>
          <p:nvPr/>
        </p:nvSpPr>
        <p:spPr bwMode="auto">
          <a:xfrm>
            <a:off x="2740025" y="3241675"/>
            <a:ext cx="2947988" cy="1841500"/>
          </a:xfrm>
          <a:custGeom>
            <a:avLst/>
            <a:gdLst>
              <a:gd name="T0" fmla="*/ 2147483647 w 2042"/>
              <a:gd name="T1" fmla="*/ 2147483647 h 1315"/>
              <a:gd name="T2" fmla="*/ 2147483647 w 2042"/>
              <a:gd name="T3" fmla="*/ 2147483647 h 1315"/>
              <a:gd name="T4" fmla="*/ 2147483647 w 2042"/>
              <a:gd name="T5" fmla="*/ 2147483647 h 1315"/>
              <a:gd name="T6" fmla="*/ 2147483647 w 2042"/>
              <a:gd name="T7" fmla="*/ 2147483647 h 1315"/>
              <a:gd name="T8" fmla="*/ 2147483647 w 2042"/>
              <a:gd name="T9" fmla="*/ 2147483647 h 1315"/>
              <a:gd name="T10" fmla="*/ 2147483647 w 2042"/>
              <a:gd name="T11" fmla="*/ 2147483647 h 1315"/>
              <a:gd name="T12" fmla="*/ 2147483647 w 2042"/>
              <a:gd name="T13" fmla="*/ 2147483647 h 1315"/>
              <a:gd name="T14" fmla="*/ 2147483647 w 2042"/>
              <a:gd name="T15" fmla="*/ 2147483647 h 1315"/>
              <a:gd name="T16" fmla="*/ 2147483647 w 2042"/>
              <a:gd name="T17" fmla="*/ 2147483647 h 1315"/>
              <a:gd name="T18" fmla="*/ 2147483647 w 2042"/>
              <a:gd name="T19" fmla="*/ 2147483647 h 1315"/>
              <a:gd name="T20" fmla="*/ 2147483647 w 2042"/>
              <a:gd name="T21" fmla="*/ 2147483647 h 1315"/>
              <a:gd name="T22" fmla="*/ 2147483647 w 2042"/>
              <a:gd name="T23" fmla="*/ 0 h 1315"/>
              <a:gd name="T24" fmla="*/ 2147483647 w 2042"/>
              <a:gd name="T25" fmla="*/ 2147483647 h 1315"/>
              <a:gd name="T26" fmla="*/ 2147483647 w 2042"/>
              <a:gd name="T27" fmla="*/ 2147483647 h 1315"/>
              <a:gd name="T28" fmla="*/ 2147483647 w 2042"/>
              <a:gd name="T29" fmla="*/ 2147483647 h 1315"/>
              <a:gd name="T30" fmla="*/ 2147483647 w 2042"/>
              <a:gd name="T31" fmla="*/ 2147483647 h 1315"/>
              <a:gd name="T32" fmla="*/ 0 w 2042"/>
              <a:gd name="T33" fmla="*/ 2147483647 h 131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42"/>
              <a:gd name="T52" fmla="*/ 0 h 1315"/>
              <a:gd name="T53" fmla="*/ 2042 w 2042"/>
              <a:gd name="T54" fmla="*/ 1315 h 131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42" h="1315">
                <a:moveTo>
                  <a:pt x="2038" y="1314"/>
                </a:moveTo>
                <a:lnTo>
                  <a:pt x="2041" y="1110"/>
                </a:lnTo>
                <a:lnTo>
                  <a:pt x="2014" y="918"/>
                </a:lnTo>
                <a:lnTo>
                  <a:pt x="1959" y="741"/>
                </a:lnTo>
                <a:lnTo>
                  <a:pt x="1878" y="579"/>
                </a:lnTo>
                <a:lnTo>
                  <a:pt x="1773" y="435"/>
                </a:lnTo>
                <a:lnTo>
                  <a:pt x="1650" y="308"/>
                </a:lnTo>
                <a:lnTo>
                  <a:pt x="1509" y="201"/>
                </a:lnTo>
                <a:lnTo>
                  <a:pt x="1357" y="115"/>
                </a:lnTo>
                <a:lnTo>
                  <a:pt x="1192" y="53"/>
                </a:lnTo>
                <a:lnTo>
                  <a:pt x="1021" y="13"/>
                </a:lnTo>
                <a:lnTo>
                  <a:pt x="844" y="0"/>
                </a:lnTo>
                <a:lnTo>
                  <a:pt x="666" y="12"/>
                </a:lnTo>
                <a:lnTo>
                  <a:pt x="490" y="54"/>
                </a:lnTo>
                <a:lnTo>
                  <a:pt x="318" y="125"/>
                </a:lnTo>
                <a:lnTo>
                  <a:pt x="154" y="227"/>
                </a:lnTo>
                <a:lnTo>
                  <a:pt x="0" y="360"/>
                </a:lnTo>
              </a:path>
            </a:pathLst>
          </a:custGeom>
          <a:noFill/>
          <a:ln w="28194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CA" sz="4000" b="0">
              <a:latin typeface="Times New Roman" pitchFamily="18" charset="0"/>
            </a:endParaRPr>
          </a:p>
        </p:txBody>
      </p:sp>
      <p:sp>
        <p:nvSpPr>
          <p:cNvPr id="25610" name="Line 9"/>
          <p:cNvSpPr>
            <a:spLocks noChangeShapeType="1"/>
          </p:cNvSpPr>
          <p:nvPr/>
        </p:nvSpPr>
        <p:spPr bwMode="auto">
          <a:xfrm>
            <a:off x="5699125" y="5119688"/>
            <a:ext cx="0" cy="112712"/>
          </a:xfrm>
          <a:prstGeom prst="line">
            <a:avLst/>
          </a:prstGeom>
          <a:noFill/>
          <a:ln w="9207">
            <a:solidFill>
              <a:srgbClr val="82823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Freeform 10"/>
          <p:cNvSpPr>
            <a:spLocks/>
          </p:cNvSpPr>
          <p:nvPr/>
        </p:nvSpPr>
        <p:spPr bwMode="auto">
          <a:xfrm>
            <a:off x="5376863" y="3049588"/>
            <a:ext cx="1338262" cy="735012"/>
          </a:xfrm>
          <a:custGeom>
            <a:avLst/>
            <a:gdLst>
              <a:gd name="T0" fmla="*/ 2147483647 w 927"/>
              <a:gd name="T1" fmla="*/ 2147483647 h 525"/>
              <a:gd name="T2" fmla="*/ 0 w 927"/>
              <a:gd name="T3" fmla="*/ 2147483647 h 525"/>
              <a:gd name="T4" fmla="*/ 2147483647 w 927"/>
              <a:gd name="T5" fmla="*/ 2147483647 h 525"/>
              <a:gd name="T6" fmla="*/ 2147483647 w 927"/>
              <a:gd name="T7" fmla="*/ 2147483647 h 525"/>
              <a:gd name="T8" fmla="*/ 2147483647 w 927"/>
              <a:gd name="T9" fmla="*/ 2147483647 h 525"/>
              <a:gd name="T10" fmla="*/ 2147483647 w 927"/>
              <a:gd name="T11" fmla="*/ 2147483647 h 525"/>
              <a:gd name="T12" fmla="*/ 2147483647 w 927"/>
              <a:gd name="T13" fmla="*/ 2147483647 h 525"/>
              <a:gd name="T14" fmla="*/ 2147483647 w 927"/>
              <a:gd name="T15" fmla="*/ 2147483647 h 525"/>
              <a:gd name="T16" fmla="*/ 2147483647 w 927"/>
              <a:gd name="T17" fmla="*/ 2147483647 h 525"/>
              <a:gd name="T18" fmla="*/ 2147483647 w 927"/>
              <a:gd name="T19" fmla="*/ 2147483647 h 525"/>
              <a:gd name="T20" fmla="*/ 2147483647 w 927"/>
              <a:gd name="T21" fmla="*/ 2147483647 h 525"/>
              <a:gd name="T22" fmla="*/ 2147483647 w 927"/>
              <a:gd name="T23" fmla="*/ 2147483647 h 525"/>
              <a:gd name="T24" fmla="*/ 2147483647 w 927"/>
              <a:gd name="T25" fmla="*/ 2147483647 h 525"/>
              <a:gd name="T26" fmla="*/ 2147483647 w 927"/>
              <a:gd name="T27" fmla="*/ 2147483647 h 525"/>
              <a:gd name="T28" fmla="*/ 2147483647 w 927"/>
              <a:gd name="T29" fmla="*/ 2147483647 h 525"/>
              <a:gd name="T30" fmla="*/ 2147483647 w 927"/>
              <a:gd name="T31" fmla="*/ 2147483647 h 525"/>
              <a:gd name="T32" fmla="*/ 2147483647 w 927"/>
              <a:gd name="T33" fmla="*/ 2147483647 h 525"/>
              <a:gd name="T34" fmla="*/ 2147483647 w 927"/>
              <a:gd name="T35" fmla="*/ 2147483647 h 525"/>
              <a:gd name="T36" fmla="*/ 2147483647 w 927"/>
              <a:gd name="T37" fmla="*/ 2147483647 h 525"/>
              <a:gd name="T38" fmla="*/ 2147483647 w 927"/>
              <a:gd name="T39" fmla="*/ 2147483647 h 525"/>
              <a:gd name="T40" fmla="*/ 2147483647 w 927"/>
              <a:gd name="T41" fmla="*/ 2147483647 h 525"/>
              <a:gd name="T42" fmla="*/ 2147483647 w 927"/>
              <a:gd name="T43" fmla="*/ 2147483647 h 525"/>
              <a:gd name="T44" fmla="*/ 2147483647 w 927"/>
              <a:gd name="T45" fmla="*/ 2147483647 h 525"/>
              <a:gd name="T46" fmla="*/ 2147483647 w 927"/>
              <a:gd name="T47" fmla="*/ 2147483647 h 525"/>
              <a:gd name="T48" fmla="*/ 2147483647 w 927"/>
              <a:gd name="T49" fmla="*/ 2147483647 h 525"/>
              <a:gd name="T50" fmla="*/ 2147483647 w 927"/>
              <a:gd name="T51" fmla="*/ 2147483647 h 525"/>
              <a:gd name="T52" fmla="*/ 2147483647 w 927"/>
              <a:gd name="T53" fmla="*/ 2147483647 h 525"/>
              <a:gd name="T54" fmla="*/ 2147483647 w 927"/>
              <a:gd name="T55" fmla="*/ 2147483647 h 525"/>
              <a:gd name="T56" fmla="*/ 2147483647 w 927"/>
              <a:gd name="T57" fmla="*/ 2147483647 h 525"/>
              <a:gd name="T58" fmla="*/ 2147483647 w 927"/>
              <a:gd name="T59" fmla="*/ 2147483647 h 525"/>
              <a:gd name="T60" fmla="*/ 2147483647 w 927"/>
              <a:gd name="T61" fmla="*/ 2147483647 h 525"/>
              <a:gd name="T62" fmla="*/ 2147483647 w 927"/>
              <a:gd name="T63" fmla="*/ 2147483647 h 525"/>
              <a:gd name="T64" fmla="*/ 2147483647 w 927"/>
              <a:gd name="T65" fmla="*/ 2147483647 h 525"/>
              <a:gd name="T66" fmla="*/ 2147483647 w 927"/>
              <a:gd name="T67" fmla="*/ 2147483647 h 525"/>
              <a:gd name="T68" fmla="*/ 2147483647 w 927"/>
              <a:gd name="T69" fmla="*/ 2147483647 h 525"/>
              <a:gd name="T70" fmla="*/ 2147483647 w 927"/>
              <a:gd name="T71" fmla="*/ 2147483647 h 525"/>
              <a:gd name="T72" fmla="*/ 2147483647 w 927"/>
              <a:gd name="T73" fmla="*/ 2147483647 h 525"/>
              <a:gd name="T74" fmla="*/ 2147483647 w 927"/>
              <a:gd name="T75" fmla="*/ 2147483647 h 525"/>
              <a:gd name="T76" fmla="*/ 2147483647 w 927"/>
              <a:gd name="T77" fmla="*/ 2147483647 h 525"/>
              <a:gd name="T78" fmla="*/ 2147483647 w 927"/>
              <a:gd name="T79" fmla="*/ 2147483647 h 525"/>
              <a:gd name="T80" fmla="*/ 2147483647 w 927"/>
              <a:gd name="T81" fmla="*/ 2147483647 h 525"/>
              <a:gd name="T82" fmla="*/ 2147483647 w 927"/>
              <a:gd name="T83" fmla="*/ 2147483647 h 525"/>
              <a:gd name="T84" fmla="*/ 2147483647 w 927"/>
              <a:gd name="T85" fmla="*/ 2147483647 h 525"/>
              <a:gd name="T86" fmla="*/ 2147483647 w 927"/>
              <a:gd name="T87" fmla="*/ 2147483647 h 525"/>
              <a:gd name="T88" fmla="*/ 2147483647 w 927"/>
              <a:gd name="T89" fmla="*/ 2147483647 h 525"/>
              <a:gd name="T90" fmla="*/ 2147483647 w 927"/>
              <a:gd name="T91" fmla="*/ 2147483647 h 525"/>
              <a:gd name="T92" fmla="*/ 2147483647 w 927"/>
              <a:gd name="T93" fmla="*/ 2147483647 h 525"/>
              <a:gd name="T94" fmla="*/ 2147483647 w 927"/>
              <a:gd name="T95" fmla="*/ 2147483647 h 525"/>
              <a:gd name="T96" fmla="*/ 2147483647 w 927"/>
              <a:gd name="T97" fmla="*/ 2147483647 h 525"/>
              <a:gd name="T98" fmla="*/ 2147483647 w 927"/>
              <a:gd name="T99" fmla="*/ 2147483647 h 525"/>
              <a:gd name="T100" fmla="*/ 2147483647 w 927"/>
              <a:gd name="T101" fmla="*/ 2147483647 h 525"/>
              <a:gd name="T102" fmla="*/ 2147483647 w 927"/>
              <a:gd name="T103" fmla="*/ 2147483647 h 525"/>
              <a:gd name="T104" fmla="*/ 2147483647 w 927"/>
              <a:gd name="T105" fmla="*/ 2147483647 h 52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7"/>
              <a:gd name="T160" fmla="*/ 0 h 525"/>
              <a:gd name="T161" fmla="*/ 927 w 927"/>
              <a:gd name="T162" fmla="*/ 525 h 52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7" h="525">
                <a:moveTo>
                  <a:pt x="2" y="524"/>
                </a:moveTo>
                <a:lnTo>
                  <a:pt x="1" y="522"/>
                </a:lnTo>
                <a:lnTo>
                  <a:pt x="1" y="514"/>
                </a:lnTo>
                <a:lnTo>
                  <a:pt x="0" y="503"/>
                </a:lnTo>
                <a:lnTo>
                  <a:pt x="0" y="487"/>
                </a:lnTo>
                <a:lnTo>
                  <a:pt x="0" y="470"/>
                </a:lnTo>
                <a:lnTo>
                  <a:pt x="0" y="449"/>
                </a:lnTo>
                <a:lnTo>
                  <a:pt x="1" y="427"/>
                </a:lnTo>
                <a:lnTo>
                  <a:pt x="3" y="404"/>
                </a:lnTo>
                <a:lnTo>
                  <a:pt x="4" y="382"/>
                </a:lnTo>
                <a:lnTo>
                  <a:pt x="6" y="359"/>
                </a:lnTo>
                <a:lnTo>
                  <a:pt x="10" y="338"/>
                </a:lnTo>
                <a:lnTo>
                  <a:pt x="14" y="318"/>
                </a:lnTo>
                <a:lnTo>
                  <a:pt x="19" y="301"/>
                </a:lnTo>
                <a:lnTo>
                  <a:pt x="26" y="286"/>
                </a:lnTo>
                <a:lnTo>
                  <a:pt x="33" y="276"/>
                </a:lnTo>
                <a:lnTo>
                  <a:pt x="42" y="269"/>
                </a:lnTo>
                <a:lnTo>
                  <a:pt x="54" y="268"/>
                </a:lnTo>
                <a:lnTo>
                  <a:pt x="66" y="272"/>
                </a:lnTo>
                <a:lnTo>
                  <a:pt x="79" y="281"/>
                </a:lnTo>
                <a:lnTo>
                  <a:pt x="94" y="293"/>
                </a:lnTo>
                <a:lnTo>
                  <a:pt x="109" y="308"/>
                </a:lnTo>
                <a:lnTo>
                  <a:pt x="124" y="325"/>
                </a:lnTo>
                <a:lnTo>
                  <a:pt x="140" y="344"/>
                </a:lnTo>
                <a:lnTo>
                  <a:pt x="157" y="363"/>
                </a:lnTo>
                <a:lnTo>
                  <a:pt x="173" y="383"/>
                </a:lnTo>
                <a:lnTo>
                  <a:pt x="188" y="402"/>
                </a:lnTo>
                <a:lnTo>
                  <a:pt x="203" y="419"/>
                </a:lnTo>
                <a:lnTo>
                  <a:pt x="219" y="434"/>
                </a:lnTo>
                <a:lnTo>
                  <a:pt x="232" y="447"/>
                </a:lnTo>
                <a:lnTo>
                  <a:pt x="245" y="455"/>
                </a:lnTo>
                <a:lnTo>
                  <a:pt x="258" y="458"/>
                </a:lnTo>
                <a:lnTo>
                  <a:pt x="270" y="456"/>
                </a:lnTo>
                <a:lnTo>
                  <a:pt x="277" y="452"/>
                </a:lnTo>
                <a:lnTo>
                  <a:pt x="281" y="443"/>
                </a:lnTo>
                <a:lnTo>
                  <a:pt x="284" y="432"/>
                </a:lnTo>
                <a:lnTo>
                  <a:pt x="286" y="417"/>
                </a:lnTo>
                <a:lnTo>
                  <a:pt x="285" y="401"/>
                </a:lnTo>
                <a:lnTo>
                  <a:pt x="285" y="382"/>
                </a:lnTo>
                <a:lnTo>
                  <a:pt x="283" y="364"/>
                </a:lnTo>
                <a:lnTo>
                  <a:pt x="282" y="344"/>
                </a:lnTo>
                <a:lnTo>
                  <a:pt x="280" y="326"/>
                </a:lnTo>
                <a:lnTo>
                  <a:pt x="279" y="306"/>
                </a:lnTo>
                <a:lnTo>
                  <a:pt x="278" y="289"/>
                </a:lnTo>
                <a:lnTo>
                  <a:pt x="279" y="271"/>
                </a:lnTo>
                <a:lnTo>
                  <a:pt x="280" y="257"/>
                </a:lnTo>
                <a:lnTo>
                  <a:pt x="283" y="245"/>
                </a:lnTo>
                <a:lnTo>
                  <a:pt x="288" y="235"/>
                </a:lnTo>
                <a:lnTo>
                  <a:pt x="296" y="228"/>
                </a:lnTo>
                <a:lnTo>
                  <a:pt x="304" y="227"/>
                </a:lnTo>
                <a:lnTo>
                  <a:pt x="312" y="228"/>
                </a:lnTo>
                <a:lnTo>
                  <a:pt x="321" y="233"/>
                </a:lnTo>
                <a:lnTo>
                  <a:pt x="332" y="238"/>
                </a:lnTo>
                <a:lnTo>
                  <a:pt x="341" y="246"/>
                </a:lnTo>
                <a:lnTo>
                  <a:pt x="353" y="255"/>
                </a:lnTo>
                <a:lnTo>
                  <a:pt x="364" y="265"/>
                </a:lnTo>
                <a:lnTo>
                  <a:pt x="376" y="275"/>
                </a:lnTo>
                <a:lnTo>
                  <a:pt x="387" y="286"/>
                </a:lnTo>
                <a:lnTo>
                  <a:pt x="399" y="296"/>
                </a:lnTo>
                <a:lnTo>
                  <a:pt x="409" y="306"/>
                </a:lnTo>
                <a:lnTo>
                  <a:pt x="421" y="313"/>
                </a:lnTo>
                <a:lnTo>
                  <a:pt x="430" y="319"/>
                </a:lnTo>
                <a:lnTo>
                  <a:pt x="441" y="323"/>
                </a:lnTo>
                <a:lnTo>
                  <a:pt x="449" y="325"/>
                </a:lnTo>
                <a:lnTo>
                  <a:pt x="458" y="322"/>
                </a:lnTo>
                <a:lnTo>
                  <a:pt x="463" y="319"/>
                </a:lnTo>
                <a:lnTo>
                  <a:pt x="468" y="312"/>
                </a:lnTo>
                <a:lnTo>
                  <a:pt x="471" y="303"/>
                </a:lnTo>
                <a:lnTo>
                  <a:pt x="474" y="292"/>
                </a:lnTo>
                <a:lnTo>
                  <a:pt x="475" y="279"/>
                </a:lnTo>
                <a:lnTo>
                  <a:pt x="476" y="266"/>
                </a:lnTo>
                <a:lnTo>
                  <a:pt x="476" y="252"/>
                </a:lnTo>
                <a:lnTo>
                  <a:pt x="477" y="237"/>
                </a:lnTo>
                <a:lnTo>
                  <a:pt x="477" y="223"/>
                </a:lnTo>
                <a:lnTo>
                  <a:pt x="477" y="208"/>
                </a:lnTo>
                <a:lnTo>
                  <a:pt x="478" y="195"/>
                </a:lnTo>
                <a:lnTo>
                  <a:pt x="480" y="181"/>
                </a:lnTo>
                <a:lnTo>
                  <a:pt x="482" y="171"/>
                </a:lnTo>
                <a:lnTo>
                  <a:pt x="486" y="161"/>
                </a:lnTo>
                <a:lnTo>
                  <a:pt x="491" y="154"/>
                </a:lnTo>
                <a:lnTo>
                  <a:pt x="498" y="148"/>
                </a:lnTo>
                <a:lnTo>
                  <a:pt x="505" y="147"/>
                </a:lnTo>
                <a:lnTo>
                  <a:pt x="514" y="147"/>
                </a:lnTo>
                <a:lnTo>
                  <a:pt x="523" y="150"/>
                </a:lnTo>
                <a:lnTo>
                  <a:pt x="533" y="154"/>
                </a:lnTo>
                <a:lnTo>
                  <a:pt x="543" y="160"/>
                </a:lnTo>
                <a:lnTo>
                  <a:pt x="555" y="167"/>
                </a:lnTo>
                <a:lnTo>
                  <a:pt x="566" y="174"/>
                </a:lnTo>
                <a:lnTo>
                  <a:pt x="578" y="181"/>
                </a:lnTo>
                <a:lnTo>
                  <a:pt x="589" y="191"/>
                </a:lnTo>
                <a:lnTo>
                  <a:pt x="601" y="198"/>
                </a:lnTo>
                <a:lnTo>
                  <a:pt x="611" y="205"/>
                </a:lnTo>
                <a:lnTo>
                  <a:pt x="623" y="211"/>
                </a:lnTo>
                <a:lnTo>
                  <a:pt x="632" y="215"/>
                </a:lnTo>
                <a:lnTo>
                  <a:pt x="642" y="217"/>
                </a:lnTo>
                <a:lnTo>
                  <a:pt x="649" y="218"/>
                </a:lnTo>
                <a:lnTo>
                  <a:pt x="659" y="215"/>
                </a:lnTo>
                <a:lnTo>
                  <a:pt x="663" y="211"/>
                </a:lnTo>
                <a:lnTo>
                  <a:pt x="668" y="205"/>
                </a:lnTo>
                <a:lnTo>
                  <a:pt x="671" y="197"/>
                </a:lnTo>
                <a:lnTo>
                  <a:pt x="674" y="187"/>
                </a:lnTo>
                <a:lnTo>
                  <a:pt x="675" y="177"/>
                </a:lnTo>
                <a:lnTo>
                  <a:pt x="677" y="165"/>
                </a:lnTo>
                <a:lnTo>
                  <a:pt x="677" y="154"/>
                </a:lnTo>
                <a:lnTo>
                  <a:pt x="678" y="141"/>
                </a:lnTo>
                <a:lnTo>
                  <a:pt x="678" y="129"/>
                </a:lnTo>
                <a:lnTo>
                  <a:pt x="679" y="118"/>
                </a:lnTo>
                <a:lnTo>
                  <a:pt x="681" y="106"/>
                </a:lnTo>
                <a:lnTo>
                  <a:pt x="683" y="95"/>
                </a:lnTo>
                <a:lnTo>
                  <a:pt x="684" y="87"/>
                </a:lnTo>
                <a:lnTo>
                  <a:pt x="688" y="78"/>
                </a:lnTo>
                <a:lnTo>
                  <a:pt x="693" y="72"/>
                </a:lnTo>
                <a:lnTo>
                  <a:pt x="699" y="67"/>
                </a:lnTo>
                <a:lnTo>
                  <a:pt x="703" y="67"/>
                </a:lnTo>
                <a:lnTo>
                  <a:pt x="709" y="67"/>
                </a:lnTo>
                <a:lnTo>
                  <a:pt x="715" y="70"/>
                </a:lnTo>
                <a:lnTo>
                  <a:pt x="722" y="73"/>
                </a:lnTo>
                <a:lnTo>
                  <a:pt x="729" y="78"/>
                </a:lnTo>
                <a:lnTo>
                  <a:pt x="736" y="83"/>
                </a:lnTo>
                <a:lnTo>
                  <a:pt x="744" y="89"/>
                </a:lnTo>
                <a:lnTo>
                  <a:pt x="752" y="94"/>
                </a:lnTo>
                <a:lnTo>
                  <a:pt x="758" y="100"/>
                </a:lnTo>
                <a:lnTo>
                  <a:pt x="766" y="106"/>
                </a:lnTo>
                <a:lnTo>
                  <a:pt x="773" y="112"/>
                </a:lnTo>
                <a:lnTo>
                  <a:pt x="781" y="116"/>
                </a:lnTo>
                <a:lnTo>
                  <a:pt x="787" y="120"/>
                </a:lnTo>
                <a:lnTo>
                  <a:pt x="794" y="121"/>
                </a:lnTo>
                <a:lnTo>
                  <a:pt x="799" y="122"/>
                </a:lnTo>
                <a:lnTo>
                  <a:pt x="806" y="121"/>
                </a:lnTo>
                <a:lnTo>
                  <a:pt x="810" y="118"/>
                </a:lnTo>
                <a:lnTo>
                  <a:pt x="815" y="114"/>
                </a:lnTo>
                <a:lnTo>
                  <a:pt x="818" y="107"/>
                </a:lnTo>
                <a:lnTo>
                  <a:pt x="822" y="99"/>
                </a:lnTo>
                <a:lnTo>
                  <a:pt x="824" y="90"/>
                </a:lnTo>
                <a:lnTo>
                  <a:pt x="827" y="81"/>
                </a:lnTo>
                <a:lnTo>
                  <a:pt x="828" y="71"/>
                </a:lnTo>
                <a:lnTo>
                  <a:pt x="833" y="59"/>
                </a:lnTo>
                <a:lnTo>
                  <a:pt x="834" y="50"/>
                </a:lnTo>
                <a:lnTo>
                  <a:pt x="836" y="40"/>
                </a:lnTo>
                <a:lnTo>
                  <a:pt x="838" y="31"/>
                </a:lnTo>
                <a:lnTo>
                  <a:pt x="842" y="21"/>
                </a:lnTo>
                <a:lnTo>
                  <a:pt x="845" y="15"/>
                </a:lnTo>
                <a:lnTo>
                  <a:pt x="849" y="8"/>
                </a:lnTo>
                <a:lnTo>
                  <a:pt x="854" y="3"/>
                </a:lnTo>
                <a:lnTo>
                  <a:pt x="860" y="0"/>
                </a:lnTo>
                <a:lnTo>
                  <a:pt x="863" y="1"/>
                </a:lnTo>
                <a:lnTo>
                  <a:pt x="867" y="1"/>
                </a:lnTo>
                <a:lnTo>
                  <a:pt x="872" y="4"/>
                </a:lnTo>
                <a:lnTo>
                  <a:pt x="878" y="7"/>
                </a:lnTo>
                <a:lnTo>
                  <a:pt x="882" y="12"/>
                </a:lnTo>
                <a:lnTo>
                  <a:pt x="888" y="15"/>
                </a:lnTo>
                <a:lnTo>
                  <a:pt x="894" y="21"/>
                </a:lnTo>
                <a:lnTo>
                  <a:pt x="900" y="25"/>
                </a:lnTo>
                <a:lnTo>
                  <a:pt x="903" y="31"/>
                </a:lnTo>
                <a:lnTo>
                  <a:pt x="909" y="36"/>
                </a:lnTo>
                <a:lnTo>
                  <a:pt x="913" y="41"/>
                </a:lnTo>
                <a:lnTo>
                  <a:pt x="918" y="45"/>
                </a:lnTo>
                <a:lnTo>
                  <a:pt x="920" y="49"/>
                </a:lnTo>
                <a:lnTo>
                  <a:pt x="924" y="52"/>
                </a:lnTo>
                <a:lnTo>
                  <a:pt x="925" y="53"/>
                </a:lnTo>
                <a:lnTo>
                  <a:pt x="926" y="53"/>
                </a:lnTo>
              </a:path>
            </a:pathLst>
          </a:custGeom>
          <a:noFill/>
          <a:ln w="28194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 sz="4000" b="0">
              <a:latin typeface="Times New Roman" pitchFamily="18" charset="0"/>
            </a:endParaRPr>
          </a:p>
        </p:txBody>
      </p:sp>
      <p:sp>
        <p:nvSpPr>
          <p:cNvPr id="25612" name="Line 11"/>
          <p:cNvSpPr>
            <a:spLocks noChangeShapeType="1"/>
          </p:cNvSpPr>
          <p:nvPr/>
        </p:nvSpPr>
        <p:spPr bwMode="auto">
          <a:xfrm flipV="1">
            <a:off x="6680200" y="3025775"/>
            <a:ext cx="231775" cy="55563"/>
          </a:xfrm>
          <a:prstGeom prst="line">
            <a:avLst/>
          </a:prstGeom>
          <a:noFill/>
          <a:ln w="28194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Text Box 12"/>
          <p:cNvSpPr txBox="1">
            <a:spLocks noChangeArrowheads="1"/>
          </p:cNvSpPr>
          <p:nvPr/>
        </p:nvSpPr>
        <p:spPr bwMode="auto">
          <a:xfrm>
            <a:off x="6303963" y="3495675"/>
            <a:ext cx="221615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2200"/>
              <a:t>Bremsstrahlung Photon</a:t>
            </a:r>
          </a:p>
        </p:txBody>
      </p:sp>
      <p:sp>
        <p:nvSpPr>
          <p:cNvPr id="25614" name="Oval 13"/>
          <p:cNvSpPr>
            <a:spLocks noChangeArrowheads="1"/>
          </p:cNvSpPr>
          <p:nvPr/>
        </p:nvSpPr>
        <p:spPr bwMode="auto">
          <a:xfrm>
            <a:off x="3494088" y="3876675"/>
            <a:ext cx="608012" cy="623888"/>
          </a:xfrm>
          <a:prstGeom prst="ellipse">
            <a:avLst/>
          </a:prstGeom>
          <a:solidFill>
            <a:srgbClr val="000000"/>
          </a:solidFill>
          <a:ln w="9144">
            <a:noFill/>
            <a:round/>
            <a:headEnd/>
            <a:tailEnd/>
          </a:ln>
        </p:spPr>
        <p:txBody>
          <a:bodyPr wrap="none" anchor="ctr"/>
          <a:lstStyle/>
          <a:p>
            <a:endParaRPr lang="en-CA" sz="4000" b="0">
              <a:latin typeface="Times New Roman" pitchFamily="18" charset="0"/>
            </a:endParaRPr>
          </a:p>
        </p:txBody>
      </p:sp>
      <p:sp>
        <p:nvSpPr>
          <p:cNvPr id="25615" name="Oval 14" descr="50%"/>
          <p:cNvSpPr>
            <a:spLocks noChangeArrowheads="1"/>
          </p:cNvSpPr>
          <p:nvPr/>
        </p:nvSpPr>
        <p:spPr bwMode="auto">
          <a:xfrm>
            <a:off x="4092575" y="4046538"/>
            <a:ext cx="639763" cy="631825"/>
          </a:xfrm>
          <a:prstGeom prst="ellipse">
            <a:avLst/>
          </a:prstGeom>
          <a:pattFill prst="pct50">
            <a:fgClr>
              <a:srgbClr val="000000"/>
            </a:fgClr>
            <a:bgClr>
              <a:srgbClr val="200042"/>
            </a:bgClr>
          </a:pattFill>
          <a:ln w="9207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sz="4000" b="0">
              <a:latin typeface="Times New Roman" pitchFamily="18" charset="0"/>
            </a:endParaRPr>
          </a:p>
        </p:txBody>
      </p:sp>
      <p:sp>
        <p:nvSpPr>
          <p:cNvPr id="25616" name="Oval 15"/>
          <p:cNvSpPr>
            <a:spLocks noChangeArrowheads="1"/>
          </p:cNvSpPr>
          <p:nvPr/>
        </p:nvSpPr>
        <p:spPr bwMode="auto">
          <a:xfrm>
            <a:off x="3803650" y="4319588"/>
            <a:ext cx="638175" cy="649287"/>
          </a:xfrm>
          <a:prstGeom prst="ellipse">
            <a:avLst/>
          </a:prstGeom>
          <a:solidFill>
            <a:srgbClr val="FFFF00"/>
          </a:solidFill>
          <a:ln w="9207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sz="4000" b="0">
              <a:latin typeface="Times New Roman" pitchFamily="18" charset="0"/>
            </a:endParaRPr>
          </a:p>
        </p:txBody>
      </p:sp>
      <p:sp>
        <p:nvSpPr>
          <p:cNvPr id="25617" name="Oval 16"/>
          <p:cNvSpPr>
            <a:spLocks noChangeArrowheads="1"/>
          </p:cNvSpPr>
          <p:nvPr/>
        </p:nvSpPr>
        <p:spPr bwMode="auto">
          <a:xfrm>
            <a:off x="3830638" y="3557588"/>
            <a:ext cx="638175" cy="617537"/>
          </a:xfrm>
          <a:prstGeom prst="ellipse">
            <a:avLst/>
          </a:prstGeom>
          <a:solidFill>
            <a:srgbClr val="FFFF00"/>
          </a:solidFill>
          <a:ln w="9207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sz="4000" b="0">
              <a:latin typeface="Times New Roman" pitchFamily="18" charset="0"/>
            </a:endParaRPr>
          </a:p>
        </p:txBody>
      </p:sp>
      <p:sp>
        <p:nvSpPr>
          <p:cNvPr id="25618" name="Text Box 17"/>
          <p:cNvSpPr txBox="1">
            <a:spLocks noChangeArrowheads="1"/>
          </p:cNvSpPr>
          <p:nvPr/>
        </p:nvSpPr>
        <p:spPr bwMode="auto">
          <a:xfrm>
            <a:off x="3560763" y="3970338"/>
            <a:ext cx="27781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3100" b="0"/>
              <a:t>+</a:t>
            </a:r>
            <a:endParaRPr lang="en-US" sz="2200" b="0"/>
          </a:p>
        </p:txBody>
      </p:sp>
      <p:sp>
        <p:nvSpPr>
          <p:cNvPr id="25619" name="Text Box 18"/>
          <p:cNvSpPr txBox="1">
            <a:spLocks noChangeArrowheads="1"/>
          </p:cNvSpPr>
          <p:nvPr/>
        </p:nvSpPr>
        <p:spPr bwMode="auto">
          <a:xfrm>
            <a:off x="4460875" y="4103688"/>
            <a:ext cx="277813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3100" b="0"/>
              <a:t>+</a:t>
            </a:r>
            <a:endParaRPr lang="en-US" sz="2200" b="0"/>
          </a:p>
        </p:txBody>
      </p:sp>
      <p:sp>
        <p:nvSpPr>
          <p:cNvPr id="25620" name="Text Box 19"/>
          <p:cNvSpPr txBox="1">
            <a:spLocks noChangeArrowheads="1"/>
          </p:cNvSpPr>
          <p:nvPr/>
        </p:nvSpPr>
        <p:spPr bwMode="auto">
          <a:xfrm>
            <a:off x="3532188" y="5100638"/>
            <a:ext cx="12477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23863" eaLnBrk="0" hangingPunct="0">
              <a:buClr>
                <a:srgbClr val="FFFFC2"/>
              </a:buClr>
              <a:buSzPct val="90000"/>
              <a:buFont typeface="Monotype Sorts"/>
              <a:buNone/>
            </a:pPr>
            <a:r>
              <a:rPr lang="en-US" sz="2200"/>
              <a:t>Nucleus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6600" dirty="0" smtClean="0">
                <a:cs typeface="+mj-cs"/>
              </a:rPr>
              <a:t>Alpha Particles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b="1" dirty="0" smtClean="0">
                <a:cs typeface="+mn-cs"/>
              </a:rPr>
              <a:t>Alpha particles 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1" dirty="0" smtClean="0"/>
              <a:t>High mass (4 </a:t>
            </a:r>
            <a:r>
              <a:rPr lang="en-US" sz="2400" b="1" dirty="0" err="1" smtClean="0"/>
              <a:t>amu</a:t>
            </a:r>
            <a:r>
              <a:rPr lang="en-US" sz="2400" b="1" dirty="0" smtClean="0"/>
              <a:t>) = 2 protons + 2 	neutrons – </a:t>
            </a:r>
            <a:r>
              <a:rPr lang="en-US" sz="2400" b="1" dirty="0" err="1" smtClean="0"/>
              <a:t>eg</a:t>
            </a:r>
            <a:r>
              <a:rPr lang="en-US" sz="2400" b="1" dirty="0" smtClean="0"/>
              <a:t> Ra-226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1" dirty="0" smtClean="0"/>
              <a:t>High charge (+2)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1" dirty="0" smtClean="0"/>
              <a:t>High linear energy transfer (cause great 	biological damage)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1" dirty="0" smtClean="0"/>
              <a:t>Travel a few centimeters in air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1" dirty="0" smtClean="0"/>
              <a:t>Stopped by a sheet of paper or protective 	layer of skin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1" dirty="0" smtClean="0"/>
              <a:t>Not an external hazard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1" dirty="0" smtClean="0"/>
              <a:t>Concern would be for ingestion or inhalation </a:t>
            </a: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arth">
  <a:themeElements>
    <a:clrScheme name="Earth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Earth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Eart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 drive:Applications:Microsoft Office 2004:Templates:Presentations:Designs:Blank Presentation</Template>
  <TotalTime>924</TotalTime>
  <Words>1068</Words>
  <PresentationFormat>On-screen Show (4:3)</PresentationFormat>
  <Paragraphs>282</Paragraphs>
  <Slides>22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ＭＳ Ｐゴシック</vt:lpstr>
      <vt:lpstr>Tahoma</vt:lpstr>
      <vt:lpstr>Wingdings</vt:lpstr>
      <vt:lpstr>Times New Roman</vt:lpstr>
      <vt:lpstr>Monotype Sorts</vt:lpstr>
      <vt:lpstr>NewsGothic</vt:lpstr>
      <vt:lpstr>Symbol</vt:lpstr>
      <vt:lpstr>Earth</vt:lpstr>
      <vt:lpstr>Safety in Open Source Radioisotope Laboratories</vt:lpstr>
      <vt:lpstr>Radiation</vt:lpstr>
      <vt:lpstr>Nomenclature for Elements</vt:lpstr>
      <vt:lpstr>Phosphorous</vt:lpstr>
      <vt:lpstr>Decay Law &amp; Half-Life </vt:lpstr>
      <vt:lpstr>Gamma Radiation</vt:lpstr>
      <vt:lpstr>Beta Particles</vt:lpstr>
      <vt:lpstr>Bremsstrahlung Radiation  </vt:lpstr>
      <vt:lpstr>Alpha Particles</vt:lpstr>
      <vt:lpstr> </vt:lpstr>
      <vt:lpstr>Specific Radioactive Materials </vt:lpstr>
      <vt:lpstr>Specific Radioactive Materials </vt:lpstr>
      <vt:lpstr>Units of Measure</vt:lpstr>
      <vt:lpstr>Units of Relative Biological Effectiveness (RBE)</vt:lpstr>
      <vt:lpstr>Sources of Ionizing Radiation (World)</vt:lpstr>
      <vt:lpstr>ALARA</vt:lpstr>
      <vt:lpstr>Maternal Factors &amp; Pregnancy </vt:lpstr>
      <vt:lpstr>Safety in Radioisotope Laboratories</vt:lpstr>
      <vt:lpstr>General Safety Precautions</vt:lpstr>
      <vt:lpstr>General  Radiation Safety Precautions</vt:lpstr>
      <vt:lpstr>General  Radiation Safety Precautions </vt:lpstr>
      <vt:lpstr>General Safety Precautions</vt:lpstr>
    </vt:vector>
  </TitlesOfParts>
  <Company>TRU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in Biology Laboratories</dc:title>
  <dc:creator>TRU</dc:creator>
  <cp:lastModifiedBy>truuser</cp:lastModifiedBy>
  <cp:revision>33</cp:revision>
  <dcterms:created xsi:type="dcterms:W3CDTF">2007-07-25T21:21:12Z</dcterms:created>
  <dcterms:modified xsi:type="dcterms:W3CDTF">2008-11-12T18:05:22Z</dcterms:modified>
</cp:coreProperties>
</file>