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90" r:id="rId6"/>
    <p:sldId id="284" r:id="rId7"/>
    <p:sldId id="285" r:id="rId8"/>
    <p:sldId id="258" r:id="rId9"/>
    <p:sldId id="271" r:id="rId10"/>
    <p:sldId id="280" r:id="rId11"/>
    <p:sldId id="286" r:id="rId12"/>
    <p:sldId id="288" r:id="rId13"/>
    <p:sldId id="289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C67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35" autoAdjust="0"/>
    <p:restoredTop sz="90929"/>
  </p:normalViewPr>
  <p:slideViewPr>
    <p:cSldViewPr>
      <p:cViewPr>
        <p:scale>
          <a:sx n="80" d="100"/>
          <a:sy n="80" d="100"/>
        </p:scale>
        <p:origin x="-147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4EB62-F04F-4B8C-929D-6D8E59390266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821C2-D08E-4958-BB8B-650BCA71E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-112" charset="-128"/>
                <a:cs typeface="+mn-cs"/>
              </a:defRPr>
            </a:lvl1pPr>
          </a:lstStyle>
          <a:p>
            <a:pPr>
              <a:defRPr/>
            </a:pPr>
            <a:fld id="{A1E7E454-DECF-4D2B-9812-1DCBD4583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131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112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112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112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112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112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E8C376-C5A7-4829-B802-C9E97681B9FB}" type="slidenum">
              <a:rPr lang="en-US" smtClean="0">
                <a:latin typeface="Arial" pitchFamily="34" charset="0"/>
                <a:ea typeface="Geneva"/>
                <a:cs typeface="Geneva"/>
              </a:rPr>
              <a:pPr/>
              <a:t>1</a:t>
            </a:fld>
            <a:endParaRPr lang="en-US" smtClean="0">
              <a:latin typeface="Arial" pitchFamily="34" charset="0"/>
              <a:ea typeface="Geneva"/>
              <a:cs typeface="Geneva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Genev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E7E454-DECF-4D2B-9812-1DCBD45830E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643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– flexible to clients’ work and family schedules. No barriers such as transportation and childcare.</a:t>
            </a:r>
          </a:p>
          <a:p>
            <a:r>
              <a:rPr lang="en-CA" dirty="0" smtClean="0"/>
              <a:t>– clients learn and interact with content at different speeds. </a:t>
            </a:r>
          </a:p>
          <a:p>
            <a:pPr marL="171450" indent="-171450">
              <a:buFontTx/>
              <a:buChar char="-"/>
            </a:pPr>
            <a:r>
              <a:rPr lang="en-CA" dirty="0" smtClean="0"/>
              <a:t>regardless of their geographical location, clients benefit from the same content and process. </a:t>
            </a:r>
          </a:p>
          <a:p>
            <a:pPr marL="171450" indent="-171450">
              <a:buFontTx/>
              <a:buChar char="-"/>
            </a:pPr>
            <a:r>
              <a:rPr lang="en-CA" sz="1200" dirty="0" smtClean="0">
                <a:latin typeface="Myriad Roman"/>
              </a:rPr>
              <a:t>Establishing and maintaining a welcoming and inclusive learning environment and a social presence is vital to successful learning in the online environment at ISIS. </a:t>
            </a:r>
            <a:endParaRPr lang="en-CA" dirty="0" smtClean="0"/>
          </a:p>
          <a:p>
            <a:pPr marL="171450" indent="-171450">
              <a:buFontTx/>
              <a:buChar char="-"/>
            </a:pPr>
            <a:r>
              <a:rPr lang="en-CA" dirty="0" smtClean="0"/>
              <a:t>– clients have the flexibility to read and re-read course material,  watch, pause and re-watch course related videos, and listen, pause and repeat audio files. </a:t>
            </a:r>
          </a:p>
          <a:p>
            <a:pPr marL="171450" indent="-171450">
              <a:buFontTx/>
              <a:buChar char="-"/>
            </a:pPr>
            <a:r>
              <a:rPr lang="en-CA" dirty="0" smtClean="0"/>
              <a:t>– the combination of culturally appropriate multimedia and course content creates a rich and engaging learning experience. </a:t>
            </a:r>
          </a:p>
          <a:p>
            <a:pPr marL="171450" indent="-171450">
              <a:buFontTx/>
              <a:buChar char="-"/>
            </a:pPr>
            <a:r>
              <a:rPr lang="en-CA" dirty="0" smtClean="0"/>
              <a:t>–Online learning enables learners to reflect on content, have time to process and practice the practical application in daily life.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smtClean="0"/>
              <a:t>Clients can take their time responding to discussion threads.</a:t>
            </a:r>
          </a:p>
          <a:p>
            <a:pPr marL="171450" indent="-171450">
              <a:buFontTx/>
              <a:buChar char="-"/>
            </a:pP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E7E454-DECF-4D2B-9812-1DCBD45830E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4208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E7E454-DECF-4D2B-9812-1DCBD45830E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0933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ransition spd="med">
    <p:wipe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Genev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  <a:cs typeface="Geneva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  <a:cs typeface="Geneva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  <a:cs typeface="Geneva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  <a:cs typeface="Geneva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Genev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Genev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Genev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learning-isisns.ca/course/index.php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42938" y="2143125"/>
            <a:ext cx="7815262" cy="257175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Online Learning at ISIS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3600" i="1" dirty="0" smtClean="0">
                <a:solidFill>
                  <a:schemeClr val="bg1"/>
                </a:solidFill>
              </a:rPr>
              <a:t>A user-friendly language learning system for new immigrants</a:t>
            </a: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endParaRPr lang="en-US" sz="4000" dirty="0" smtClean="0">
              <a:solidFill>
                <a:schemeClr val="bg1"/>
              </a:solidFill>
              <a:latin typeface="Myriad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257800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Muhammad Naz</a:t>
            </a:r>
          </a:p>
          <a:p>
            <a:pPr algn="ctr"/>
            <a:r>
              <a:rPr lang="en-US" sz="2000" b="1" dirty="0" smtClean="0"/>
              <a:t>ESL Instructor</a:t>
            </a:r>
          </a:p>
          <a:p>
            <a:pPr algn="ctr"/>
            <a:r>
              <a:rPr lang="en-US" sz="2000" b="1" dirty="0" smtClean="0"/>
              <a:t>TESL Canada </a:t>
            </a:r>
            <a:r>
              <a:rPr lang="en-US" sz="2000" b="1" dirty="0" smtClean="0"/>
              <a:t>Presentation - </a:t>
            </a:r>
            <a:r>
              <a:rPr lang="en-US" sz="2000" b="1" dirty="0" smtClean="0"/>
              <a:t>October </a:t>
            </a:r>
            <a:r>
              <a:rPr lang="en-US" sz="2000" b="1" dirty="0" smtClean="0"/>
              <a:t>13, 2012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457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Testimonials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524000"/>
            <a:ext cx="693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Since it was my first online course, the course worked good for me. The feedback was always very careful, detailed, and helpful. Also, I always got answers of my questions.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+mj-lt"/>
              </a:rPr>
              <a:t>(August 16, 2012)</a:t>
            </a:r>
          </a:p>
          <a:p>
            <a:endParaRPr lang="en-US" sz="2000" b="1" dirty="0" smtClean="0">
              <a:latin typeface="+mj-lt"/>
            </a:endParaRPr>
          </a:p>
          <a:p>
            <a:endParaRPr lang="en-US" sz="2000" b="1" dirty="0" smtClean="0">
              <a:latin typeface="+mj-lt"/>
            </a:endParaRPr>
          </a:p>
          <a:p>
            <a:r>
              <a:rPr lang="en-US" sz="2000" b="1" dirty="0" smtClean="0">
                <a:latin typeface="+mj-lt"/>
              </a:rPr>
              <a:t>I think this course is great to help us to be aware of the basic rules of writing.</a:t>
            </a:r>
          </a:p>
          <a:p>
            <a:endParaRPr lang="en-US" sz="2000" b="1" dirty="0" smtClean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+mj-lt"/>
              </a:rPr>
              <a:t>(April 16, 2011)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3810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b="1" dirty="0" smtClean="0"/>
              <a:t>Online Learning Community</a:t>
            </a:r>
            <a:endParaRPr lang="en-CA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600200"/>
            <a:ext cx="8001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b="1" dirty="0" smtClean="0">
                <a:latin typeface="Myriad Pro" pitchFamily="34" charset="0"/>
              </a:rPr>
              <a:t>  </a:t>
            </a:r>
            <a:r>
              <a:rPr lang="en-US" sz="2000" b="1" dirty="0" smtClean="0">
                <a:latin typeface="Myriad Pro" pitchFamily="34" charset="0"/>
              </a:rPr>
              <a:t>ISIS continues to be a leader in providing a welcoming and inclusive online learning environment for immigrants. </a:t>
            </a:r>
          </a:p>
          <a:p>
            <a:pPr lvl="0">
              <a:buFont typeface="Arial" pitchFamily="34" charset="0"/>
              <a:buNone/>
            </a:pPr>
            <a:endParaRPr lang="en-US" sz="2000" b="1" dirty="0" smtClean="0">
              <a:latin typeface="Myriad Pro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  ISIS has served pre-arrival clients living in 83 countries around the world. </a:t>
            </a:r>
          </a:p>
          <a:p>
            <a:pPr lvl="0">
              <a:buFont typeface="Arial" pitchFamily="34" charset="0"/>
              <a:buChar char="•"/>
            </a:pPr>
            <a:endParaRPr lang="en-US" sz="2000" b="1" dirty="0" smtClean="0">
              <a:latin typeface="Myriad Pro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   There have been 721 online registered users from </a:t>
            </a:r>
            <a:r>
              <a:rPr lang="en-US" sz="2000" b="1" dirty="0" smtClean="0">
                <a:latin typeface="Myriad Pro" pitchFamily="34" charset="0"/>
              </a:rPr>
              <a:t>Sep. </a:t>
            </a:r>
            <a:r>
              <a:rPr lang="en-US" sz="2000" b="1" dirty="0" smtClean="0">
                <a:latin typeface="Myriad Pro" pitchFamily="34" charset="0"/>
              </a:rPr>
              <a:t>2011 to </a:t>
            </a:r>
            <a:r>
              <a:rPr lang="en-US" sz="2000" b="1" dirty="0" smtClean="0">
                <a:latin typeface="Myriad Pro" pitchFamily="34" charset="0"/>
              </a:rPr>
              <a:t>Sep. </a:t>
            </a:r>
            <a:r>
              <a:rPr lang="en-US" sz="2000" b="1" dirty="0" smtClean="0">
                <a:latin typeface="Myriad Pro" pitchFamily="34" charset="0"/>
              </a:rPr>
              <a:t>2012 (one year period). </a:t>
            </a:r>
          </a:p>
          <a:p>
            <a:pPr lvl="0">
              <a:buFont typeface="Arial" pitchFamily="34" charset="0"/>
              <a:buNone/>
            </a:pPr>
            <a:endParaRPr lang="en-US" sz="2000" b="1" dirty="0" smtClean="0">
              <a:latin typeface="Myriad Pro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   27 % of immigrants live outside Metro Halifax.</a:t>
            </a:r>
          </a:p>
          <a:p>
            <a:pPr lvl="0">
              <a:buFont typeface="Arial" pitchFamily="34" charset="0"/>
              <a:buChar char="•"/>
            </a:pPr>
            <a:endParaRPr lang="en-US" sz="2000" b="1" dirty="0" smtClean="0">
              <a:latin typeface="Myriad Pro" pitchFamily="34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Myriad Pro" pitchFamily="34" charset="0"/>
              </a:rPr>
              <a:t>  100% of the “Writing Skills” workshop clients indicated they improved their skills.</a:t>
            </a:r>
            <a:endParaRPr lang="en-US" sz="2000" b="1" dirty="0">
              <a:latin typeface="Myriad Pro" pitchFamily="34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371600"/>
            <a:ext cx="84582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Language and communication skills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b="1" dirty="0" smtClean="0">
              <a:latin typeface="Myriad Pro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Pre-landing language and pre-employment support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b="1" dirty="0" smtClean="0">
              <a:latin typeface="Myriad Pro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Business development and economic integration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b="1" dirty="0" smtClean="0">
              <a:latin typeface="Myriad Pro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Literacy teacher training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b="1" dirty="0" smtClean="0">
              <a:latin typeface="Myriad Pro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Orientation to Nova Scotia (social integration)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b="1" dirty="0" smtClean="0">
              <a:latin typeface="Myriad Pro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Nova Scotia Start (information and referral for new immigrants)</a:t>
            </a:r>
          </a:p>
          <a:p>
            <a:pPr marL="285750" indent="-285750">
              <a:buFont typeface="Arial" pitchFamily="34" charset="0"/>
              <a:buNone/>
            </a:pPr>
            <a:endParaRPr lang="en-US" sz="2000" b="1" dirty="0" smtClean="0">
              <a:latin typeface="Myriad Pro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IPSO (Integrated pre-Arrival Services Online)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b="1" dirty="0" smtClean="0">
              <a:latin typeface="Myriad Pro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LINC Home study program</a:t>
            </a:r>
          </a:p>
          <a:p>
            <a:pPr marL="285750" indent="-285750">
              <a:buFont typeface="Arial" pitchFamily="34" charset="0"/>
              <a:buNone/>
            </a:pPr>
            <a:endParaRPr lang="en-US" sz="2000" b="1" dirty="0" smtClean="0">
              <a:latin typeface="Myriad Pro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latin typeface="Myriad Pro" pitchFamily="34" charset="0"/>
              </a:rPr>
              <a:t>Language </a:t>
            </a:r>
            <a:r>
              <a:rPr lang="en-US" sz="2000" b="1" dirty="0" err="1" smtClean="0">
                <a:latin typeface="Myriad Pro" pitchFamily="34" charset="0"/>
              </a:rPr>
              <a:t>Counselling</a:t>
            </a:r>
            <a:endParaRPr lang="en-US" sz="2000" b="1" dirty="0">
              <a:latin typeface="Myriad Pro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381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Online Services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4541664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nline 1.jpg"/>
          <p:cNvPicPr>
            <a:picLocks noChangeAspect="1"/>
          </p:cNvPicPr>
          <p:nvPr/>
        </p:nvPicPr>
        <p:blipFill>
          <a:blip r:embed="rId3" cstate="print"/>
          <a:srcRect l="4878" r="10569" b="7317"/>
          <a:stretch>
            <a:fillRect/>
          </a:stretch>
        </p:blipFill>
        <p:spPr>
          <a:xfrm>
            <a:off x="4267200" y="1524000"/>
            <a:ext cx="3962400" cy="2895600"/>
          </a:xfrm>
          <a:prstGeom prst="rect">
            <a:avLst/>
          </a:prstGeom>
        </p:spPr>
      </p:pic>
      <p:pic>
        <p:nvPicPr>
          <p:cNvPr id="4" name="Picture 3" descr="Writing for the Workplace Online.jpg"/>
          <p:cNvPicPr>
            <a:picLocks noChangeAspect="1"/>
          </p:cNvPicPr>
          <p:nvPr/>
        </p:nvPicPr>
        <p:blipFill>
          <a:blip r:embed="rId4" cstate="print">
            <a:lum bright="10000" contrast="10000"/>
          </a:blip>
          <a:stretch>
            <a:fillRect/>
          </a:stretch>
        </p:blipFill>
        <p:spPr>
          <a:xfrm>
            <a:off x="5334000" y="4000500"/>
            <a:ext cx="3403600" cy="2552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447800"/>
            <a:ext cx="3352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Pre-arrival services</a:t>
            </a:r>
          </a:p>
          <a:p>
            <a:pPr marL="0" lvl="0" indent="-285750">
              <a:lnSpc>
                <a:spcPct val="100000"/>
              </a:lnSpc>
              <a:buFont typeface="Arial" pitchFamily="34" charset="0"/>
              <a:buChar char="•"/>
            </a:pPr>
            <a:endParaRPr lang="en-US" sz="2000" b="1" dirty="0" smtClean="0">
              <a:latin typeface="+mj-lt"/>
            </a:endParaRPr>
          </a:p>
          <a:p>
            <a:pPr marL="0" lvl="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On the job</a:t>
            </a:r>
          </a:p>
          <a:p>
            <a:pPr marL="0" lvl="0" indent="-285750">
              <a:lnSpc>
                <a:spcPct val="100000"/>
              </a:lnSpc>
              <a:buFont typeface="Arial" pitchFamily="34" charset="0"/>
              <a:buNone/>
            </a:pPr>
            <a:endParaRPr lang="en-US" sz="2000" b="1" dirty="0" smtClean="0">
              <a:latin typeface="+mj-lt"/>
            </a:endParaRPr>
          </a:p>
          <a:p>
            <a:pPr marL="0" lvl="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Accessibility</a:t>
            </a:r>
          </a:p>
          <a:p>
            <a:pPr marL="0" lvl="0" indent="-285750">
              <a:lnSpc>
                <a:spcPct val="100000"/>
              </a:lnSpc>
              <a:buFont typeface="Arial" pitchFamily="34" charset="0"/>
              <a:buNone/>
            </a:pPr>
            <a:r>
              <a:rPr lang="en-US" sz="2000" b="1" dirty="0" smtClean="0">
                <a:latin typeface="+mj-lt"/>
              </a:rPr>
              <a:t> </a:t>
            </a:r>
          </a:p>
          <a:p>
            <a:pPr marL="0" lvl="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Scheduling</a:t>
            </a:r>
          </a:p>
          <a:p>
            <a:pPr marL="0" lvl="0" indent="-285750">
              <a:lnSpc>
                <a:spcPct val="100000"/>
              </a:lnSpc>
              <a:buFont typeface="Arial" pitchFamily="34" charset="0"/>
              <a:buNone/>
            </a:pPr>
            <a:endParaRPr lang="en-US" sz="2000" b="1" dirty="0" smtClean="0">
              <a:latin typeface="+mj-lt"/>
            </a:endParaRPr>
          </a:p>
          <a:p>
            <a:pPr marL="0" lvl="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Location</a:t>
            </a:r>
          </a:p>
          <a:p>
            <a:pPr marL="0" lvl="0" indent="-285750">
              <a:lnSpc>
                <a:spcPct val="100000"/>
              </a:lnSpc>
              <a:buFont typeface="Arial" pitchFamily="34" charset="0"/>
              <a:buNone/>
            </a:pPr>
            <a:endParaRPr lang="en-US" sz="2000" b="1" dirty="0" smtClean="0">
              <a:latin typeface="+mj-lt"/>
            </a:endParaRPr>
          </a:p>
          <a:p>
            <a:pPr marL="0" lvl="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Preference</a:t>
            </a:r>
          </a:p>
          <a:p>
            <a:pPr marL="0" lvl="0" indent="-285750">
              <a:lnSpc>
                <a:spcPct val="100000"/>
              </a:lnSpc>
              <a:buFont typeface="Arial" pitchFamily="34" charset="0"/>
              <a:buNone/>
            </a:pPr>
            <a:endParaRPr lang="en-US" sz="2000" b="1" dirty="0" smtClean="0">
              <a:solidFill>
                <a:schemeClr val="tx2"/>
              </a:solidFill>
              <a:latin typeface="+mj-lt"/>
            </a:endParaRPr>
          </a:p>
          <a:p>
            <a:pPr lvl="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Facilitated courses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533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Rationale for Online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7303782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124200" y="609600"/>
            <a:ext cx="5600712" cy="609600"/>
          </a:xfrm>
        </p:spPr>
        <p:txBody>
          <a:bodyPr/>
          <a:lstStyle/>
          <a:p>
            <a:pPr algn="r" eaLnBrk="1" hangingPunct="1"/>
            <a:r>
              <a:rPr lang="en-US" sz="2800" b="1" dirty="0" smtClean="0">
                <a:solidFill>
                  <a:schemeClr val="tx1"/>
                </a:solidFill>
              </a:rPr>
              <a:t>Key Considerations for Clients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  <a:latin typeface="Myriad Bol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524000"/>
            <a:ext cx="7239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2000" b="1" dirty="0" smtClean="0">
                <a:latin typeface="+mj-lt"/>
              </a:rPr>
              <a:t>For clients, an online learning system:</a:t>
            </a:r>
          </a:p>
          <a:p>
            <a:pPr>
              <a:buFontTx/>
              <a:buNone/>
            </a:pPr>
            <a:endParaRPr lang="en-US" sz="2000" b="1" dirty="0" smtClean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  is easily accessible and flexible </a:t>
            </a:r>
          </a:p>
          <a:p>
            <a:pPr lvl="1"/>
            <a:endParaRPr lang="en-US" sz="2000" b="1" dirty="0" smtClean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  is more personalized </a:t>
            </a:r>
          </a:p>
          <a:p>
            <a:pPr lvl="1"/>
            <a:endParaRPr lang="en-US" sz="2000" b="1" dirty="0" smtClean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  is standardized </a:t>
            </a:r>
          </a:p>
          <a:p>
            <a:pPr lvl="1"/>
            <a:endParaRPr lang="en-US" sz="2000" b="1" dirty="0" smtClean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  is repetitive </a:t>
            </a:r>
          </a:p>
          <a:p>
            <a:pPr lvl="1"/>
            <a:endParaRPr lang="en-US" sz="2000" b="1" dirty="0" smtClean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  has chance of increased attendance and retention </a:t>
            </a:r>
          </a:p>
          <a:p>
            <a:pPr lvl="1"/>
            <a:endParaRPr lang="en-US" sz="2000" b="1" dirty="0" smtClean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latin typeface="+mj-lt"/>
              </a:rPr>
              <a:t>  has a greater chance of reflection</a:t>
            </a:r>
          </a:p>
          <a:p>
            <a:pPr lvl="1"/>
            <a:endParaRPr lang="en-US" sz="2000" b="1" dirty="0" smtClean="0">
              <a:latin typeface="+mj-lt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b="1" dirty="0" smtClean="0">
                <a:latin typeface="+mj-lt"/>
              </a:rPr>
              <a:t>  has a welcoming and inclusive learning environment</a:t>
            </a:r>
          </a:p>
          <a:p>
            <a:pPr lvl="1" eaLnBrk="1" hangingPunct="1"/>
            <a:endParaRPr lang="en-CA" sz="2000" b="1" dirty="0" smtClean="0">
              <a:latin typeface="+mj-lt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b="1" dirty="0" smtClean="0">
                <a:latin typeface="+mj-lt"/>
              </a:rPr>
              <a:t>  has a way of enhancing confidence &amp; motivation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609600"/>
            <a:ext cx="533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+mj-lt"/>
              </a:rPr>
              <a:t>Listening &amp; Speaking Skills:</a:t>
            </a:r>
            <a:r>
              <a:rPr lang="en-US" sz="2000" dirty="0" smtClean="0">
                <a:latin typeface="+mj-lt"/>
              </a:rPr>
              <a:t>	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Clear Speaking Online		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Listening at Work Online	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+mj-lt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+mj-lt"/>
              </a:rPr>
              <a:t>Writing Skills:</a:t>
            </a:r>
            <a:r>
              <a:rPr lang="en-US" sz="2000" dirty="0" smtClean="0">
                <a:latin typeface="+mj-lt"/>
              </a:rPr>
              <a:t>	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Introduction to Writing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</a:rPr>
              <a:t>Writing Emails Workshop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Basic Writing Skills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Professional Writing Skills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TOEFL Writing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+mj-lt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+mj-lt"/>
              </a:rPr>
              <a:t>Other Courses:</a:t>
            </a:r>
            <a:endParaRPr lang="en-US" sz="2000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Customer Service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Language Learning Strategies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+mj-lt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+mj-lt"/>
              </a:rPr>
              <a:t>Non-facilitated:</a:t>
            </a:r>
            <a:endParaRPr lang="en-US" sz="2000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Grammar Online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</a:rPr>
              <a:t>Idioms for the Workplace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</a:rPr>
              <a:t>Say it Better: A Pronunciation Series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514600"/>
            <a:ext cx="228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/>
              <a:t>Labour</a:t>
            </a:r>
            <a:r>
              <a:rPr lang="en-US" b="1" dirty="0" smtClean="0"/>
              <a:t> Market  Language Classes Online</a:t>
            </a:r>
            <a:endParaRPr lang="en-US" sz="1800" b="1" dirty="0" smtClean="0">
              <a:solidFill>
                <a:schemeClr val="lt1"/>
              </a:solidFill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SCF29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1219200"/>
            <a:ext cx="3199400" cy="22479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1295400"/>
            <a:ext cx="6324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j-lt"/>
              </a:rPr>
              <a:t>Pedagogical aspects of the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j-lt"/>
              </a:rPr>
              <a:t>      online system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j-lt"/>
              </a:rPr>
              <a:t>Grade book interface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j-lt"/>
              </a:rPr>
              <a:t>Online feedback tools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j-lt"/>
              </a:rPr>
              <a:t>Learners’ monitoring and tracking tools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j-lt"/>
              </a:rPr>
              <a:t>Discussion forums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j-lt"/>
              </a:rPr>
              <a:t>File exchange/upload facilities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>
              <a:latin typeface="+mj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j-lt"/>
              </a:rPr>
              <a:t>Internal email/messaging systems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j-lt"/>
              </a:rPr>
              <a:t>Testing tools - multiple choice, matching, ordering quizzes </a:t>
            </a:r>
            <a:endParaRPr lang="en-US" sz="20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533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Online courses/ Demonstration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(</a:t>
            </a:r>
            <a:r>
              <a:rPr lang="en-US" sz="1200" b="1" dirty="0" smtClean="0">
                <a:hlinkClick r:id="rId3"/>
              </a:rPr>
              <a:t>http://onlinelearning-isisns.ca/course/index.php</a:t>
            </a:r>
            <a:r>
              <a:rPr lang="en-US" sz="1200" b="1" dirty="0" smtClean="0"/>
              <a:t> )</a:t>
            </a:r>
          </a:p>
        </p:txBody>
      </p:sp>
      <p:pic>
        <p:nvPicPr>
          <p:cNvPr id="5" name="Picture 3" descr="C:\Documents and Settings\mnaz.ISIS\Desktop\Desk top files\Personal files Pier 21\Photos\ISIS\Online image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352800"/>
            <a:ext cx="3200400" cy="21812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5373506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600200"/>
            <a:ext cx="7543800" cy="418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sz="2000" b="1" dirty="0" smtClean="0">
                <a:latin typeface="+mj-lt"/>
              </a:rPr>
              <a:t>The course helped me improve my writing skills for a professional environment. Although I had this course online, when I was in Iran, I learned a lot. The online teaching techniques and facilitation made me confident enough to write in my workplace professionally.  </a:t>
            </a:r>
          </a:p>
          <a:p>
            <a:pPr>
              <a:lnSpc>
                <a:spcPts val="2880"/>
              </a:lnSpc>
              <a:buFontTx/>
              <a:buNone/>
            </a:pPr>
            <a:r>
              <a:rPr lang="en-US" sz="2000" dirty="0" smtClean="0">
                <a:latin typeface="+mj-lt"/>
              </a:rPr>
              <a:t>Pre-arrival client </a:t>
            </a:r>
          </a:p>
          <a:p>
            <a:pPr>
              <a:lnSpc>
                <a:spcPts val="2880"/>
              </a:lnSpc>
              <a:buFontTx/>
              <a:buChar char="-"/>
            </a:pPr>
            <a:endParaRPr lang="en-US" b="1" dirty="0" smtClean="0">
              <a:latin typeface="+mj-lt"/>
            </a:endParaRPr>
          </a:p>
          <a:p>
            <a:pPr>
              <a:lnSpc>
                <a:spcPts val="2880"/>
              </a:lnSpc>
              <a:buFontTx/>
              <a:buNone/>
            </a:pPr>
            <a:endParaRPr lang="en-US" b="1" dirty="0" smtClean="0">
              <a:latin typeface="+mj-lt"/>
            </a:endParaRPr>
          </a:p>
          <a:p>
            <a:pPr fontAlgn="auto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j-lt"/>
              </a:rPr>
              <a:t>I enjoyed working online. Its flexibility perfectly suited my current lifestyle.</a:t>
            </a:r>
          </a:p>
          <a:p>
            <a:pPr>
              <a:lnSpc>
                <a:spcPts val="2880"/>
              </a:lnSpc>
            </a:pPr>
            <a:r>
              <a:rPr lang="en-US" sz="2000" dirty="0" smtClean="0">
                <a:latin typeface="+mj-lt"/>
              </a:rPr>
              <a:t>Stay at home client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457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Testimonials</a:t>
            </a:r>
          </a:p>
        </p:txBody>
      </p:sp>
    </p:spTree>
    <p:extLst>
      <p:ext uri="{BB962C8B-B14F-4D97-AF65-F5344CB8AC3E}">
        <p14:creationId xmlns:p14="http://schemas.microsoft.com/office/powerpoint/2010/main" xmlns="" val="2966580351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457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Testimonials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524000"/>
            <a:ext cx="7543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j-lt"/>
              </a:rPr>
              <a:t>To be honest, I wouldn't have been able to write my goal statement of a minimum of 500 words for NSCC admission if I hadn't started ISIS Basic Writing Skills course online.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j-lt"/>
              </a:rPr>
              <a:t>My favorite part in this program is when I write paragraphs/essays. I like it because when I make mistakes I receive feedback and this helps me see my weaknesses.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+mj-lt"/>
              </a:rPr>
              <a:t>Basic Writing Course (July 16, 2012)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j-lt"/>
              </a:rPr>
              <a:t>This program has been very helpful. I learned a lot of tools for good writing.   Usually, I used to make a lot of mistakes before, especially with punctuation. I didn't know even about transition words, and I already have them in my favorites after completing this course.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+mj-lt"/>
              </a:rPr>
              <a:t>Basic Writing Course (August 15, 2012)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isi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sition-papers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08C75E867F324EB4681D36C68AE66B" ma:contentTypeVersion="0" ma:contentTypeDescription="Create a new document." ma:contentTypeScope="" ma:versionID="9034969a53bceb9f5c784d0fae7387c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0A7428-76FD-4F8B-A322-9FE451755381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E230BA6-E272-4A88-BEBC-1C36C1914C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7F2234E-BE16-4E83-A30E-6F59894A9D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</TotalTime>
  <Words>587</Words>
  <Application>Microsoft Office PowerPoint</Application>
  <PresentationFormat>On-screen Show (4:3)</PresentationFormat>
  <Paragraphs>140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isis</vt:lpstr>
      <vt:lpstr>  Online Learning at ISIS  A user-friendly language learning system for new immigrants  </vt:lpstr>
      <vt:lpstr>Slide 2</vt:lpstr>
      <vt:lpstr>Slide 3</vt:lpstr>
      <vt:lpstr>Slide 4</vt:lpstr>
      <vt:lpstr>Key Considerations for Clients 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Kristy Read</dc:creator>
  <cp:lastModifiedBy>mnaz</cp:lastModifiedBy>
  <cp:revision>111</cp:revision>
  <dcterms:created xsi:type="dcterms:W3CDTF">2009-12-01T15:39:23Z</dcterms:created>
  <dcterms:modified xsi:type="dcterms:W3CDTF">2012-10-25T17:34:27Z</dcterms:modified>
</cp:coreProperties>
</file>