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3"/>
  </p:notesMasterIdLst>
  <p:handoutMasterIdLst>
    <p:handoutMasterId r:id="rId34"/>
  </p:handoutMasterIdLst>
  <p:sldIdLst>
    <p:sldId id="317" r:id="rId3"/>
    <p:sldId id="344" r:id="rId4"/>
    <p:sldId id="287" r:id="rId5"/>
    <p:sldId id="347" r:id="rId6"/>
    <p:sldId id="346" r:id="rId7"/>
    <p:sldId id="348" r:id="rId8"/>
    <p:sldId id="349" r:id="rId9"/>
    <p:sldId id="319" r:id="rId10"/>
    <p:sldId id="320" r:id="rId11"/>
    <p:sldId id="321" r:id="rId12"/>
    <p:sldId id="322" r:id="rId13"/>
    <p:sldId id="340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3" r:id="rId22"/>
    <p:sldId id="352" r:id="rId23"/>
    <p:sldId id="300" r:id="rId24"/>
    <p:sldId id="338" r:id="rId25"/>
    <p:sldId id="337" r:id="rId26"/>
    <p:sldId id="304" r:id="rId27"/>
    <p:sldId id="339" r:id="rId28"/>
    <p:sldId id="318" r:id="rId29"/>
    <p:sldId id="294" r:id="rId30"/>
    <p:sldId id="343" r:id="rId31"/>
    <p:sldId id="351" r:id="rId32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709" autoAdjust="0"/>
  </p:normalViewPr>
  <p:slideViewPr>
    <p:cSldViewPr>
      <p:cViewPr>
        <p:scale>
          <a:sx n="70" d="100"/>
          <a:sy n="70" d="100"/>
        </p:scale>
        <p:origin x="-1542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1" d="100"/>
          <a:sy n="111" d="100"/>
        </p:scale>
        <p:origin x="-582" y="-78"/>
      </p:cViewPr>
      <p:guideLst>
        <p:guide orient="horz" pos="2952"/>
        <p:guide pos="22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515164771070303E-2"/>
          <c:y val="5.0473457250976426E-2"/>
          <c:w val="0.93313915621658594"/>
          <c:h val="0.843173265004598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respondents</c:v>
                </c:pt>
              </c:strCache>
            </c:strRef>
          </c:tx>
          <c:invertIfNegative val="0"/>
          <c:cat>
            <c:strRef>
              <c:f>Sheet1!$A$2:$A$11</c:f>
              <c:strCache>
                <c:ptCount val="9"/>
                <c:pt idx="0">
                  <c:v>Fall 09</c:v>
                </c:pt>
                <c:pt idx="1">
                  <c:v>Win 10</c:v>
                </c:pt>
                <c:pt idx="2">
                  <c:v>Sum 10</c:v>
                </c:pt>
                <c:pt idx="3">
                  <c:v>Fall 10</c:v>
                </c:pt>
                <c:pt idx="4">
                  <c:v>Win 11</c:v>
                </c:pt>
                <c:pt idx="5">
                  <c:v>Sum 11</c:v>
                </c:pt>
                <c:pt idx="6">
                  <c:v>Fall 11</c:v>
                </c:pt>
                <c:pt idx="7">
                  <c:v>Win 12</c:v>
                </c:pt>
                <c:pt idx="8">
                  <c:v>Sum 12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</c:v>
                </c:pt>
                <c:pt idx="1">
                  <c:v>5</c:v>
                </c:pt>
                <c:pt idx="2">
                  <c:v>2</c:v>
                </c:pt>
                <c:pt idx="3">
                  <c:v>1</c:v>
                </c:pt>
                <c:pt idx="4">
                  <c:v>3</c:v>
                </c:pt>
                <c:pt idx="5">
                  <c:v>3</c:v>
                </c:pt>
                <c:pt idx="6">
                  <c:v>2</c:v>
                </c:pt>
                <c:pt idx="7">
                  <c:v>8</c:v>
                </c:pt>
                <c:pt idx="8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Sheet1!$A$2:$A$11</c:f>
              <c:strCache>
                <c:ptCount val="9"/>
                <c:pt idx="0">
                  <c:v>Fall 09</c:v>
                </c:pt>
                <c:pt idx="1">
                  <c:v>Win 10</c:v>
                </c:pt>
                <c:pt idx="2">
                  <c:v>Sum 10</c:v>
                </c:pt>
                <c:pt idx="3">
                  <c:v>Fall 10</c:v>
                </c:pt>
                <c:pt idx="4">
                  <c:v>Win 11</c:v>
                </c:pt>
                <c:pt idx="5">
                  <c:v>Sum 11</c:v>
                </c:pt>
                <c:pt idx="6">
                  <c:v>Fall 11</c:v>
                </c:pt>
                <c:pt idx="7">
                  <c:v>Win 12</c:v>
                </c:pt>
                <c:pt idx="8">
                  <c:v>Sum 12</c:v>
                </c:pt>
              </c:strCache>
            </c:strRef>
          </c:cat>
          <c:val>
            <c:numRef>
              <c:f>Sheet1!$C$2:$C$12</c:f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Sheet1!$A$2:$A$11</c:f>
              <c:strCache>
                <c:ptCount val="9"/>
                <c:pt idx="0">
                  <c:v>Fall 09</c:v>
                </c:pt>
                <c:pt idx="1">
                  <c:v>Win 10</c:v>
                </c:pt>
                <c:pt idx="2">
                  <c:v>Sum 10</c:v>
                </c:pt>
                <c:pt idx="3">
                  <c:v>Fall 10</c:v>
                </c:pt>
                <c:pt idx="4">
                  <c:v>Win 11</c:v>
                </c:pt>
                <c:pt idx="5">
                  <c:v>Sum 11</c:v>
                </c:pt>
                <c:pt idx="6">
                  <c:v>Fall 11</c:v>
                </c:pt>
                <c:pt idx="7">
                  <c:v>Win 12</c:v>
                </c:pt>
                <c:pt idx="8">
                  <c:v>Sum 12</c:v>
                </c:pt>
              </c:strCache>
            </c:strRef>
          </c:cat>
          <c:val>
            <c:numRef>
              <c:f>Sheet1!$D$2:$D$12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382080"/>
        <c:axId val="84383616"/>
      </c:barChart>
      <c:catAx>
        <c:axId val="84382080"/>
        <c:scaling>
          <c:orientation val="minMax"/>
        </c:scaling>
        <c:delete val="0"/>
        <c:axPos val="b"/>
        <c:majorTickMark val="out"/>
        <c:minorTickMark val="none"/>
        <c:tickLblPos val="nextTo"/>
        <c:crossAx val="84383616"/>
        <c:crosses val="autoZero"/>
        <c:auto val="1"/>
        <c:lblAlgn val="ctr"/>
        <c:lblOffset val="100"/>
        <c:noMultiLvlLbl val="0"/>
      </c:catAx>
      <c:valAx>
        <c:axId val="84383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4382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71-100%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Listening to English</c:v>
                </c:pt>
                <c:pt idx="1">
                  <c:v>Speaking English</c:v>
                </c:pt>
                <c:pt idx="2">
                  <c:v>Reading English</c:v>
                </c:pt>
                <c:pt idx="3">
                  <c:v>Writing English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18</c:v>
                </c:pt>
                <c:pt idx="1">
                  <c:v>13</c:v>
                </c:pt>
                <c:pt idx="2">
                  <c:v>5</c:v>
                </c:pt>
                <c:pt idx="3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31-70%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Listening to English</c:v>
                </c:pt>
                <c:pt idx="1">
                  <c:v>Speaking English</c:v>
                </c:pt>
                <c:pt idx="2">
                  <c:v>Reading English</c:v>
                </c:pt>
                <c:pt idx="3">
                  <c:v>Writing English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9</c:v>
                </c:pt>
                <c:pt idx="1">
                  <c:v>15</c:v>
                </c:pt>
                <c:pt idx="2">
                  <c:v>9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0-30%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Listening to English</c:v>
                </c:pt>
                <c:pt idx="1">
                  <c:v>Speaking English</c:v>
                </c:pt>
                <c:pt idx="2">
                  <c:v>Reading English</c:v>
                </c:pt>
                <c:pt idx="3">
                  <c:v>Writing English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3</c:v>
                </c:pt>
                <c:pt idx="1">
                  <c:v>2</c:v>
                </c:pt>
                <c:pt idx="2">
                  <c:v>16</c:v>
                </c:pt>
                <c:pt idx="3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636416"/>
        <c:axId val="46646400"/>
      </c:barChart>
      <c:catAx>
        <c:axId val="46636416"/>
        <c:scaling>
          <c:orientation val="minMax"/>
        </c:scaling>
        <c:delete val="0"/>
        <c:axPos val="b"/>
        <c:majorTickMark val="out"/>
        <c:minorTickMark val="none"/>
        <c:tickLblPos val="nextTo"/>
        <c:crossAx val="46646400"/>
        <c:crosses val="autoZero"/>
        <c:auto val="1"/>
        <c:lblAlgn val="ctr"/>
        <c:lblOffset val="100"/>
        <c:noMultiLvlLbl val="0"/>
      </c:catAx>
      <c:valAx>
        <c:axId val="466464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663641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Volunteering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2"/>
                <c:pt idx="0">
                  <c:v>Agreed</c:v>
                </c:pt>
                <c:pt idx="1">
                  <c:v>Disagreed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23</c:v>
                </c:pt>
                <c:pt idx="1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Class Discussions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2"/>
                <c:pt idx="0">
                  <c:v>Agreed</c:v>
                </c:pt>
                <c:pt idx="1">
                  <c:v>Disagreed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18</c:v>
                </c:pt>
                <c:pt idx="1">
                  <c:v>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2"/>
                <c:pt idx="0">
                  <c:v>Agreed</c:v>
                </c:pt>
                <c:pt idx="1">
                  <c:v>Disagreed</c:v>
                </c:pt>
              </c:strCache>
            </c:strRef>
          </c:cat>
          <c:val>
            <c:numRef>
              <c:f>Sheet1!$D$2:$D$5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693376"/>
        <c:axId val="46695168"/>
      </c:barChart>
      <c:catAx>
        <c:axId val="46693376"/>
        <c:scaling>
          <c:orientation val="minMax"/>
        </c:scaling>
        <c:delete val="0"/>
        <c:axPos val="b"/>
        <c:majorTickMark val="out"/>
        <c:minorTickMark val="none"/>
        <c:tickLblPos val="nextTo"/>
        <c:crossAx val="46695168"/>
        <c:crosses val="autoZero"/>
        <c:auto val="1"/>
        <c:lblAlgn val="ctr"/>
        <c:lblOffset val="100"/>
        <c:noMultiLvlLbl val="0"/>
      </c:catAx>
      <c:valAx>
        <c:axId val="466951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669337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Volunteering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2"/>
                <c:pt idx="0">
                  <c:v>Agreed</c:v>
                </c:pt>
                <c:pt idx="1">
                  <c:v>Disagreed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22</c:v>
                </c:pt>
                <c:pt idx="1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Class Discussions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2"/>
                <c:pt idx="0">
                  <c:v>Agreed</c:v>
                </c:pt>
                <c:pt idx="1">
                  <c:v>Disagreed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19</c:v>
                </c:pt>
                <c:pt idx="1">
                  <c:v>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Presentation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2"/>
                <c:pt idx="0">
                  <c:v>Agreed</c:v>
                </c:pt>
                <c:pt idx="1">
                  <c:v>Disagreed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20</c:v>
                </c:pt>
                <c:pt idx="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758528"/>
        <c:axId val="46764416"/>
      </c:barChart>
      <c:catAx>
        <c:axId val="46758528"/>
        <c:scaling>
          <c:orientation val="minMax"/>
        </c:scaling>
        <c:delete val="0"/>
        <c:axPos val="b"/>
        <c:majorTickMark val="out"/>
        <c:minorTickMark val="none"/>
        <c:tickLblPos val="nextTo"/>
        <c:crossAx val="46764416"/>
        <c:crosses val="autoZero"/>
        <c:auto val="1"/>
        <c:lblAlgn val="ctr"/>
        <c:lblOffset val="100"/>
        <c:noMultiLvlLbl val="0"/>
      </c:catAx>
      <c:valAx>
        <c:axId val="467644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67585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Volunteering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2"/>
                <c:pt idx="0">
                  <c:v>Agreed</c:v>
                </c:pt>
                <c:pt idx="1">
                  <c:v>Disagreed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</c:v>
                </c:pt>
                <c:pt idx="1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Journal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2"/>
                <c:pt idx="0">
                  <c:v>Agreed</c:v>
                </c:pt>
                <c:pt idx="1">
                  <c:v>Disagreed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20</c:v>
                </c:pt>
                <c:pt idx="1">
                  <c:v>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Final Paper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2"/>
                <c:pt idx="0">
                  <c:v>Agreed</c:v>
                </c:pt>
                <c:pt idx="1">
                  <c:v>Disagreed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20</c:v>
                </c:pt>
                <c:pt idx="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659648"/>
        <c:axId val="89661440"/>
      </c:barChart>
      <c:catAx>
        <c:axId val="89659648"/>
        <c:scaling>
          <c:orientation val="minMax"/>
        </c:scaling>
        <c:delete val="0"/>
        <c:axPos val="b"/>
        <c:majorTickMark val="out"/>
        <c:minorTickMark val="none"/>
        <c:tickLblPos val="nextTo"/>
        <c:crossAx val="89661440"/>
        <c:crosses val="autoZero"/>
        <c:auto val="1"/>
        <c:lblAlgn val="ctr"/>
        <c:lblOffset val="100"/>
        <c:noMultiLvlLbl val="0"/>
      </c:catAx>
      <c:valAx>
        <c:axId val="89661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965964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Sheet1!$A$2:$A$11</c:f>
              <c:strCache>
                <c:ptCount val="9"/>
                <c:pt idx="0">
                  <c:v>Enlarged network of contacts</c:v>
                </c:pt>
                <c:pt idx="1">
                  <c:v>Better citizen of the world</c:v>
                </c:pt>
                <c:pt idx="2">
                  <c:v>English-speaking Cdn friends</c:v>
                </c:pt>
                <c:pt idx="3">
                  <c:v>Understanding of Cdn Culture</c:v>
                </c:pt>
                <c:pt idx="4">
                  <c:v>Improved the Community</c:v>
                </c:pt>
                <c:pt idx="5">
                  <c:v>Learned New Skills</c:v>
                </c:pt>
                <c:pt idx="6">
                  <c:v>Had Fun</c:v>
                </c:pt>
                <c:pt idx="7">
                  <c:v>Helped Others</c:v>
                </c:pt>
                <c:pt idx="8">
                  <c:v>Gained Cnd Experience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10</c:v>
                </c:pt>
                <c:pt idx="1">
                  <c:v>12</c:v>
                </c:pt>
                <c:pt idx="2">
                  <c:v>18</c:v>
                </c:pt>
                <c:pt idx="3">
                  <c:v>19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Sheet1!$A$2:$A$11</c:f>
              <c:strCache>
                <c:ptCount val="9"/>
                <c:pt idx="0">
                  <c:v>Enlarged network of contacts</c:v>
                </c:pt>
                <c:pt idx="1">
                  <c:v>Better citizen of the world</c:v>
                </c:pt>
                <c:pt idx="2">
                  <c:v>English-speaking Cdn friends</c:v>
                </c:pt>
                <c:pt idx="3">
                  <c:v>Understanding of Cdn Culture</c:v>
                </c:pt>
                <c:pt idx="4">
                  <c:v>Improved the Community</c:v>
                </c:pt>
                <c:pt idx="5">
                  <c:v>Learned New Skills</c:v>
                </c:pt>
                <c:pt idx="6">
                  <c:v>Had Fun</c:v>
                </c:pt>
                <c:pt idx="7">
                  <c:v>Helped Others</c:v>
                </c:pt>
                <c:pt idx="8">
                  <c:v>Gained Cnd Experience</c:v>
                </c:pt>
              </c:strCache>
            </c:strRef>
          </c:cat>
          <c:val>
            <c:numRef>
              <c:f>Sheet1!$C$2:$C$11</c:f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Sheet1!$A$2:$A$11</c:f>
              <c:strCache>
                <c:ptCount val="9"/>
                <c:pt idx="0">
                  <c:v>Enlarged network of contacts</c:v>
                </c:pt>
                <c:pt idx="1">
                  <c:v>Better citizen of the world</c:v>
                </c:pt>
                <c:pt idx="2">
                  <c:v>English-speaking Cdn friends</c:v>
                </c:pt>
                <c:pt idx="3">
                  <c:v>Understanding of Cdn Culture</c:v>
                </c:pt>
                <c:pt idx="4">
                  <c:v>Improved the Community</c:v>
                </c:pt>
                <c:pt idx="5">
                  <c:v>Learned New Skills</c:v>
                </c:pt>
                <c:pt idx="6">
                  <c:v>Had Fun</c:v>
                </c:pt>
                <c:pt idx="7">
                  <c:v>Helped Others</c:v>
                </c:pt>
                <c:pt idx="8">
                  <c:v>Gained Cnd Experience</c:v>
                </c:pt>
              </c:strCache>
            </c:strRef>
          </c:cat>
          <c:val>
            <c:numRef>
              <c:f>Sheet1!$D$2:$D$11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687936"/>
        <c:axId val="89689472"/>
      </c:barChart>
      <c:catAx>
        <c:axId val="89687936"/>
        <c:scaling>
          <c:orientation val="minMax"/>
        </c:scaling>
        <c:delete val="0"/>
        <c:axPos val="l"/>
        <c:majorTickMark val="out"/>
        <c:minorTickMark val="none"/>
        <c:tickLblPos val="nextTo"/>
        <c:crossAx val="89689472"/>
        <c:crosses val="autoZero"/>
        <c:auto val="1"/>
        <c:lblAlgn val="ctr"/>
        <c:lblOffset val="100"/>
        <c:noMultiLvlLbl val="0"/>
      </c:catAx>
      <c:valAx>
        <c:axId val="8968947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896879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327014678720709E-2"/>
          <c:y val="3.6443293946503849E-2"/>
          <c:w val="0.8087755176436302"/>
          <c:h val="0.781510586807711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GPA 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No SERV 1000</c:v>
                </c:pt>
                <c:pt idx="1">
                  <c:v>SERV in same term</c:v>
                </c:pt>
                <c:pt idx="2">
                  <c:v>ENGL before SERV 1000</c:v>
                </c:pt>
                <c:pt idx="3">
                  <c:v>SERV 1000 directly prior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2.08</c:v>
                </c:pt>
                <c:pt idx="1">
                  <c:v>2.09</c:v>
                </c:pt>
                <c:pt idx="2">
                  <c:v>1.9500000000000035</c:v>
                </c:pt>
                <c:pt idx="3">
                  <c:v>2.3499999999999988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No SERV 1000</c:v>
                </c:pt>
                <c:pt idx="1">
                  <c:v>SERV in same term</c:v>
                </c:pt>
                <c:pt idx="2">
                  <c:v>ENGL before SERV 1000</c:v>
                </c:pt>
                <c:pt idx="3">
                  <c:v>SERV 1000 directly prior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No SERV 1000</c:v>
                </c:pt>
                <c:pt idx="1">
                  <c:v>SERV in same term</c:v>
                </c:pt>
                <c:pt idx="2">
                  <c:v>ENGL before SERV 1000</c:v>
                </c:pt>
                <c:pt idx="3">
                  <c:v>SERV 1000 directly prior</c:v>
                </c:pt>
              </c:strCache>
            </c:strRef>
          </c:cat>
          <c:val>
            <c:numRef>
              <c:f>Sheet1!$D$2:$D$5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975808"/>
        <c:axId val="109989888"/>
      </c:barChart>
      <c:catAx>
        <c:axId val="109975808"/>
        <c:scaling>
          <c:orientation val="minMax"/>
        </c:scaling>
        <c:delete val="0"/>
        <c:axPos val="b"/>
        <c:majorTickMark val="out"/>
        <c:minorTickMark val="none"/>
        <c:tickLblPos val="nextTo"/>
        <c:crossAx val="109989888"/>
        <c:crosses val="autoZero"/>
        <c:auto val="1"/>
        <c:lblAlgn val="ctr"/>
        <c:lblOffset val="100"/>
        <c:noMultiLvlLbl val="0"/>
      </c:catAx>
      <c:valAx>
        <c:axId val="1099898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997580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egendEntry>
        <c:idx val="1"/>
        <c:delete val="1"/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/>
          <a:lstStyle>
            <a:lvl1pPr algn="r">
              <a:defRPr sz="1200"/>
            </a:lvl1pPr>
          </a:lstStyle>
          <a:p>
            <a:fld id="{E1C3AD98-3B8D-4DFB-BD2E-F0EBDD09BA07}" type="datetimeFigureOut">
              <a:rPr lang="en-US" smtClean="0"/>
              <a:pPr/>
              <a:t>1/31/2013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344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100" y="8902344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 anchor="b"/>
          <a:lstStyle>
            <a:lvl1pPr algn="r">
              <a:defRPr sz="1200"/>
            </a:lvl1pPr>
          </a:lstStyle>
          <a:p>
            <a:fld id="{1B4CA356-57B8-4851-B2C1-5E6613AA5F7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3546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/>
          <a:lstStyle>
            <a:lvl1pPr algn="r">
              <a:defRPr sz="1200"/>
            </a:lvl1pPr>
          </a:lstStyle>
          <a:p>
            <a:fld id="{910CCBA4-1140-45D6-9FF4-81C26513D805}" type="datetimeFigureOut">
              <a:rPr lang="en-US" smtClean="0"/>
              <a:pPr/>
              <a:t>1/31/2013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4" tIns="47022" rIns="94044" bIns="47022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451985"/>
            <a:ext cx="5669280" cy="4217670"/>
          </a:xfrm>
          <a:prstGeom prst="rect">
            <a:avLst/>
          </a:prstGeom>
        </p:spPr>
        <p:txBody>
          <a:bodyPr vert="horz" lIns="94044" tIns="47022" rIns="94044" bIns="4702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4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 anchor="b"/>
          <a:lstStyle>
            <a:lvl1pPr algn="r">
              <a:defRPr sz="1200"/>
            </a:lvl1pPr>
          </a:lstStyle>
          <a:p>
            <a:fld id="{9C278B09-95D0-4CE2-B6AD-9D48536C82E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7179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78B09-95D0-4CE2-B6AD-9D48536C82E4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78B09-95D0-4CE2-B6AD-9D48536C82E4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5E7C-6B62-40CE-85C6-3C458313979D}" type="datetimeFigureOut">
              <a:rPr lang="en-US" smtClean="0"/>
              <a:pPr/>
              <a:t>1/31/2013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3340A-939D-4D90-8CB9-9BCE15E6184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00DC6-8DAD-44C6-9C6C-6B4493E645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E9EAC-DDD2-4E48-811C-7B8C99998D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411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00DC6-8DAD-44C6-9C6C-6B4493E645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E9EAC-DDD2-4E48-811C-7B8C99998D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999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00DC6-8DAD-44C6-9C6C-6B4493E645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E9EAC-DDD2-4E48-811C-7B8C99998D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0676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00DC6-8DAD-44C6-9C6C-6B4493E645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E9EAC-DDD2-4E48-811C-7B8C99998D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864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00DC6-8DAD-44C6-9C6C-6B4493E645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E9EAC-DDD2-4E48-811C-7B8C99998D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7646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00DC6-8DAD-44C6-9C6C-6B4493E645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E9EAC-DDD2-4E48-811C-7B8C99998D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3422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00DC6-8DAD-44C6-9C6C-6B4493E645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E9EAC-DDD2-4E48-811C-7B8C99998D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812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00DC6-8DAD-44C6-9C6C-6B4493E645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E9EAC-DDD2-4E48-811C-7B8C99998D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9200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00DC6-8DAD-44C6-9C6C-6B4493E645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E9EAC-DDD2-4E48-811C-7B8C99998D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9210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00DC6-8DAD-44C6-9C6C-6B4493E645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E9EAC-DDD2-4E48-811C-7B8C99998D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7071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00DC6-8DAD-44C6-9C6C-6B4493E645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E9EAC-DDD2-4E48-811C-7B8C99998D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443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00DC6-8DAD-44C6-9C6C-6B4493E645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E9EAC-DDD2-4E48-811C-7B8C99998D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189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youtu.be/2h1rzA55Bk4" TargetMode="External"/><Relationship Id="rId3" Type="http://schemas.openxmlformats.org/officeDocument/2006/relationships/hyperlink" Target="http://www.kamloopsnews.ca/section/kamloopsproject" TargetMode="External"/><Relationship Id="rId7" Type="http://schemas.openxmlformats.org/officeDocument/2006/relationships/hyperlink" Target="http://youtu.be/VlSI_LelZns" TargetMode="External"/><Relationship Id="rId12" Type="http://schemas.openxmlformats.org/officeDocument/2006/relationships/hyperlink" Target="http://www.youtube.com/user/ShawTVKamloops?ob=0&amp;feature=results_video&amp;v=0eAAMrpiBWw&amp;lr=1" TargetMode="External"/><Relationship Id="rId2" Type="http://schemas.openxmlformats.org/officeDocument/2006/relationships/hyperlink" Target="http://www.communityservicelearning.ca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blog.unitedwaytnc.ca/?p=2873" TargetMode="External"/><Relationship Id="rId11" Type="http://schemas.openxmlformats.org/officeDocument/2006/relationships/hyperlink" Target="http://www.youtube.com/user/OurTRUDiversity" TargetMode="External"/><Relationship Id="rId5" Type="http://schemas.openxmlformats.org/officeDocument/2006/relationships/hyperlink" Target="http://blog.unitedwaytnc.ca/?m=20101025" TargetMode="External"/><Relationship Id="rId10" Type="http://schemas.openxmlformats.org/officeDocument/2006/relationships/hyperlink" Target="http://www.facebook.com/" TargetMode="External"/><Relationship Id="rId4" Type="http://schemas.openxmlformats.org/officeDocument/2006/relationships/hyperlink" Target="http://youtu.be/IZPHHk8sj3o" TargetMode="External"/><Relationship Id="rId9" Type="http://schemas.openxmlformats.org/officeDocument/2006/relationships/hyperlink" Target="http://youtu.be/hl-g28o-Kdk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unitedwaytnc.ca/?m=20101025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jhu@tru.ca" TargetMode="External"/><Relationship Id="rId2" Type="http://schemas.openxmlformats.org/officeDocument/2006/relationships/hyperlink" Target="mailto:achoare@live.c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wisla@gmail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86313" y="152400"/>
            <a:ext cx="3392714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200400"/>
            <a:ext cx="8839200" cy="3124200"/>
          </a:xfrm>
        </p:spPr>
        <p:txBody>
          <a:bodyPr>
            <a:normAutofit fontScale="90000"/>
          </a:bodyPr>
          <a:lstStyle/>
          <a:p>
            <a:r>
              <a:rPr lang="en-CA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CA" sz="3200" b="1" dirty="0" smtClean="0">
                <a:latin typeface="Arial" pitchFamily="34" charset="0"/>
                <a:cs typeface="Arial" pitchFamily="34" charset="0"/>
              </a:rPr>
            </a:br>
            <a:r>
              <a:rPr lang="en-CA" sz="3200" b="1" dirty="0">
                <a:latin typeface="Arial" pitchFamily="34" charset="0"/>
                <a:cs typeface="Arial" pitchFamily="34" charset="0"/>
              </a:rPr>
              <a:t/>
            </a:r>
            <a:br>
              <a:rPr lang="en-CA" sz="3200" b="1" dirty="0">
                <a:latin typeface="Arial" pitchFamily="34" charset="0"/>
                <a:cs typeface="Arial" pitchFamily="34" charset="0"/>
              </a:rPr>
            </a:br>
            <a:r>
              <a:rPr lang="en-CA" sz="3200" b="1" dirty="0" smtClean="0">
                <a:latin typeface="Arial" pitchFamily="34" charset="0"/>
                <a:cs typeface="Arial" pitchFamily="34" charset="0"/>
              </a:rPr>
              <a:t>Impact of Service-Learning on ESL Students and Feedback from Community Partners</a:t>
            </a:r>
            <a:br>
              <a:rPr lang="en-CA" sz="3200" b="1" dirty="0" smtClean="0">
                <a:latin typeface="Arial" pitchFamily="34" charset="0"/>
                <a:cs typeface="Arial" pitchFamily="34" charset="0"/>
              </a:rPr>
            </a:br>
            <a:r>
              <a:rPr lang="en-CA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CA" sz="3200" b="1" dirty="0" smtClean="0">
                <a:latin typeface="Arial" pitchFamily="34" charset="0"/>
                <a:cs typeface="Arial" pitchFamily="34" charset="0"/>
              </a:rPr>
            </a:br>
            <a:r>
              <a:rPr lang="en-C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Wendy </a:t>
            </a:r>
            <a:r>
              <a:rPr lang="en-CA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Krauza</a:t>
            </a:r>
            <a:r>
              <a:rPr lang="en-C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C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en-CA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Thompson Rivers University</a:t>
            </a:r>
            <a:r>
              <a:rPr lang="en-C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C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en-C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Jim Hu </a:t>
            </a:r>
            <a:br>
              <a:rPr lang="en-C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en-CA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Thompson Rivers University</a:t>
            </a:r>
            <a:r>
              <a:rPr lang="en-CA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CA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en-C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Heather Wisla </a:t>
            </a:r>
            <a:br>
              <a:rPr lang="en-C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en-CA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Athabasca University</a:t>
            </a:r>
            <a:r>
              <a:rPr lang="en-C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C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en-C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C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en-CA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CA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en-CA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CA" sz="2400" b="1" dirty="0" smtClean="0">
                <a:latin typeface="Arial" pitchFamily="34" charset="0"/>
                <a:cs typeface="Arial" pitchFamily="34" charset="0"/>
              </a:rPr>
            </a:br>
            <a:r>
              <a:rPr lang="en-CA" sz="2400" b="1" dirty="0" smtClean="0">
                <a:latin typeface="Arial" pitchFamily="34" charset="0"/>
                <a:cs typeface="Arial" pitchFamily="34" charset="0"/>
              </a:rPr>
              <a:t>							</a:t>
            </a:r>
            <a:r>
              <a:rPr lang="en-CA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TESL Canada 2012</a:t>
            </a:r>
            <a:endParaRPr lang="en-CA" sz="14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467600"/>
            <a:ext cx="6400800" cy="914400"/>
          </a:xfrm>
        </p:spPr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1831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  <a:latin typeface="+mn-lt"/>
                <a:cs typeface="Arial" pitchFamily="34" charset="0"/>
              </a:rPr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Mixed methods approach involving quantitative and qualitative data: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online surveys of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ESL students who have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taken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SERV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1000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quantitative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analysis to compare the ENGL 1100 or ENGL 1810 grades of </a:t>
            </a:r>
            <a:r>
              <a:rPr lang="en-US" sz="2400" dirty="0">
                <a:latin typeface="+mj-lt"/>
                <a:cs typeface="Arial" pitchFamily="34" charset="0"/>
              </a:rPr>
              <a:t>ESL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students who have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completed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SERV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1000 before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taking ENGL 1100 or ENGL 1810 with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ESL students who have not taken SERV 1000.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individual interviews with selected students who have completed the survey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individual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interviews with community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partners 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7797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Demographics of Survey Respondents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62500" lnSpcReduction="20000"/>
          </a:bodyPr>
          <a:lstStyle/>
          <a:p>
            <a:endParaRPr lang="en-US" sz="3100" dirty="0" smtClean="0"/>
          </a:p>
          <a:p>
            <a:r>
              <a:rPr lang="en-US" sz="3800" dirty="0" smtClean="0"/>
              <a:t>30 responses from 112 contacted (27% response rate)</a:t>
            </a:r>
          </a:p>
          <a:p>
            <a:endParaRPr lang="en-US" sz="3800" dirty="0" smtClean="0"/>
          </a:p>
          <a:p>
            <a:r>
              <a:rPr lang="en-US" sz="3800" dirty="0" smtClean="0"/>
              <a:t>12 (40%) female; 18 (60%) male</a:t>
            </a:r>
          </a:p>
          <a:p>
            <a:endParaRPr lang="en-US" sz="3800" dirty="0" smtClean="0"/>
          </a:p>
          <a:p>
            <a:r>
              <a:rPr lang="en-US" sz="3800" dirty="0" smtClean="0"/>
              <a:t>Average age 25; mode age 23</a:t>
            </a:r>
          </a:p>
          <a:p>
            <a:endParaRPr lang="en-US" sz="3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800" dirty="0" smtClean="0">
                <a:cs typeface="Arial" pitchFamily="34" charset="0"/>
              </a:rPr>
              <a:t>16 (53%) Saudi Arabian; 4 (13%) Japanese; 3 (10%) Chinese; 2 (6%) Korean; 2 (6%) African; 2 (6%) European, and 1 (3%) Indian</a:t>
            </a:r>
          </a:p>
          <a:p>
            <a:endParaRPr lang="en-US" sz="3800" dirty="0" smtClean="0">
              <a:cs typeface="Arial" pitchFamily="34" charset="0"/>
            </a:endParaRPr>
          </a:p>
          <a:p>
            <a:r>
              <a:rPr lang="en-US" sz="3800" dirty="0" smtClean="0">
                <a:cs typeface="Arial" pitchFamily="34" charset="0"/>
              </a:rPr>
              <a:t>11 (36%) Business; 5 (17%) Science; 5 (17%) Tourism; the remainder 9 in ESL, Computing, Arts or on Exchange programs</a:t>
            </a:r>
          </a:p>
          <a:p>
            <a:endParaRPr lang="en-US" sz="3800" dirty="0" smtClean="0">
              <a:cs typeface="Arial" pitchFamily="34" charset="0"/>
            </a:endParaRPr>
          </a:p>
          <a:p>
            <a:r>
              <a:rPr lang="en-US" sz="3800" dirty="0" smtClean="0">
                <a:cs typeface="Arial" pitchFamily="34" charset="0"/>
              </a:rPr>
              <a:t>Average mark of 3.79 in SERV 1000 </a:t>
            </a:r>
          </a:p>
          <a:p>
            <a:pPr>
              <a:buNone/>
            </a:pP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3061535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Student Placements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with Community Partners</a:t>
            </a:r>
            <a:endParaRPr lang="en-CA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13 different volunteer placements; top three being St. John’s Ambulance (6), Canadian Cancer Society (5), and Desert Gardens (4)</a:t>
            </a: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Term Respondents Took SERV 1000</a:t>
            </a:r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283356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129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% Time Reported </a:t>
            </a:r>
            <a:r>
              <a:rPr lang="en-US" dirty="0">
                <a:solidFill>
                  <a:schemeClr val="accent1"/>
                </a:solidFill>
              </a:rPr>
              <a:t>S</a:t>
            </a:r>
            <a:r>
              <a:rPr lang="en-US" dirty="0" smtClean="0">
                <a:solidFill>
                  <a:schemeClr val="accent1"/>
                </a:solidFill>
              </a:rPr>
              <a:t>pent on Language Skills during  Volunteer Placement</a:t>
            </a:r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906155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3486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Did SERV 1000 improve your English listening skills?</a:t>
            </a:r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827684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285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Did SERV 1000 improve </a:t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dirty="0" smtClean="0">
                <a:solidFill>
                  <a:schemeClr val="accent1"/>
                </a:solidFill>
              </a:rPr>
              <a:t>your ability to </a:t>
            </a:r>
            <a:r>
              <a:rPr lang="en-US" sz="4900" dirty="0" smtClean="0">
                <a:solidFill>
                  <a:schemeClr val="accent1"/>
                </a:solidFill>
              </a:rPr>
              <a:t>speak</a:t>
            </a:r>
            <a:r>
              <a:rPr lang="en-US" dirty="0" smtClean="0">
                <a:solidFill>
                  <a:schemeClr val="accent1"/>
                </a:solidFill>
              </a:rPr>
              <a:t> English?  </a:t>
            </a:r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872082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787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Did SERV 1000 improve your ability to write in English?</a:t>
            </a:r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35896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32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Besides credits, what else did you get out of taking SERV 1000?</a:t>
            </a:r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792282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2932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Long-term impact?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153400" cy="52117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Students reported meeting from 1 to 200 English-speaking Canadians through their volunteer placement, with the average being 35 and the median being 18.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Since the end of SERV 1000, do you keep in touch?</a:t>
            </a:r>
            <a:endParaRPr lang="en-US" dirty="0"/>
          </a:p>
          <a:p>
            <a:r>
              <a:rPr lang="en-US" dirty="0" smtClean="0">
                <a:solidFill>
                  <a:schemeClr val="accent6"/>
                </a:solidFill>
              </a:rPr>
              <a:t>12 (40%) Yes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18 (60%) No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Those who do keep in touch do so by e-mail (10 or 30%), in-person visits and phone-calls (6 or 20% each), </a:t>
            </a:r>
            <a:r>
              <a:rPr lang="en-US" dirty="0" err="1" smtClean="0"/>
              <a:t>Facebook</a:t>
            </a:r>
            <a:r>
              <a:rPr lang="en-US" dirty="0" smtClean="0"/>
              <a:t> (5 or 17%), or texting (1 or 7%).</a:t>
            </a:r>
          </a:p>
          <a:p>
            <a:pPr marL="0" indent="0">
              <a:buNone/>
            </a:pPr>
            <a:r>
              <a:rPr lang="en-US" dirty="0" smtClean="0"/>
              <a:t>     No one stays in contact through tweeting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772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457200"/>
          </a:xfrm>
        </p:spPr>
        <p:txBody>
          <a:bodyPr>
            <a:noAutofit/>
          </a:bodyPr>
          <a:lstStyle/>
          <a:p>
            <a:r>
              <a:rPr lang="en-CA" sz="4000" b="1" dirty="0" smtClean="0">
                <a:solidFill>
                  <a:schemeClr val="accent1"/>
                </a:solidFill>
              </a:rPr>
              <a:t>Overview</a:t>
            </a:r>
            <a:endParaRPr lang="en-CA" sz="40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5867400"/>
          </a:xfrm>
        </p:spPr>
        <p:txBody>
          <a:bodyPr>
            <a:normAutofit/>
          </a:bodyPr>
          <a:lstStyle/>
          <a:p>
            <a:endParaRPr lang="en-CA" sz="20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CA" sz="2800" dirty="0" smtClean="0"/>
              <a:t>  SERV 1000: Intro to Community Service-Learning</a:t>
            </a:r>
          </a:p>
          <a:p>
            <a:pPr marL="456300" indent="-457200">
              <a:lnSpc>
                <a:spcPct val="150000"/>
              </a:lnSpc>
              <a:spcBef>
                <a:spcPts val="0"/>
              </a:spcBef>
            </a:pPr>
            <a:r>
              <a:rPr lang="en-CA" sz="2800" dirty="0" smtClean="0"/>
              <a:t>Rationale for SERV 1000</a:t>
            </a:r>
          </a:p>
          <a:p>
            <a:pPr marL="456300" indent="-457200">
              <a:lnSpc>
                <a:spcPct val="150000"/>
              </a:lnSpc>
              <a:spcBef>
                <a:spcPts val="0"/>
              </a:spcBef>
            </a:pPr>
            <a:r>
              <a:rPr lang="en-CA" sz="2800" dirty="0" smtClean="0"/>
              <a:t>SERV 1000 Students and Community Partners</a:t>
            </a:r>
          </a:p>
          <a:p>
            <a:pPr marL="456300" indent="-457200">
              <a:lnSpc>
                <a:spcPct val="150000"/>
              </a:lnSpc>
              <a:spcBef>
                <a:spcPts val="0"/>
              </a:spcBef>
            </a:pPr>
            <a:r>
              <a:rPr lang="en-CA" sz="2800" dirty="0" smtClean="0"/>
              <a:t>Research Rationale, Questions and Methodology</a:t>
            </a:r>
          </a:p>
          <a:p>
            <a:pPr marL="456300" indent="-457200">
              <a:lnSpc>
                <a:spcPct val="150000"/>
              </a:lnSpc>
              <a:spcBef>
                <a:spcPts val="0"/>
              </a:spcBef>
            </a:pPr>
            <a:r>
              <a:rPr lang="en-CA" sz="2800" dirty="0" smtClean="0"/>
              <a:t>Impact of Service-Learning on ESL Students</a:t>
            </a:r>
          </a:p>
          <a:p>
            <a:pPr marL="456300" indent="-457200">
              <a:lnSpc>
                <a:spcPct val="150000"/>
              </a:lnSpc>
              <a:spcBef>
                <a:spcPts val="0"/>
              </a:spcBef>
            </a:pPr>
            <a:r>
              <a:rPr lang="en-CA" sz="2800" dirty="0" smtClean="0"/>
              <a:t>Feedback from Community Partners</a:t>
            </a:r>
          </a:p>
          <a:p>
            <a:pPr marL="456300" indent="-457200">
              <a:lnSpc>
                <a:spcPct val="150000"/>
              </a:lnSpc>
              <a:spcBef>
                <a:spcPts val="0"/>
              </a:spcBef>
            </a:pPr>
            <a:r>
              <a:rPr lang="en-CA" sz="2800" dirty="0" smtClean="0"/>
              <a:t>Conclusion</a:t>
            </a:r>
          </a:p>
          <a:p>
            <a:pPr marL="456300" indent="-457200">
              <a:lnSpc>
                <a:spcPct val="150000"/>
              </a:lnSpc>
              <a:spcBef>
                <a:spcPts val="0"/>
              </a:spcBef>
            </a:pPr>
            <a:r>
              <a:rPr lang="en-CA" sz="2800" dirty="0" smtClean="0"/>
              <a:t>Check us out !!!</a:t>
            </a:r>
          </a:p>
          <a:p>
            <a:endParaRPr lang="en-CA" sz="2000" dirty="0" smtClean="0"/>
          </a:p>
          <a:p>
            <a:endParaRPr lang="en-CA" sz="2000" dirty="0" smtClean="0"/>
          </a:p>
          <a:p>
            <a:endParaRPr lang="en-CA" sz="2000" dirty="0" smtClean="0"/>
          </a:p>
          <a:p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First Attempts at University-Level English Composition</a:t>
            </a:r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770200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6516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categoryEl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Next Steps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Survey Fall 2012 ESL SERV 1000 students</a:t>
            </a:r>
          </a:p>
          <a:p>
            <a:endParaRPr lang="en-US" dirty="0" smtClean="0"/>
          </a:p>
          <a:p>
            <a:r>
              <a:rPr lang="en-US" dirty="0" smtClean="0"/>
              <a:t>Add ENGL 1100/ 1810 grades from Fall 2012 to comparative analysis on grades</a:t>
            </a:r>
          </a:p>
          <a:p>
            <a:endParaRPr lang="en-US" dirty="0" smtClean="0"/>
          </a:p>
          <a:p>
            <a:r>
              <a:rPr lang="en-US" dirty="0" smtClean="0"/>
              <a:t>Interview 4+ former SERV 1000 students</a:t>
            </a:r>
          </a:p>
          <a:p>
            <a:endParaRPr lang="en-US" dirty="0" smtClean="0"/>
          </a:p>
          <a:p>
            <a:r>
              <a:rPr lang="en-US" dirty="0" smtClean="0"/>
              <a:t>Employ SPSS to analyze data</a:t>
            </a:r>
          </a:p>
          <a:p>
            <a:endParaRPr lang="en-US" dirty="0" smtClean="0"/>
          </a:p>
          <a:p>
            <a:r>
              <a:rPr lang="en-US" dirty="0" smtClean="0"/>
              <a:t>Publish in peer-reviewed journals and secure research dissemination grant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Autofit/>
          </a:bodyPr>
          <a:lstStyle/>
          <a:p>
            <a:r>
              <a:rPr lang="en-CA" sz="4000" b="1" dirty="0" smtClean="0">
                <a:solidFill>
                  <a:schemeClr val="accent1"/>
                </a:solidFill>
              </a:rPr>
              <a:t>Feedback from Community Partners </a:t>
            </a:r>
            <a:endParaRPr lang="en-CA" sz="4000" b="1" dirty="0"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609600"/>
            <a:ext cx="8763000" cy="6096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endParaRPr lang="en-CA" sz="2800" b="1" dirty="0" smtClean="0"/>
          </a:p>
          <a:p>
            <a:pPr>
              <a:spcBef>
                <a:spcPts val="0"/>
              </a:spcBef>
              <a:buNone/>
            </a:pPr>
            <a:r>
              <a:rPr lang="en-CA" sz="2800" b="1" dirty="0" smtClean="0"/>
              <a:t>What are the typical duties/projects you require the</a:t>
            </a:r>
          </a:p>
          <a:p>
            <a:pPr>
              <a:spcBef>
                <a:spcPts val="0"/>
              </a:spcBef>
              <a:buNone/>
            </a:pPr>
            <a:r>
              <a:rPr lang="en-CA" sz="2800" b="1" dirty="0" smtClean="0"/>
              <a:t>students to complete?</a:t>
            </a:r>
          </a:p>
          <a:p>
            <a:pPr marL="0" indent="0">
              <a:spcBef>
                <a:spcPts val="0"/>
              </a:spcBef>
              <a:buNone/>
            </a:pPr>
            <a:endParaRPr lang="en-CA" sz="2400" b="1" dirty="0" smtClean="0"/>
          </a:p>
          <a:p>
            <a:pPr>
              <a:spcBef>
                <a:spcPts val="0"/>
              </a:spcBef>
            </a:pPr>
            <a:r>
              <a:rPr lang="en-CA" sz="2400" dirty="0" smtClean="0"/>
              <a:t>CP 1: Attend meetings, help with fundraising events, help with recycling</a:t>
            </a:r>
          </a:p>
          <a:p>
            <a:r>
              <a:rPr lang="en-CA" sz="2400" dirty="0" smtClean="0"/>
              <a:t>CP 2: Communicate with and get to know residents ; recreational activities - playing board games, taking short trips to Tim Horton’s, and taking residents for walks</a:t>
            </a:r>
          </a:p>
          <a:p>
            <a:r>
              <a:rPr lang="en-CA" sz="2400" dirty="0" smtClean="0"/>
              <a:t>CP 3: Clean medical equipment, answer telephone at front counter</a:t>
            </a:r>
          </a:p>
          <a:p>
            <a:r>
              <a:rPr lang="en-CA" sz="2400" dirty="0" smtClean="0"/>
              <a:t>CP 4: Act as Observers and On-call helpers at local events</a:t>
            </a:r>
          </a:p>
          <a:p>
            <a:r>
              <a:rPr lang="en-CA" sz="2400" dirty="0" smtClean="0"/>
              <a:t>CP 5: File/photocopy; mentor  clients of other languages; input computer data information</a:t>
            </a:r>
          </a:p>
          <a:p>
            <a:endParaRPr lang="en-CA" sz="1400" b="1" dirty="0" smtClean="0"/>
          </a:p>
          <a:p>
            <a:endParaRPr lang="en-CA" sz="1400" dirty="0" smtClean="0"/>
          </a:p>
          <a:p>
            <a:pPr>
              <a:buNone/>
            </a:pPr>
            <a:endParaRPr lang="en-CA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610600" cy="304800"/>
          </a:xfrm>
        </p:spPr>
        <p:txBody>
          <a:bodyPr>
            <a:normAutofit fontScale="90000"/>
          </a:bodyPr>
          <a:lstStyle/>
          <a:p>
            <a:endParaRPr lang="en-CA" sz="2800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609600"/>
            <a:ext cx="8686800" cy="5668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CA" sz="2800" b="1" dirty="0"/>
              <a:t>Do you feel that your SERV 1000 </a:t>
            </a:r>
            <a:r>
              <a:rPr lang="en-CA" sz="2800" b="1" dirty="0" smtClean="0"/>
              <a:t>student contributions</a:t>
            </a:r>
          </a:p>
          <a:p>
            <a:pPr>
              <a:spcBef>
                <a:spcPts val="0"/>
              </a:spcBef>
              <a:buNone/>
            </a:pPr>
            <a:r>
              <a:rPr lang="en-CA" sz="2800" b="1" dirty="0" smtClean="0"/>
              <a:t>have </a:t>
            </a:r>
            <a:r>
              <a:rPr lang="en-CA" sz="2800" b="1" dirty="0"/>
              <a:t>been helpful to your organization</a:t>
            </a:r>
            <a:r>
              <a:rPr lang="en-CA" sz="2800" b="1" dirty="0" smtClean="0"/>
              <a:t>?</a:t>
            </a:r>
          </a:p>
          <a:p>
            <a:pPr>
              <a:spcBef>
                <a:spcPts val="0"/>
              </a:spcBef>
              <a:buNone/>
            </a:pPr>
            <a:endParaRPr lang="en-CA" sz="2800" b="1" dirty="0"/>
          </a:p>
          <a:p>
            <a:pPr>
              <a:spcBef>
                <a:spcPts val="0"/>
              </a:spcBef>
            </a:pPr>
            <a:r>
              <a:rPr lang="en-CA" sz="2800" dirty="0" smtClean="0"/>
              <a:t>CP 1: Put </a:t>
            </a:r>
            <a:r>
              <a:rPr lang="en-CA" sz="2800" dirty="0"/>
              <a:t>in the time when others couldn’t fulfill duties like  </a:t>
            </a:r>
            <a:r>
              <a:rPr lang="en-CA" sz="2800" dirty="0" smtClean="0"/>
              <a:t>collecting  recycling</a:t>
            </a:r>
          </a:p>
          <a:p>
            <a:pPr>
              <a:spcBef>
                <a:spcPts val="0"/>
              </a:spcBef>
            </a:pPr>
            <a:endParaRPr lang="en-CA" sz="2800" dirty="0"/>
          </a:p>
          <a:p>
            <a:r>
              <a:rPr lang="en-CA" sz="2800" dirty="0" smtClean="0"/>
              <a:t>CP 2: Win-win </a:t>
            </a:r>
            <a:r>
              <a:rPr lang="en-CA" sz="2800" dirty="0"/>
              <a:t>situation between residents and </a:t>
            </a:r>
            <a:r>
              <a:rPr lang="en-CA" sz="2800" dirty="0" smtClean="0"/>
              <a:t>students</a:t>
            </a:r>
          </a:p>
          <a:p>
            <a:endParaRPr lang="en-CA" sz="2800" dirty="0" smtClean="0"/>
          </a:p>
          <a:p>
            <a:r>
              <a:rPr lang="en-CA" sz="2800" dirty="0" smtClean="0"/>
              <a:t>CP 4: Have long-term </a:t>
            </a:r>
            <a:r>
              <a:rPr lang="en-CA" sz="2800" dirty="0"/>
              <a:t>members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5712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CA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533400"/>
            <a:ext cx="8610600" cy="6172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CA" sz="2800" b="1" dirty="0" smtClean="0"/>
              <a:t>In what ways have SERV 1000 students used their</a:t>
            </a:r>
          </a:p>
          <a:p>
            <a:pPr>
              <a:spcBef>
                <a:spcPts val="0"/>
              </a:spcBef>
              <a:buNone/>
            </a:pPr>
            <a:r>
              <a:rPr lang="en-CA" sz="2800" b="1" dirty="0" smtClean="0"/>
              <a:t>language skills at your organization?</a:t>
            </a:r>
          </a:p>
          <a:p>
            <a:pPr>
              <a:spcBef>
                <a:spcPts val="0"/>
              </a:spcBef>
              <a:buNone/>
            </a:pPr>
            <a:endParaRPr lang="en-CA" sz="3000" b="1" dirty="0"/>
          </a:p>
          <a:p>
            <a:pPr>
              <a:spcBef>
                <a:spcPts val="0"/>
              </a:spcBef>
            </a:pPr>
            <a:r>
              <a:rPr lang="en-CA" sz="2800" dirty="0" smtClean="0"/>
              <a:t>CP 2: </a:t>
            </a:r>
            <a:r>
              <a:rPr lang="en-US" sz="2800" dirty="0" smtClean="0"/>
              <a:t>Speaking</a:t>
            </a:r>
            <a:r>
              <a:rPr lang="en-US" sz="2800" dirty="0"/>
              <a:t>, listening, </a:t>
            </a:r>
            <a:r>
              <a:rPr lang="en-US" sz="2800" dirty="0" smtClean="0"/>
              <a:t>reading: Students learn </a:t>
            </a:r>
            <a:r>
              <a:rPr lang="en-US" sz="2800" dirty="0"/>
              <a:t>to play board games, card games with residents</a:t>
            </a:r>
            <a:r>
              <a:rPr lang="en-US" sz="2800" dirty="0" smtClean="0"/>
              <a:t>; read </a:t>
            </a:r>
            <a:r>
              <a:rPr lang="en-US" sz="2800" dirty="0"/>
              <a:t>game instructions </a:t>
            </a:r>
            <a:r>
              <a:rPr lang="en-US" sz="2800" dirty="0" smtClean="0"/>
              <a:t>from internet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/>
          </a:p>
          <a:p>
            <a:r>
              <a:rPr lang="en-CA" sz="2800" dirty="0" smtClean="0"/>
              <a:t>CP 4: </a:t>
            </a:r>
            <a:r>
              <a:rPr lang="en-US" sz="2800" dirty="0" smtClean="0"/>
              <a:t>Speaking</a:t>
            </a:r>
            <a:r>
              <a:rPr lang="en-US" sz="2800" dirty="0"/>
              <a:t>, listening, </a:t>
            </a:r>
            <a:r>
              <a:rPr lang="en-US" sz="2800" dirty="0" smtClean="0"/>
              <a:t>writing: Community events create </a:t>
            </a:r>
            <a:r>
              <a:rPr lang="en-US" sz="2800" dirty="0"/>
              <a:t>conversations and paperwork using language not necessarily taught in </a:t>
            </a:r>
            <a:r>
              <a:rPr lang="en-US" sz="2800" dirty="0" smtClean="0"/>
              <a:t>school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462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Autofit/>
          </a:bodyPr>
          <a:lstStyle/>
          <a:p>
            <a:endParaRPr lang="en-CA" sz="3600" b="1" dirty="0"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57200"/>
            <a:ext cx="8839200" cy="5668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CA" sz="2800" b="1" dirty="0" smtClean="0"/>
              <a:t>What language skills would you like to see</a:t>
            </a:r>
          </a:p>
          <a:p>
            <a:pPr>
              <a:buNone/>
            </a:pPr>
            <a:r>
              <a:rPr lang="en-CA" sz="2800" b="1" dirty="0" smtClean="0"/>
              <a:t>the SERV 1000 students improve upon?</a:t>
            </a:r>
          </a:p>
          <a:p>
            <a:pPr>
              <a:buNone/>
            </a:pPr>
            <a:endParaRPr lang="en-CA" sz="1200" b="1" dirty="0" smtClean="0"/>
          </a:p>
          <a:p>
            <a:endParaRPr lang="en-CA" sz="2800" dirty="0" smtClean="0"/>
          </a:p>
          <a:p>
            <a:r>
              <a:rPr lang="en-CA" sz="2800" dirty="0" smtClean="0"/>
              <a:t>CP 3: </a:t>
            </a:r>
            <a:r>
              <a:rPr lang="en-CA" sz="2800" dirty="0"/>
              <a:t>N</a:t>
            </a:r>
            <a:r>
              <a:rPr lang="en-US" sz="2800" dirty="0" err="1" smtClean="0"/>
              <a:t>ot</a:t>
            </a:r>
            <a:r>
              <a:rPr lang="en-US" sz="2800" dirty="0" smtClean="0"/>
              <a:t> always sure if students understand because they sometimes just smile and nod</a:t>
            </a:r>
          </a:p>
          <a:p>
            <a:endParaRPr lang="en-US" sz="2800" dirty="0" smtClean="0"/>
          </a:p>
          <a:p>
            <a:r>
              <a:rPr lang="en-CA" sz="2800" dirty="0" smtClean="0"/>
              <a:t>CP 4: </a:t>
            </a:r>
            <a:r>
              <a:rPr lang="en-US" sz="2800" dirty="0"/>
              <a:t>Spelling errors in </a:t>
            </a:r>
            <a:r>
              <a:rPr lang="en-US" sz="2800" dirty="0" smtClean="0"/>
              <a:t>reports</a:t>
            </a:r>
          </a:p>
          <a:p>
            <a:endParaRPr lang="en-US" sz="2800" dirty="0" smtClean="0"/>
          </a:p>
          <a:p>
            <a:endParaRPr lang="en-US" sz="2800" dirty="0"/>
          </a:p>
          <a:p>
            <a:pPr>
              <a:buNone/>
            </a:pPr>
            <a:endParaRPr lang="en-CA" sz="1600" dirty="0" smtClean="0"/>
          </a:p>
          <a:p>
            <a:pPr>
              <a:buAutoNum type="alphaLcPeriod" startAt="3"/>
            </a:pPr>
            <a:endParaRPr lang="en-CA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CA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CA" sz="3000" b="1" dirty="0"/>
              <a:t>Are there any other comments, suggestions, </a:t>
            </a:r>
            <a:r>
              <a:rPr lang="en-CA" sz="3000" b="1" dirty="0" smtClean="0"/>
              <a:t>or</a:t>
            </a:r>
          </a:p>
          <a:p>
            <a:pPr>
              <a:buNone/>
            </a:pPr>
            <a:r>
              <a:rPr lang="en-CA" sz="3000" b="1" dirty="0" smtClean="0"/>
              <a:t>questions </a:t>
            </a:r>
            <a:r>
              <a:rPr lang="en-CA" sz="3000" b="1" dirty="0"/>
              <a:t>you would like us to consider </a:t>
            </a:r>
            <a:r>
              <a:rPr lang="en-CA" sz="3000" b="1" dirty="0" smtClean="0"/>
              <a:t>for</a:t>
            </a:r>
          </a:p>
          <a:p>
            <a:pPr>
              <a:buNone/>
            </a:pPr>
            <a:r>
              <a:rPr lang="en-CA" sz="3000" b="1" dirty="0" smtClean="0"/>
              <a:t>SERV 1000?</a:t>
            </a:r>
            <a:endParaRPr lang="en-CA" sz="3000" b="1" dirty="0"/>
          </a:p>
          <a:p>
            <a:endParaRPr lang="en-CA" sz="2800" dirty="0" smtClean="0"/>
          </a:p>
          <a:p>
            <a:r>
              <a:rPr lang="en-CA" sz="2800" dirty="0" smtClean="0"/>
              <a:t>CP 3: </a:t>
            </a:r>
            <a:r>
              <a:rPr lang="en-US" sz="2800" dirty="0" smtClean="0"/>
              <a:t>CP supervisor </a:t>
            </a:r>
            <a:r>
              <a:rPr lang="en-US" sz="2800" dirty="0"/>
              <a:t>willing to take extra step to help students make a call or contact organization in order </a:t>
            </a:r>
            <a:r>
              <a:rPr lang="en-US" sz="2800" dirty="0" smtClean="0"/>
              <a:t>for </a:t>
            </a:r>
            <a:r>
              <a:rPr lang="en-US" sz="2800" dirty="0" err="1" smtClean="0"/>
              <a:t>ss</a:t>
            </a:r>
            <a:r>
              <a:rPr lang="en-US" sz="2800" dirty="0" smtClean="0"/>
              <a:t> to </a:t>
            </a:r>
            <a:r>
              <a:rPr lang="en-US" sz="2800" dirty="0"/>
              <a:t>feel more comfortable getting </a:t>
            </a:r>
            <a:r>
              <a:rPr lang="en-US" sz="2800" dirty="0" smtClean="0"/>
              <a:t>started</a:t>
            </a:r>
          </a:p>
          <a:p>
            <a:endParaRPr lang="en-US" sz="2800" dirty="0" smtClean="0"/>
          </a:p>
          <a:p>
            <a:r>
              <a:rPr lang="en-CA" sz="2800" dirty="0" smtClean="0"/>
              <a:t>CP 4: </a:t>
            </a:r>
            <a:r>
              <a:rPr lang="en-US" sz="2800" dirty="0" smtClean="0"/>
              <a:t>International </a:t>
            </a:r>
            <a:r>
              <a:rPr lang="en-US" sz="2800" dirty="0"/>
              <a:t>organization – not just helping our community, might be helping other </a:t>
            </a:r>
            <a:r>
              <a:rPr lang="en-US" sz="2800" dirty="0" smtClean="0"/>
              <a:t>countries</a:t>
            </a:r>
          </a:p>
          <a:p>
            <a:endParaRPr lang="en-US" sz="2800" dirty="0" smtClean="0"/>
          </a:p>
          <a:p>
            <a:r>
              <a:rPr lang="en-CA" sz="2800" dirty="0" smtClean="0"/>
              <a:t>CP 5: </a:t>
            </a:r>
            <a:r>
              <a:rPr lang="en-US" sz="2800" dirty="0" smtClean="0"/>
              <a:t>Community </a:t>
            </a:r>
            <a:r>
              <a:rPr lang="en-US" sz="2800" dirty="0"/>
              <a:t>Information Session – meeting </a:t>
            </a:r>
            <a:r>
              <a:rPr lang="en-US" sz="2800" dirty="0" smtClean="0"/>
              <a:t>in-person </a:t>
            </a:r>
            <a:r>
              <a:rPr lang="en-US" sz="2800" dirty="0"/>
              <a:t>draws more student interest</a:t>
            </a:r>
          </a:p>
          <a:p>
            <a:endParaRPr lang="en-CA" sz="28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3815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Autofit/>
          </a:bodyPr>
          <a:lstStyle/>
          <a:p>
            <a:r>
              <a:rPr lang="en-CA" sz="4000" b="1" dirty="0" smtClean="0">
                <a:solidFill>
                  <a:schemeClr val="accent1"/>
                </a:solidFill>
              </a:rPr>
              <a:t>Conclusion</a:t>
            </a:r>
            <a:endParaRPr lang="en-CA" sz="4000" b="1" dirty="0"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38200"/>
            <a:ext cx="8229600" cy="5791200"/>
          </a:xfrm>
        </p:spPr>
        <p:txBody>
          <a:bodyPr>
            <a:normAutofit lnSpcReduction="10000"/>
          </a:bodyPr>
          <a:lstStyle/>
          <a:p>
            <a:endParaRPr lang="en-US" sz="2800" dirty="0" smtClean="0"/>
          </a:p>
          <a:p>
            <a:r>
              <a:rPr lang="en-US" sz="2800" dirty="0" smtClean="0"/>
              <a:t>Students taking SERV 1000 immediately before ENGL 1100 or 1810 perform significantly better in the ENGL than students never having taken SERV 1000.</a:t>
            </a:r>
          </a:p>
          <a:p>
            <a:endParaRPr lang="en-US" sz="2800" dirty="0" smtClean="0"/>
          </a:p>
          <a:p>
            <a:r>
              <a:rPr lang="en-US" sz="2800" dirty="0" smtClean="0"/>
              <a:t>The SERV 1000 assignments such as journals, presentations, and term papers allow ESL students to use language meaningfully and reflectively</a:t>
            </a:r>
            <a:r>
              <a:rPr lang="en-US" sz="2800" dirty="0"/>
              <a:t>. 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Service-learning </a:t>
            </a:r>
            <a:r>
              <a:rPr lang="en-US" sz="2800" dirty="0"/>
              <a:t>provides ESL students with opportunities to practice English skills in real-life settings, gain Canadian experience, and contribute to the community</a:t>
            </a:r>
            <a:r>
              <a:rPr lang="en-US" sz="2800" dirty="0" smtClean="0"/>
              <a:t>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Autofit/>
          </a:bodyPr>
          <a:lstStyle/>
          <a:p>
            <a:r>
              <a:rPr lang="en-CA" sz="4000" b="1" dirty="0" smtClean="0">
                <a:solidFill>
                  <a:schemeClr val="accent1"/>
                </a:solidFill>
              </a:rPr>
              <a:t>Check Us Out !!!</a:t>
            </a:r>
            <a:endParaRPr lang="en-CA" sz="4000" b="1" dirty="0"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762000"/>
            <a:ext cx="8686800" cy="5867400"/>
          </a:xfrm>
        </p:spPr>
        <p:txBody>
          <a:bodyPr>
            <a:normAutofit fontScale="32500" lnSpcReduction="20000"/>
          </a:bodyPr>
          <a:lstStyle/>
          <a:p>
            <a:endParaRPr lang="en-CA" dirty="0" smtClean="0"/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CA" sz="5600" u="sng" dirty="0" smtClean="0">
                <a:hlinkClick r:id="rId2"/>
              </a:rPr>
              <a:t>www.communityservicelearning.ca</a:t>
            </a:r>
            <a:r>
              <a:rPr lang="en-CA" sz="5600" dirty="0" smtClean="0"/>
              <a:t> – Member Spotlight in News Archive section 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CA" sz="5600" dirty="0" smtClean="0"/>
              <a:t>The Kamloops Project, Oct. 19 2010, submitted photos, p. 19 photo # 28 </a:t>
            </a:r>
            <a:r>
              <a:rPr lang="en-CA" sz="5600" u="sng" dirty="0" smtClean="0">
                <a:hlinkClick r:id="rId3"/>
              </a:rPr>
              <a:t>www.kamloopsnews.ca/section/kamloopsproject</a:t>
            </a:r>
            <a:r>
              <a:rPr lang="en-CA" sz="5600" dirty="0" smtClean="0"/>
              <a:t> 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CA" sz="5600" dirty="0" smtClean="0"/>
              <a:t>CFJC TV – Noon News, June 25 ‘10, </a:t>
            </a:r>
            <a:r>
              <a:rPr lang="en-CA" sz="5600" dirty="0" err="1" smtClean="0"/>
              <a:t>Malak</a:t>
            </a:r>
            <a:r>
              <a:rPr lang="en-CA" sz="5600" dirty="0" smtClean="0"/>
              <a:t> (SERV student &amp; Canadian Cancer Society Fundraiser Planner), Ronnie </a:t>
            </a:r>
            <a:r>
              <a:rPr lang="en-CA" sz="5600" dirty="0" err="1" smtClean="0"/>
              <a:t>Bouvier</a:t>
            </a:r>
            <a:r>
              <a:rPr lang="en-CA" sz="5600" dirty="0" smtClean="0"/>
              <a:t> (Canadian Cancer Society representative and student supervisor) and Myself, posted on </a:t>
            </a:r>
            <a:r>
              <a:rPr lang="en-CA" sz="5600" dirty="0" err="1" smtClean="0"/>
              <a:t>Youtube</a:t>
            </a:r>
            <a:r>
              <a:rPr lang="en-CA" sz="5600" dirty="0" smtClean="0"/>
              <a:t> at </a:t>
            </a:r>
            <a:r>
              <a:rPr lang="en-CA" sz="5600" u="sng" dirty="0" smtClean="0">
                <a:hlinkClick r:id="rId4"/>
              </a:rPr>
              <a:t>http://youtu.be/IZPHHk8sj3o</a:t>
            </a:r>
            <a:endParaRPr lang="en-CA" sz="5600" dirty="0" smtClean="0"/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CA" sz="5600" dirty="0" smtClean="0"/>
              <a:t>United Way Blogs for BC SPCA and Day of Caring (entire SERV class of Fall 2010) Oct. 25 2010 at  </a:t>
            </a:r>
            <a:r>
              <a:rPr lang="en-CA" sz="5600" u="sng" dirty="0" smtClean="0">
                <a:hlinkClick r:id="rId5"/>
              </a:rPr>
              <a:t>http://blog.unitedwaytnc.ca/?m=20101025</a:t>
            </a:r>
            <a:r>
              <a:rPr lang="en-CA" sz="5600" dirty="0" smtClean="0"/>
              <a:t> , and </a:t>
            </a:r>
            <a:r>
              <a:rPr lang="en-CA" sz="5600" dirty="0" err="1" smtClean="0"/>
              <a:t>Nezar</a:t>
            </a:r>
            <a:r>
              <a:rPr lang="en-CA" sz="5600" dirty="0" smtClean="0"/>
              <a:t> (SERV student Winter 2010) and ASK Wellness &amp; PIT Stop blog called “My Great Experience with the United Way” at </a:t>
            </a:r>
            <a:r>
              <a:rPr lang="en-CA" sz="5600" u="sng" dirty="0" smtClean="0">
                <a:hlinkClick r:id="rId6"/>
              </a:rPr>
              <a:t>http://blog.unitedwaytnc.ca/?p=2873</a:t>
            </a:r>
            <a:endParaRPr lang="en-CA" sz="5600" u="sng" dirty="0" smtClean="0"/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CA" sz="5600" dirty="0" err="1" smtClean="0"/>
              <a:t>Youtube</a:t>
            </a:r>
            <a:r>
              <a:rPr lang="en-CA" sz="5600" dirty="0" smtClean="0"/>
              <a:t> – TRU Service-Learning 1000 </a:t>
            </a:r>
            <a:r>
              <a:rPr lang="en-CA" sz="5600" dirty="0"/>
              <a:t>videos </a:t>
            </a:r>
            <a:r>
              <a:rPr lang="en-CA" sz="5600" dirty="0">
                <a:hlinkClick r:id="rId7"/>
              </a:rPr>
              <a:t>http://</a:t>
            </a:r>
            <a:r>
              <a:rPr lang="en-CA" sz="5600" dirty="0" smtClean="0">
                <a:hlinkClick r:id="rId7"/>
              </a:rPr>
              <a:t>youtu.be/VlSI_LelZns</a:t>
            </a:r>
            <a:r>
              <a:rPr lang="en-CA" sz="5600" dirty="0"/>
              <a:t> </a:t>
            </a:r>
            <a:r>
              <a:rPr lang="en-CA" sz="5600" dirty="0" smtClean="0"/>
              <a:t>,  </a:t>
            </a:r>
            <a:r>
              <a:rPr lang="en-CA" sz="5600" u="sng" dirty="0" smtClean="0">
                <a:hlinkClick r:id="rId8"/>
              </a:rPr>
              <a:t>http://youtu.be/2h1rzA55Bk4</a:t>
            </a:r>
            <a:r>
              <a:rPr lang="en-CA" sz="5600" dirty="0" smtClean="0"/>
              <a:t> and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5600" dirty="0" smtClean="0"/>
              <a:t>          </a:t>
            </a:r>
            <a:r>
              <a:rPr lang="en-CA" sz="5600" u="sng" dirty="0" smtClean="0">
                <a:hlinkClick r:id="rId9"/>
              </a:rPr>
              <a:t>http://youtu.be/hl-g28o-Kdk</a:t>
            </a:r>
            <a:r>
              <a:rPr lang="en-CA" sz="5600" dirty="0" smtClean="0"/>
              <a:t> and more...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CA" sz="5600" dirty="0" smtClean="0"/>
              <a:t>Facebook - TRU Service-Learning 1000 (private student group) </a:t>
            </a:r>
            <a:r>
              <a:rPr lang="en-CA" sz="5600" u="sng" dirty="0" smtClean="0">
                <a:hlinkClick r:id="rId10"/>
              </a:rPr>
              <a:t>http://www.facebook.com/#!/groups/128630889030/</a:t>
            </a:r>
            <a:endParaRPr lang="en-CA" sz="5600" dirty="0" smtClean="0"/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CA" sz="5600" dirty="0" smtClean="0"/>
              <a:t>Entered TRU Service-Learning100 video called “I believe” into TRU’s Diversity Contest Feb ’11 </a:t>
            </a:r>
            <a:r>
              <a:rPr lang="en-CA" sz="5600" u="sng" dirty="0" smtClean="0">
                <a:hlinkClick r:id="rId11"/>
              </a:rPr>
              <a:t>http://www.youtube.com/user/OurTRUDiversity</a:t>
            </a:r>
            <a:endParaRPr lang="en-CA" sz="5600" u="sng" dirty="0" smtClean="0"/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CA" sz="5600" dirty="0" err="1" smtClean="0"/>
              <a:t>ShawTV</a:t>
            </a:r>
            <a:r>
              <a:rPr lang="en-CA" sz="5600" dirty="0" smtClean="0"/>
              <a:t> Kamloops, March 20 ’12  </a:t>
            </a:r>
            <a:r>
              <a:rPr lang="en-CA" sz="5600" u="sng" dirty="0" smtClean="0">
                <a:hlinkClick r:id="rId12"/>
              </a:rPr>
              <a:t>http://www.youtube.com/user/ShawTVKamloops?ob=0&amp;feature=results_video&amp;v=0eAAMrpiBWw&amp;lr=1</a:t>
            </a:r>
            <a:endParaRPr lang="en-CA" sz="5600" u="sng" dirty="0" smtClean="0"/>
          </a:p>
          <a:p>
            <a:pPr lvl="0">
              <a:lnSpc>
                <a:spcPct val="120000"/>
              </a:lnSpc>
              <a:spcBef>
                <a:spcPts val="0"/>
              </a:spcBef>
            </a:pPr>
            <a:endParaRPr lang="en-CA" sz="5600" dirty="0" smtClean="0"/>
          </a:p>
          <a:p>
            <a:pPr>
              <a:buNone/>
            </a:pPr>
            <a:endParaRPr lang="en-CA" sz="8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066800"/>
          </a:xfrm>
        </p:spPr>
        <p:txBody>
          <a:bodyPr>
            <a:normAutofit/>
          </a:bodyPr>
          <a:lstStyle/>
          <a:p>
            <a:r>
              <a:rPr lang="en-CA" sz="2000" b="1" u="sng" dirty="0" smtClean="0"/>
              <a:t>Key words / phrases to keep in mind:</a:t>
            </a:r>
            <a:endParaRPr lang="en-CA" sz="2000" b="1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762000"/>
            <a:ext cx="8458200" cy="58975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CA" sz="2000" b="1" dirty="0" smtClean="0"/>
              <a:t>Service-Learning </a:t>
            </a:r>
            <a:r>
              <a:rPr lang="en-CA" sz="2000" dirty="0" smtClean="0"/>
              <a:t>= </a:t>
            </a:r>
            <a:r>
              <a:rPr lang="en-CA" sz="1600" b="1" dirty="0" smtClean="0"/>
              <a:t>service for local needs + reflection + curriculum connection</a:t>
            </a:r>
            <a:endParaRPr lang="en-CA" sz="1600" dirty="0" smtClean="0"/>
          </a:p>
          <a:p>
            <a:pPr>
              <a:buNone/>
            </a:pPr>
            <a:endParaRPr lang="en-CA" sz="1600" dirty="0" smtClean="0"/>
          </a:p>
          <a:p>
            <a:pPr>
              <a:buFontTx/>
              <a:buChar char="-"/>
            </a:pPr>
            <a:r>
              <a:rPr lang="en-CA" sz="1600" dirty="0" smtClean="0"/>
              <a:t>make service-learning a choice, an elective </a:t>
            </a:r>
          </a:p>
          <a:p>
            <a:pPr>
              <a:buFontTx/>
              <a:buChar char="-"/>
            </a:pPr>
            <a:r>
              <a:rPr lang="en-CA" sz="1600" dirty="0" smtClean="0"/>
              <a:t>group projects, great bonding experiences </a:t>
            </a:r>
            <a:r>
              <a:rPr lang="en-CA" sz="1600" u="sng" dirty="0" smtClean="0">
                <a:hlinkClick r:id="rId2"/>
              </a:rPr>
              <a:t>http://blog.unitedwaytnc.ca/?m=20101025</a:t>
            </a:r>
            <a:r>
              <a:rPr lang="en-CA" sz="1600" dirty="0" smtClean="0"/>
              <a:t> </a:t>
            </a:r>
          </a:p>
          <a:p>
            <a:pPr>
              <a:buFontTx/>
              <a:buChar char="-"/>
            </a:pPr>
            <a:r>
              <a:rPr lang="en-CA" sz="1600" dirty="0" smtClean="0"/>
              <a:t>structure helps</a:t>
            </a:r>
          </a:p>
          <a:p>
            <a:pPr>
              <a:buFontTx/>
              <a:buChar char="-"/>
            </a:pPr>
            <a:r>
              <a:rPr lang="en-US" sz="1600" dirty="0"/>
              <a:t>f</a:t>
            </a:r>
            <a:r>
              <a:rPr lang="en-US" sz="1600" dirty="0" smtClean="0"/>
              <a:t>undraising efforts</a:t>
            </a:r>
          </a:p>
          <a:p>
            <a:pPr>
              <a:buFontTx/>
              <a:buChar char="-"/>
            </a:pPr>
            <a:r>
              <a:rPr lang="en-CA" sz="1600" dirty="0"/>
              <a:t>fulfill local need(s</a:t>
            </a:r>
            <a:r>
              <a:rPr lang="en-CA" sz="1600" dirty="0" smtClean="0"/>
              <a:t>), daily duties</a:t>
            </a:r>
            <a:endParaRPr lang="en-CA" sz="1600" dirty="0"/>
          </a:p>
          <a:p>
            <a:pPr>
              <a:buFontTx/>
              <a:buChar char="-"/>
            </a:pPr>
            <a:r>
              <a:rPr lang="en-CA" sz="1600" dirty="0" smtClean="0"/>
              <a:t>ongoing communication with community partner(s)</a:t>
            </a:r>
          </a:p>
          <a:p>
            <a:pPr>
              <a:buFontTx/>
              <a:buChar char="-"/>
            </a:pPr>
            <a:r>
              <a:rPr lang="en-CA" sz="1600" dirty="0" smtClean="0"/>
              <a:t>meet with community partner to discuss goals</a:t>
            </a:r>
          </a:p>
          <a:p>
            <a:pPr>
              <a:buFontTx/>
              <a:buChar char="-"/>
            </a:pPr>
            <a:r>
              <a:rPr lang="en-CA" sz="1600" dirty="0" smtClean="0"/>
              <a:t>non-profit organizations (community partners) , and/or projects for local need(s)</a:t>
            </a:r>
          </a:p>
          <a:p>
            <a:pPr>
              <a:buFontTx/>
              <a:buChar char="-"/>
            </a:pPr>
            <a:r>
              <a:rPr lang="en-CA" sz="1600" dirty="0" smtClean="0"/>
              <a:t>student facilitated learning, engagement</a:t>
            </a:r>
          </a:p>
          <a:p>
            <a:pPr>
              <a:buFontTx/>
              <a:buChar char="-"/>
            </a:pPr>
            <a:r>
              <a:rPr lang="en-CA" sz="1600" dirty="0" smtClean="0"/>
              <a:t>commitment</a:t>
            </a:r>
          </a:p>
          <a:p>
            <a:pPr>
              <a:buFontTx/>
              <a:buChar char="-"/>
            </a:pPr>
            <a:r>
              <a:rPr lang="en-CA" sz="1600" dirty="0" smtClean="0"/>
              <a:t>reflections (journals, presentations, papers, class discussions, etc)</a:t>
            </a:r>
          </a:p>
          <a:p>
            <a:pPr>
              <a:buFontTx/>
              <a:buChar char="-"/>
            </a:pPr>
            <a:r>
              <a:rPr lang="en-CA" sz="1600" dirty="0" smtClean="0"/>
              <a:t>experiential learning, service-learning theory and practice</a:t>
            </a:r>
          </a:p>
          <a:p>
            <a:pPr>
              <a:buFontTx/>
              <a:buChar char="-"/>
            </a:pPr>
            <a:r>
              <a:rPr lang="en-CA" sz="1600" dirty="0" smtClean="0"/>
              <a:t>levels of engagement – students, teachers, campus/classroom, community</a:t>
            </a:r>
          </a:p>
          <a:p>
            <a:pPr>
              <a:buFontTx/>
              <a:buChar char="-"/>
            </a:pPr>
            <a:r>
              <a:rPr lang="en-CA" sz="1600" dirty="0" smtClean="0"/>
              <a:t>leadership, ethics, critical thinking</a:t>
            </a:r>
          </a:p>
          <a:p>
            <a:pPr>
              <a:buFontTx/>
              <a:buChar char="-"/>
            </a:pPr>
            <a:r>
              <a:rPr lang="en-CA" sz="1600" dirty="0" smtClean="0"/>
              <a:t>a sense of belonging/community/commitment</a:t>
            </a:r>
          </a:p>
          <a:p>
            <a:pPr>
              <a:buFontTx/>
              <a:buChar char="-"/>
            </a:pPr>
            <a:r>
              <a:rPr lang="en-CA" sz="1600" dirty="0" smtClean="0"/>
              <a:t>longer term, short term and community partners</a:t>
            </a:r>
          </a:p>
          <a:p>
            <a:pPr>
              <a:buFontTx/>
              <a:buChar char="-"/>
            </a:pPr>
            <a:r>
              <a:rPr lang="en-CA" sz="1600" dirty="0" smtClean="0"/>
              <a:t>direct, indirect service</a:t>
            </a:r>
          </a:p>
          <a:p>
            <a:pPr>
              <a:buFontTx/>
              <a:buChar char="-"/>
            </a:pPr>
            <a:r>
              <a:rPr lang="en-CA" sz="1600" dirty="0" smtClean="0"/>
              <a:t>criminal record checks, work waivers, media release forms</a:t>
            </a:r>
          </a:p>
          <a:p>
            <a:pPr>
              <a:buFontTx/>
              <a:buChar char="-"/>
            </a:pPr>
            <a:r>
              <a:rPr lang="en-CA" sz="1600" dirty="0" smtClean="0"/>
              <a:t>peer visits, instructor site visits</a:t>
            </a:r>
          </a:p>
          <a:p>
            <a:pPr>
              <a:buNone/>
            </a:pPr>
            <a:endParaRPr lang="en-CA" sz="1600" b="1" dirty="0" smtClean="0"/>
          </a:p>
          <a:p>
            <a:pPr>
              <a:buNone/>
            </a:pPr>
            <a:r>
              <a:rPr lang="en-CA" sz="1200" b="1" dirty="0" smtClean="0"/>
              <a:t>Recommend:  </a:t>
            </a:r>
            <a:r>
              <a:rPr lang="en-CA" sz="1200" i="1" dirty="0" smtClean="0"/>
              <a:t>Service-Learning Companion (2008)</a:t>
            </a:r>
            <a:r>
              <a:rPr lang="en-CA" sz="1200" dirty="0" smtClean="0"/>
              <a:t> by Dawn Duncan, Joan </a:t>
            </a:r>
            <a:r>
              <a:rPr lang="en-CA" sz="1200" dirty="0" err="1" smtClean="0"/>
              <a:t>Kopperud</a:t>
            </a:r>
            <a:r>
              <a:rPr lang="en-CA" sz="1200" dirty="0" smtClean="0"/>
              <a:t> </a:t>
            </a:r>
          </a:p>
          <a:p>
            <a:pPr>
              <a:buFont typeface="Arial" charset="0"/>
              <a:buChar char="•"/>
            </a:pPr>
            <a:endParaRPr lang="en-CA" sz="1200" dirty="0" smtClean="0"/>
          </a:p>
          <a:p>
            <a:pPr>
              <a:buFont typeface="Arial" charset="0"/>
              <a:buChar char="•"/>
            </a:pPr>
            <a:endParaRPr lang="en-CA" sz="1200" dirty="0" smtClean="0"/>
          </a:p>
          <a:p>
            <a:pPr>
              <a:buFont typeface="Arial" charset="0"/>
              <a:buChar char="•"/>
            </a:pPr>
            <a:endParaRPr lang="en-CA" sz="1200" dirty="0" smtClean="0"/>
          </a:p>
          <a:p>
            <a:pPr>
              <a:buNone/>
            </a:pPr>
            <a:endParaRPr lang="en-CA" sz="1200" dirty="0" smtClean="0"/>
          </a:p>
          <a:p>
            <a:pPr>
              <a:buNone/>
            </a:pPr>
            <a:endParaRPr lang="en-CA" sz="1200" dirty="0" smtClean="0"/>
          </a:p>
          <a:p>
            <a:pPr>
              <a:buNone/>
            </a:pPr>
            <a:endParaRPr lang="en-CA" sz="1200" dirty="0" smtClean="0"/>
          </a:p>
          <a:p>
            <a:pPr>
              <a:buNone/>
            </a:pPr>
            <a:endParaRPr lang="en-CA" sz="1200" dirty="0" smtClean="0"/>
          </a:p>
          <a:p>
            <a:pPr>
              <a:buNone/>
            </a:pPr>
            <a:endParaRPr lang="en-CA" sz="1200" dirty="0" smtClean="0"/>
          </a:p>
          <a:p>
            <a:pPr>
              <a:buNone/>
            </a:pPr>
            <a:endParaRPr lang="en-CA" sz="1200" dirty="0" smtClean="0"/>
          </a:p>
          <a:p>
            <a:pPr>
              <a:buFontTx/>
              <a:buChar char="-"/>
            </a:pPr>
            <a:endParaRPr lang="en-CA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 fontScale="90000"/>
          </a:bodyPr>
          <a:lstStyle/>
          <a:p>
            <a:pPr marR="0" rtl="0"/>
            <a:r>
              <a:rPr lang="en-CA" sz="2800" b="1" u="sng" dirty="0" smtClean="0"/>
              <a:t/>
            </a:r>
            <a:br>
              <a:rPr lang="en-CA" sz="2800" b="1" u="sng" dirty="0" smtClean="0"/>
            </a:br>
            <a:r>
              <a:rPr lang="en-CA" sz="2800" b="1" u="sng" dirty="0" smtClean="0"/>
              <a:t/>
            </a:r>
            <a:br>
              <a:rPr lang="en-CA" sz="2800" b="1" u="sng" dirty="0" smtClean="0"/>
            </a:br>
            <a:r>
              <a:rPr lang="en-CA" sz="2800" b="1" u="sng" dirty="0" smtClean="0"/>
              <a:t/>
            </a:r>
            <a:br>
              <a:rPr lang="en-CA" sz="2800" b="1" u="sng" dirty="0" smtClean="0"/>
            </a:br>
            <a:r>
              <a:rPr lang="en-CA" sz="3600" b="1" dirty="0" smtClean="0">
                <a:solidFill>
                  <a:schemeClr val="accent1"/>
                </a:solidFill>
              </a:rPr>
              <a:t>SERV 1000</a:t>
            </a:r>
            <a:r>
              <a:rPr lang="en-CA" sz="3600" b="1" u="sng" dirty="0" smtClean="0">
                <a:solidFill>
                  <a:schemeClr val="accent1"/>
                </a:solidFill>
              </a:rPr>
              <a:t/>
            </a:r>
            <a:br>
              <a:rPr lang="en-CA" sz="3600" b="1" u="sng" dirty="0" smtClean="0">
                <a:solidFill>
                  <a:schemeClr val="accent1"/>
                </a:solidFill>
              </a:rPr>
            </a:br>
            <a:r>
              <a:rPr lang="en-CA" sz="3600" b="1" dirty="0" smtClean="0">
                <a:solidFill>
                  <a:schemeClr val="accent1"/>
                </a:solidFill>
              </a:rPr>
              <a:t>Introduction to Community Service-Learning </a:t>
            </a:r>
            <a:r>
              <a:rPr lang="en-CA" sz="2200" b="1" u="sng" dirty="0" smtClean="0"/>
              <a:t/>
            </a:r>
            <a:br>
              <a:rPr lang="en-CA" sz="2200" b="1" u="sng" dirty="0" smtClean="0"/>
            </a:br>
            <a:r>
              <a:rPr lang="en-CA" sz="2800" b="1" u="sng" dirty="0" smtClean="0"/>
              <a:t/>
            </a:r>
            <a:br>
              <a:rPr lang="en-CA" sz="2800" b="1" u="sng" dirty="0" smtClean="0"/>
            </a:br>
            <a:r>
              <a:rPr lang="en-CA" sz="2800" b="1" u="sng" dirty="0" smtClean="0"/>
              <a:t/>
            </a:r>
            <a:br>
              <a:rPr lang="en-CA" sz="2800" b="1" u="sng" dirty="0" smtClean="0"/>
            </a:br>
            <a:endParaRPr lang="en-CA" sz="2800" b="1" u="sng" baseline="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fontScale="70000" lnSpcReduction="20000"/>
          </a:bodyPr>
          <a:lstStyle/>
          <a:p>
            <a:endParaRPr lang="en-US" sz="3600" dirty="0" smtClean="0"/>
          </a:p>
          <a:p>
            <a:r>
              <a:rPr lang="en-US" sz="3600" dirty="0" smtClean="0"/>
              <a:t>Theory and practice course </a:t>
            </a:r>
            <a:r>
              <a:rPr lang="en-US" sz="3600" i="1" dirty="0" smtClean="0"/>
              <a:t>about</a:t>
            </a:r>
            <a:r>
              <a:rPr lang="en-US" sz="3600" dirty="0" smtClean="0"/>
              <a:t> service-learning  (volunteer service + curriculum connection + reflection)</a:t>
            </a:r>
          </a:p>
          <a:p>
            <a:r>
              <a:rPr lang="en-US" sz="3600" dirty="0"/>
              <a:t>E</a:t>
            </a:r>
            <a:r>
              <a:rPr lang="en-US" sz="3600" dirty="0" smtClean="0"/>
              <a:t>lective that provides domestic and international students with volunteer opportunities at local non-profit organizations </a:t>
            </a:r>
          </a:p>
          <a:p>
            <a:r>
              <a:rPr lang="en-US" sz="3600" dirty="0" smtClean="0"/>
              <a:t>S</a:t>
            </a:r>
            <a:r>
              <a:rPr lang="en-CA" sz="3600" dirty="0" err="1" smtClean="0"/>
              <a:t>tudents</a:t>
            </a:r>
            <a:r>
              <a:rPr lang="en-CA" sz="3600" dirty="0" smtClean="0"/>
              <a:t>: university prep and undergrad</a:t>
            </a:r>
          </a:p>
          <a:p>
            <a:endParaRPr lang="en-US" sz="3600" dirty="0" smtClean="0"/>
          </a:p>
          <a:p>
            <a:pPr>
              <a:buFont typeface="Arial" charset="0"/>
              <a:buChar char="•"/>
            </a:pPr>
            <a:r>
              <a:rPr lang="en-CA" sz="3600" dirty="0" smtClean="0"/>
              <a:t>3 hours per week for 8 or more weeks of volunteer time in one semester (12-13 weeks) at one local non-profit organization</a:t>
            </a:r>
          </a:p>
          <a:p>
            <a:pPr>
              <a:buFont typeface="Arial" charset="0"/>
              <a:buChar char="•"/>
            </a:pPr>
            <a:r>
              <a:rPr lang="en-CA" sz="3600" dirty="0" smtClean="0"/>
              <a:t>3 hours per week of in-class time in one semester</a:t>
            </a:r>
          </a:p>
          <a:p>
            <a:pPr>
              <a:buFont typeface="Arial" charset="0"/>
              <a:buChar char="•"/>
            </a:pPr>
            <a:r>
              <a:rPr lang="en-CA" sz="3600" dirty="0" smtClean="0"/>
              <a:t>Assignments: weekly journal, one presentation &amp; one paper/portfolio</a:t>
            </a:r>
          </a:p>
          <a:p>
            <a:pPr>
              <a:buFont typeface="Arial" charset="0"/>
              <a:buChar char="•"/>
            </a:pPr>
            <a:endParaRPr lang="en-CA" sz="1600" dirty="0" smtClean="0"/>
          </a:p>
          <a:p>
            <a:pPr algn="ctr">
              <a:spcBef>
                <a:spcPts val="0"/>
              </a:spcBef>
              <a:buNone/>
            </a:pPr>
            <a:endParaRPr lang="en-CA" sz="2000" dirty="0" smtClean="0">
              <a:latin typeface="+mj-lt"/>
            </a:endParaRPr>
          </a:p>
          <a:p>
            <a:pPr lvl="1">
              <a:spcBef>
                <a:spcPts val="0"/>
              </a:spcBef>
            </a:pPr>
            <a:endParaRPr lang="en-CA" sz="2000" dirty="0" smtClean="0"/>
          </a:p>
          <a:p>
            <a:pPr lvl="1">
              <a:spcBef>
                <a:spcPts val="0"/>
              </a:spcBef>
            </a:pPr>
            <a:endParaRPr lang="en-CA" sz="2000" dirty="0" smtClean="0"/>
          </a:p>
          <a:p>
            <a:pPr lvl="1"/>
            <a:endParaRPr lang="en-CA" sz="2000" dirty="0" smtClean="0"/>
          </a:p>
          <a:p>
            <a:pPr lvl="1"/>
            <a:endParaRPr lang="en-CA" sz="2000" dirty="0" smtClean="0"/>
          </a:p>
          <a:p>
            <a:pPr lvl="1">
              <a:buNone/>
            </a:pPr>
            <a:endParaRPr lang="en-CA" sz="2000" dirty="0" smtClean="0"/>
          </a:p>
          <a:p>
            <a:pPr lvl="1">
              <a:buNone/>
            </a:pPr>
            <a:endParaRPr lang="en-CA" sz="2000" dirty="0" smtClean="0"/>
          </a:p>
          <a:p>
            <a:pPr lvl="2"/>
            <a:endParaRPr lang="en-CA" sz="1600" dirty="0" smtClean="0"/>
          </a:p>
          <a:p>
            <a:pPr lvl="2"/>
            <a:endParaRPr lang="en-CA" sz="1600" dirty="0" smtClean="0"/>
          </a:p>
          <a:p>
            <a:pPr lvl="2"/>
            <a:endParaRPr lang="en-CA" sz="1600" dirty="0" smtClean="0"/>
          </a:p>
          <a:p>
            <a:pPr lvl="2"/>
            <a:endParaRPr lang="en-CA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CA" altLang="zh-CN" sz="7200" dirty="0" smtClean="0"/>
              <a:t>Thank you!</a:t>
            </a:r>
            <a:endParaRPr lang="en-GB" altLang="zh-CN" b="1" dirty="0" smtClean="0"/>
          </a:p>
          <a:p>
            <a:pPr algn="ctr">
              <a:buNone/>
            </a:pPr>
            <a:endParaRPr lang="en-GB" altLang="zh-CN" b="1" dirty="0" smtClean="0"/>
          </a:p>
          <a:p>
            <a:pPr algn="ctr">
              <a:buNone/>
            </a:pPr>
            <a:r>
              <a:rPr lang="en-GB" altLang="zh-CN" b="1" dirty="0" smtClean="0">
                <a:solidFill>
                  <a:srgbClr val="9900FF"/>
                </a:solidFill>
              </a:rPr>
              <a:t>Wendy </a:t>
            </a:r>
            <a:r>
              <a:rPr lang="en-GB" altLang="zh-CN" b="1" dirty="0" err="1" smtClean="0">
                <a:solidFill>
                  <a:srgbClr val="9900FF"/>
                </a:solidFill>
              </a:rPr>
              <a:t>Krauza</a:t>
            </a:r>
            <a:endParaRPr lang="en-GB" altLang="zh-CN" b="1" dirty="0" smtClean="0">
              <a:solidFill>
                <a:srgbClr val="9900FF"/>
              </a:solidFill>
            </a:endParaRPr>
          </a:p>
          <a:p>
            <a:pPr algn="ctr">
              <a:buNone/>
            </a:pPr>
            <a:r>
              <a:rPr lang="en-GB" altLang="zh-CN" b="1" dirty="0" smtClean="0">
                <a:solidFill>
                  <a:srgbClr val="9900FF"/>
                </a:solidFill>
                <a:hlinkClick r:id="rId2"/>
              </a:rPr>
              <a:t>wkrauza@tru.ca</a:t>
            </a:r>
            <a:endParaRPr lang="en-GB" altLang="zh-CN" b="1" dirty="0" smtClean="0">
              <a:solidFill>
                <a:srgbClr val="9900FF"/>
              </a:solidFill>
            </a:endParaRPr>
          </a:p>
          <a:p>
            <a:pPr algn="ctr">
              <a:buNone/>
            </a:pPr>
            <a:endParaRPr lang="en-GB" altLang="zh-CN" b="1" dirty="0" smtClean="0">
              <a:solidFill>
                <a:srgbClr val="9900FF"/>
              </a:solidFill>
            </a:endParaRPr>
          </a:p>
          <a:p>
            <a:pPr algn="ctr">
              <a:buNone/>
            </a:pPr>
            <a:r>
              <a:rPr lang="en-GB" altLang="zh-CN" b="1" dirty="0" smtClean="0">
                <a:solidFill>
                  <a:srgbClr val="9900FF"/>
                </a:solidFill>
              </a:rPr>
              <a:t>Jim Hu</a:t>
            </a:r>
          </a:p>
          <a:p>
            <a:pPr algn="ctr">
              <a:buNone/>
            </a:pPr>
            <a:r>
              <a:rPr lang="en-GB" altLang="zh-CN" b="1" dirty="0" smtClean="0">
                <a:solidFill>
                  <a:srgbClr val="9900FF"/>
                </a:solidFill>
                <a:hlinkClick r:id="rId3"/>
              </a:rPr>
              <a:t>jhu@tru.ca</a:t>
            </a:r>
            <a:endParaRPr lang="en-GB" altLang="zh-CN" b="1" dirty="0" smtClean="0">
              <a:solidFill>
                <a:srgbClr val="9900FF"/>
              </a:solidFill>
            </a:endParaRPr>
          </a:p>
          <a:p>
            <a:pPr algn="ctr">
              <a:buNone/>
            </a:pPr>
            <a:endParaRPr lang="en-GB" altLang="zh-CN" b="1" dirty="0">
              <a:solidFill>
                <a:srgbClr val="9900FF"/>
              </a:solidFill>
            </a:endParaRPr>
          </a:p>
          <a:p>
            <a:pPr algn="ctr">
              <a:buNone/>
            </a:pPr>
            <a:r>
              <a:rPr lang="en-GB" altLang="zh-CN" b="1" dirty="0" smtClean="0">
                <a:solidFill>
                  <a:srgbClr val="9900FF"/>
                </a:solidFill>
              </a:rPr>
              <a:t>Heather Wisla</a:t>
            </a:r>
          </a:p>
          <a:p>
            <a:pPr algn="ctr">
              <a:buNone/>
            </a:pPr>
            <a:r>
              <a:rPr lang="en-GB" altLang="zh-CN" b="1" dirty="0" smtClean="0">
                <a:solidFill>
                  <a:srgbClr val="9900FF"/>
                </a:solidFill>
                <a:hlinkClick r:id="rId4"/>
              </a:rPr>
              <a:t>hwisla@gmail.com</a:t>
            </a:r>
            <a:endParaRPr lang="en-GB" altLang="zh-CN" b="1" dirty="0">
              <a:solidFill>
                <a:srgbClr val="9900FF"/>
              </a:solidFill>
            </a:endParaRPr>
          </a:p>
          <a:p>
            <a:pPr algn="ctr">
              <a:buNone/>
            </a:pPr>
            <a:endParaRPr lang="en-GB" altLang="zh-CN" b="1" dirty="0" smtClean="0">
              <a:solidFill>
                <a:srgbClr val="9900F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446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Autofit/>
          </a:bodyPr>
          <a:lstStyle/>
          <a:p>
            <a:r>
              <a:rPr lang="en-CA" sz="2800" b="1" u="sng" dirty="0" smtClean="0">
                <a:latin typeface="+mn-lt"/>
              </a:rPr>
              <a:t/>
            </a:r>
            <a:br>
              <a:rPr lang="en-CA" sz="2800" b="1" u="sng" dirty="0" smtClean="0">
                <a:latin typeface="+mn-lt"/>
              </a:rPr>
            </a:br>
            <a:endParaRPr lang="en-CA" sz="2000" b="1" u="sng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52400"/>
            <a:ext cx="8686800" cy="6553200"/>
          </a:xfrm>
        </p:spPr>
        <p:txBody>
          <a:bodyPr>
            <a:normAutofit fontScale="92500" lnSpcReduction="20000"/>
          </a:bodyPr>
          <a:lstStyle/>
          <a:p>
            <a:pPr lvl="1" algn="ctr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CA" sz="4000" b="1" dirty="0" smtClean="0">
                <a:solidFill>
                  <a:schemeClr val="accent1"/>
                </a:solidFill>
              </a:rPr>
              <a:t>Rationale for SERV 1000</a:t>
            </a:r>
          </a:p>
          <a:p>
            <a:pPr lvl="1">
              <a:buFont typeface="Arial" pitchFamily="34" charset="0"/>
              <a:buChar char="•"/>
              <a:defRPr/>
            </a:pPr>
            <a:endParaRPr lang="en-CA" dirty="0" smtClean="0"/>
          </a:p>
          <a:p>
            <a:pPr lvl="1">
              <a:buFont typeface="Arial" pitchFamily="34" charset="0"/>
              <a:buChar char="•"/>
              <a:defRPr/>
            </a:pPr>
            <a:r>
              <a:rPr lang="en-CA" dirty="0" smtClean="0"/>
              <a:t>Build friendships with Canadians</a:t>
            </a:r>
          </a:p>
          <a:p>
            <a:pPr lvl="1">
              <a:buFont typeface="Arial" pitchFamily="34" charset="0"/>
              <a:buChar char="•"/>
              <a:defRPr/>
            </a:pPr>
            <a:endParaRPr lang="en-CA" dirty="0" smtClean="0"/>
          </a:p>
          <a:p>
            <a:pPr lvl="1">
              <a:buFont typeface="Arial" pitchFamily="34" charset="0"/>
              <a:buChar char="•"/>
              <a:defRPr/>
            </a:pPr>
            <a:r>
              <a:rPr lang="en-CA" dirty="0" smtClean="0"/>
              <a:t>Provide longer term experiential learning rather than short term experiences i.e. Day field trips</a:t>
            </a:r>
          </a:p>
          <a:p>
            <a:pPr lvl="1">
              <a:buFont typeface="Arial" pitchFamily="34" charset="0"/>
              <a:buChar char="•"/>
              <a:defRPr/>
            </a:pPr>
            <a:endParaRPr lang="en-CA" dirty="0" smtClean="0"/>
          </a:p>
          <a:p>
            <a:pPr lvl="1">
              <a:buFont typeface="Arial" pitchFamily="34" charset="0"/>
              <a:buChar char="•"/>
              <a:defRPr/>
            </a:pPr>
            <a:r>
              <a:rPr lang="en-CA" dirty="0" smtClean="0"/>
              <a:t>Integrate English language skills</a:t>
            </a:r>
          </a:p>
          <a:p>
            <a:pPr lvl="1">
              <a:buFont typeface="Arial" pitchFamily="34" charset="0"/>
              <a:buChar char="•"/>
              <a:defRPr/>
            </a:pPr>
            <a:endParaRPr lang="en-CA" dirty="0" smtClean="0"/>
          </a:p>
          <a:p>
            <a:pPr lvl="1">
              <a:buFont typeface="Arial" pitchFamily="34" charset="0"/>
              <a:buChar char="•"/>
              <a:defRPr/>
            </a:pPr>
            <a:r>
              <a:rPr lang="en-CA" dirty="0" smtClean="0"/>
              <a:t>Access untapped language: Organization language</a:t>
            </a:r>
          </a:p>
          <a:p>
            <a:pPr lvl="1">
              <a:buFont typeface="Arial" pitchFamily="34" charset="0"/>
              <a:buChar char="•"/>
              <a:defRPr/>
            </a:pPr>
            <a:endParaRPr lang="en-CA" dirty="0" smtClean="0"/>
          </a:p>
          <a:p>
            <a:pPr lvl="1">
              <a:buFont typeface="Arial" pitchFamily="34" charset="0"/>
              <a:buChar char="•"/>
              <a:defRPr/>
            </a:pPr>
            <a:r>
              <a:rPr lang="en-CA" dirty="0" smtClean="0"/>
              <a:t>Engage in real, meaningful, practical and immediate experiences</a:t>
            </a:r>
          </a:p>
          <a:p>
            <a:pPr lvl="1">
              <a:buFont typeface="Arial" pitchFamily="34" charset="0"/>
              <a:buChar char="•"/>
              <a:defRPr/>
            </a:pPr>
            <a:endParaRPr lang="en-CA" dirty="0" smtClean="0"/>
          </a:p>
          <a:p>
            <a:pPr lvl="1">
              <a:buFont typeface="Arial" pitchFamily="34" charset="0"/>
              <a:buChar char="•"/>
              <a:defRPr/>
            </a:pPr>
            <a:r>
              <a:rPr lang="en-CA" dirty="0" smtClean="0"/>
              <a:t>Develop work skills</a:t>
            </a:r>
          </a:p>
          <a:p>
            <a:pPr lvl="1">
              <a:buNone/>
              <a:defRPr/>
            </a:pPr>
            <a:endParaRPr lang="en-CA" sz="2200" dirty="0" smtClean="0"/>
          </a:p>
          <a:p>
            <a:pPr lvl="1">
              <a:buNone/>
              <a:defRPr/>
            </a:pPr>
            <a:endParaRPr lang="en-CA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lvl="1">
              <a:lnSpc>
                <a:spcPct val="110000"/>
              </a:lnSpc>
              <a:spcBef>
                <a:spcPts val="0"/>
              </a:spcBef>
              <a:defRPr/>
            </a:pPr>
            <a:r>
              <a:rPr lang="en-CA" sz="3200" b="1" dirty="0" smtClean="0">
                <a:solidFill>
                  <a:schemeClr val="accent1"/>
                </a:solidFill>
              </a:rPr>
              <a:t>Rationale for </a:t>
            </a:r>
            <a:r>
              <a:rPr lang="en-CA" sz="3200" b="1" dirty="0">
                <a:solidFill>
                  <a:schemeClr val="accent1"/>
                </a:solidFill>
              </a:rPr>
              <a:t>SERV </a:t>
            </a:r>
            <a:r>
              <a:rPr lang="en-CA" sz="3200" b="1" dirty="0" smtClean="0">
                <a:solidFill>
                  <a:schemeClr val="accent1"/>
                </a:solidFill>
              </a:rPr>
              <a:t>1000 cont’d...</a:t>
            </a:r>
            <a:endParaRPr lang="en-CA" sz="3200" b="1" dirty="0"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lvl="1">
              <a:buFont typeface="Arial" pitchFamily="34" charset="0"/>
              <a:buChar char="•"/>
              <a:defRPr/>
            </a:pPr>
            <a:endParaRPr lang="en-CA" dirty="0" smtClean="0"/>
          </a:p>
          <a:p>
            <a:pPr lvl="1">
              <a:buFont typeface="Arial" pitchFamily="34" charset="0"/>
              <a:buChar char="•"/>
              <a:defRPr/>
            </a:pPr>
            <a:r>
              <a:rPr lang="en-CA" dirty="0" smtClean="0"/>
              <a:t>Contribute service for local needs</a:t>
            </a:r>
          </a:p>
          <a:p>
            <a:pPr lvl="1">
              <a:buFont typeface="Arial" pitchFamily="34" charset="0"/>
              <a:buChar char="•"/>
              <a:defRPr/>
            </a:pPr>
            <a:endParaRPr lang="en-CA" dirty="0" smtClean="0"/>
          </a:p>
          <a:p>
            <a:pPr lvl="1">
              <a:buFont typeface="Arial" pitchFamily="34" charset="0"/>
              <a:buChar char="•"/>
              <a:defRPr/>
            </a:pPr>
            <a:r>
              <a:rPr lang="en-CA" dirty="0" smtClean="0"/>
              <a:t>Offer opportunity for student-facilitated learning</a:t>
            </a:r>
          </a:p>
          <a:p>
            <a:pPr lvl="1">
              <a:buFont typeface="Arial" pitchFamily="34" charset="0"/>
              <a:buChar char="•"/>
              <a:defRPr/>
            </a:pPr>
            <a:endParaRPr lang="en-CA" dirty="0" smtClean="0"/>
          </a:p>
          <a:p>
            <a:pPr lvl="1">
              <a:buFont typeface="Arial" pitchFamily="34" charset="0"/>
              <a:buChar char="•"/>
              <a:defRPr/>
            </a:pPr>
            <a:r>
              <a:rPr lang="en-CA" dirty="0" smtClean="0"/>
              <a:t>Develop a sense of community/belonging</a:t>
            </a:r>
          </a:p>
          <a:p>
            <a:pPr lvl="1">
              <a:buFont typeface="Arial" pitchFamily="34" charset="0"/>
              <a:buChar char="•"/>
              <a:defRPr/>
            </a:pPr>
            <a:endParaRPr lang="en-CA" dirty="0" smtClean="0"/>
          </a:p>
          <a:p>
            <a:pPr lvl="1">
              <a:buFont typeface="Arial" pitchFamily="34" charset="0"/>
              <a:buChar char="•"/>
              <a:defRPr/>
            </a:pPr>
            <a:r>
              <a:rPr lang="en-CA" dirty="0" smtClean="0"/>
              <a:t>Connect cultures</a:t>
            </a:r>
          </a:p>
          <a:p>
            <a:pPr lvl="1">
              <a:buFont typeface="Arial" pitchFamily="34" charset="0"/>
              <a:buChar char="•"/>
              <a:defRPr/>
            </a:pPr>
            <a:endParaRPr lang="en-US" dirty="0" smtClean="0"/>
          </a:p>
          <a:p>
            <a:pPr lvl="1">
              <a:buFont typeface="Arial" pitchFamily="34" charset="0"/>
              <a:buChar char="•"/>
              <a:defRPr/>
            </a:pPr>
            <a:r>
              <a:rPr lang="en-CA" dirty="0" smtClean="0"/>
              <a:t>Offer a general elective for academic credit</a:t>
            </a: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CA" sz="2000" b="1" u="sng" dirty="0" smtClean="0"/>
              <a:t/>
            </a:r>
            <a:br>
              <a:rPr lang="en-CA" sz="2000" b="1" u="sng" dirty="0" smtClean="0"/>
            </a:br>
            <a:r>
              <a:rPr lang="en-CA" sz="4000" b="1" dirty="0" smtClean="0">
                <a:solidFill>
                  <a:schemeClr val="accent1"/>
                </a:solidFill>
              </a:rPr>
              <a:t>SERV 1000 Students since Fall ‘09</a:t>
            </a:r>
            <a:endParaRPr lang="en-CA" sz="4000" b="1" dirty="0"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09600"/>
            <a:ext cx="8305800" cy="60198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n-CA" sz="1400" dirty="0" smtClean="0"/>
          </a:p>
          <a:p>
            <a:pPr>
              <a:buNone/>
            </a:pPr>
            <a:endParaRPr lang="en-CA" sz="2800" b="1" dirty="0" smtClean="0"/>
          </a:p>
          <a:p>
            <a:pPr>
              <a:buNone/>
            </a:pPr>
            <a:r>
              <a:rPr lang="en-CA" sz="2800" b="1" dirty="0" smtClean="0"/>
              <a:t>SERV 1000 registrants include domestic, direct entry international, and ESL students</a:t>
            </a:r>
          </a:p>
          <a:p>
            <a:pPr>
              <a:buNone/>
            </a:pPr>
            <a:endParaRPr lang="en-CA" sz="2800" b="1" dirty="0" smtClean="0"/>
          </a:p>
          <a:p>
            <a:pPr>
              <a:buNone/>
            </a:pPr>
            <a:r>
              <a:rPr lang="en-CA" sz="2800" b="1" dirty="0" smtClean="0"/>
              <a:t>Approximate Number of Registrants = 164</a:t>
            </a:r>
          </a:p>
          <a:p>
            <a:pPr>
              <a:buNone/>
            </a:pPr>
            <a:endParaRPr lang="en-CA" sz="2800" dirty="0" smtClean="0"/>
          </a:p>
          <a:p>
            <a:pPr algn="just">
              <a:buNone/>
            </a:pPr>
            <a:r>
              <a:rPr lang="en-CA" sz="2800" dirty="0" smtClean="0"/>
              <a:t>		</a:t>
            </a:r>
          </a:p>
          <a:p>
            <a:pPr algn="just">
              <a:buNone/>
            </a:pPr>
            <a:r>
              <a:rPr lang="en-CA" sz="2800" dirty="0" smtClean="0"/>
              <a:t>		Saudi Arabia    	63	 Macau		2 		</a:t>
            </a:r>
          </a:p>
          <a:p>
            <a:pPr algn="just">
              <a:buNone/>
            </a:pPr>
            <a:r>
              <a:rPr lang="en-CA" sz="2800" dirty="0" smtClean="0"/>
              <a:t>		China		35	 Taiwan		2 	</a:t>
            </a:r>
          </a:p>
          <a:p>
            <a:pPr algn="just">
              <a:buNone/>
            </a:pPr>
            <a:r>
              <a:rPr lang="en-CA" sz="2800" dirty="0" smtClean="0"/>
              <a:t>		Japan          	20	 Zimbabwe	2</a:t>
            </a:r>
          </a:p>
          <a:p>
            <a:pPr algn="just">
              <a:buNone/>
            </a:pPr>
            <a:r>
              <a:rPr lang="en-CA" sz="2800" dirty="0" smtClean="0"/>
              <a:t>	 	Canada       	10 	 Bhutan		1</a:t>
            </a:r>
          </a:p>
          <a:p>
            <a:pPr algn="just">
              <a:buNone/>
            </a:pPr>
            <a:r>
              <a:rPr lang="en-CA" sz="2800" dirty="0" smtClean="0"/>
              <a:t>		Russia           	7 	 Cambodia	1 		</a:t>
            </a:r>
          </a:p>
          <a:p>
            <a:pPr algn="just">
              <a:buNone/>
            </a:pPr>
            <a:r>
              <a:rPr lang="en-CA" sz="2800" dirty="0" smtClean="0"/>
              <a:t>		Nigeria        	4	 Germany		1</a:t>
            </a:r>
          </a:p>
          <a:p>
            <a:pPr algn="just">
              <a:buNone/>
            </a:pPr>
            <a:r>
              <a:rPr lang="en-CA" sz="2800" dirty="0" smtClean="0"/>
              <a:t>		Jordan          	3	 Ghana          	1</a:t>
            </a:r>
          </a:p>
          <a:p>
            <a:pPr algn="just">
              <a:buNone/>
            </a:pPr>
            <a:r>
              <a:rPr lang="en-CA" sz="2800" dirty="0" smtClean="0"/>
              <a:t>		Austria         	2 	 Italy		1 	</a:t>
            </a:r>
          </a:p>
          <a:p>
            <a:pPr algn="just">
              <a:buNone/>
            </a:pPr>
            <a:r>
              <a:rPr lang="en-CA" sz="2800" dirty="0" smtClean="0"/>
              <a:t>		France          	2 	 Norway		1</a:t>
            </a:r>
          </a:p>
          <a:p>
            <a:pPr algn="just">
              <a:buNone/>
            </a:pPr>
            <a:r>
              <a:rPr lang="en-CA" sz="2800" dirty="0" smtClean="0"/>
              <a:t>		India             	2 	 Sweden		1</a:t>
            </a:r>
          </a:p>
          <a:p>
            <a:pPr algn="just">
              <a:buNone/>
            </a:pPr>
            <a:r>
              <a:rPr lang="en-CA" sz="2800" dirty="0" smtClean="0"/>
              <a:t> 		Korea		2 	 Thailand		1</a:t>
            </a:r>
          </a:p>
          <a:p>
            <a:pPr>
              <a:buNone/>
            </a:pPr>
            <a:r>
              <a:rPr lang="en-CA" sz="2800" dirty="0" smtClean="0"/>
              <a:t>					</a:t>
            </a:r>
          </a:p>
          <a:p>
            <a:pPr>
              <a:buNone/>
            </a:pPr>
            <a:r>
              <a:rPr lang="en-CA" sz="2800" dirty="0" smtClean="0"/>
              <a:t>	</a:t>
            </a:r>
          </a:p>
          <a:p>
            <a:pPr>
              <a:buNone/>
            </a:pPr>
            <a:endParaRPr lang="en-CA" sz="2800" dirty="0" smtClean="0"/>
          </a:p>
          <a:p>
            <a:pPr>
              <a:buNone/>
            </a:pPr>
            <a:endParaRPr lang="en-CA" sz="2800" dirty="0" smtClean="0"/>
          </a:p>
          <a:p>
            <a:pPr>
              <a:buNone/>
            </a:pPr>
            <a:endParaRPr lang="en-CA" sz="2800" dirty="0" smtClean="0"/>
          </a:p>
          <a:p>
            <a:pPr>
              <a:buNone/>
            </a:pPr>
            <a:endParaRPr lang="en-CA" sz="1200" dirty="0" smtClean="0"/>
          </a:p>
          <a:p>
            <a:pPr>
              <a:buNone/>
            </a:pP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433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CA" sz="2000" b="1" u="sng" dirty="0" smtClean="0"/>
              <a:t/>
            </a:r>
            <a:br>
              <a:rPr lang="en-CA" sz="2000" b="1" u="sng" dirty="0" smtClean="0"/>
            </a:br>
            <a:r>
              <a:rPr lang="en-CA" b="1" dirty="0" smtClean="0">
                <a:solidFill>
                  <a:schemeClr val="accent1"/>
                </a:solidFill>
              </a:rPr>
              <a:t>Community Partners</a:t>
            </a:r>
            <a:endParaRPr lang="en-CA" b="1" dirty="0"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685800"/>
            <a:ext cx="8229600" cy="5791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CA" sz="2000" b="1" dirty="0" smtClean="0"/>
              <a:t>			</a:t>
            </a:r>
          </a:p>
          <a:p>
            <a:pPr>
              <a:buNone/>
            </a:pPr>
            <a:endParaRPr lang="en-CA" sz="2900" dirty="0" smtClean="0"/>
          </a:p>
          <a:p>
            <a:pPr>
              <a:buNone/>
            </a:pPr>
            <a:r>
              <a:rPr lang="en-CA" sz="2900" dirty="0" smtClean="0"/>
              <a:t>Desert Gardens </a:t>
            </a:r>
            <a:r>
              <a:rPr lang="en-CA" sz="2900" dirty="0"/>
              <a:t>	</a:t>
            </a:r>
            <a:r>
              <a:rPr lang="en-CA" sz="2900" dirty="0" smtClean="0"/>
              <a:t>	 		BC SPCA </a:t>
            </a:r>
          </a:p>
          <a:p>
            <a:pPr>
              <a:buNone/>
            </a:pPr>
            <a:r>
              <a:rPr lang="en-CA" sz="2900" dirty="0" smtClean="0"/>
              <a:t>Kamloops Food Bank 			Interior Community Services</a:t>
            </a:r>
          </a:p>
          <a:p>
            <a:pPr>
              <a:buNone/>
            </a:pPr>
            <a:r>
              <a:rPr lang="en-CA" sz="2900" dirty="0" smtClean="0"/>
              <a:t>Kamloops Immigrant Services 		Volunteer Kamloops </a:t>
            </a:r>
          </a:p>
          <a:p>
            <a:pPr>
              <a:buNone/>
            </a:pPr>
            <a:r>
              <a:rPr lang="en-CA" sz="2900" dirty="0" smtClean="0"/>
              <a:t>The United Way 			St. John Ambulance </a:t>
            </a:r>
          </a:p>
          <a:p>
            <a:pPr>
              <a:buNone/>
            </a:pPr>
            <a:r>
              <a:rPr lang="en-CA" sz="2900" dirty="0" smtClean="0"/>
              <a:t>Canadian Cancer Society 		Venture Kamloops </a:t>
            </a:r>
          </a:p>
          <a:p>
            <a:pPr>
              <a:buNone/>
            </a:pPr>
            <a:r>
              <a:rPr lang="en-CA" sz="2900" dirty="0" smtClean="0"/>
              <a:t>Canadian Red Cross </a:t>
            </a:r>
            <a:r>
              <a:rPr lang="en-CA" sz="2900" dirty="0"/>
              <a:t>	</a:t>
            </a:r>
            <a:r>
              <a:rPr lang="en-CA" sz="2900" dirty="0" smtClean="0"/>
              <a:t>		Kamloops Special Olympics </a:t>
            </a:r>
          </a:p>
          <a:p>
            <a:pPr>
              <a:buNone/>
            </a:pPr>
            <a:r>
              <a:rPr lang="en-CA" sz="2900" dirty="0" smtClean="0"/>
              <a:t>Big Brothers &amp; Big Sisters 		Ponderosa Lodge</a:t>
            </a:r>
          </a:p>
          <a:p>
            <a:pPr>
              <a:buNone/>
            </a:pPr>
            <a:r>
              <a:rPr lang="en-CA" sz="2900" dirty="0" err="1" smtClean="0"/>
              <a:t>Overlander</a:t>
            </a:r>
            <a:r>
              <a:rPr lang="en-CA" sz="2900" dirty="0" smtClean="0"/>
              <a:t> Residential Care 		ESL Scholarship</a:t>
            </a:r>
          </a:p>
          <a:p>
            <a:pPr>
              <a:buNone/>
            </a:pPr>
            <a:r>
              <a:rPr lang="en-CA" sz="2900" dirty="0" smtClean="0"/>
              <a:t>ASK Wellness/PIT Stop			Best Buddies</a:t>
            </a:r>
          </a:p>
          <a:p>
            <a:pPr>
              <a:buNone/>
            </a:pPr>
            <a:r>
              <a:rPr lang="en-CA" sz="2900" dirty="0" smtClean="0"/>
              <a:t>YM/YWCA				South </a:t>
            </a:r>
            <a:r>
              <a:rPr lang="en-CA" sz="2900" dirty="0" err="1" smtClean="0"/>
              <a:t>Sahali</a:t>
            </a:r>
            <a:r>
              <a:rPr lang="en-CA" sz="2900" dirty="0" smtClean="0"/>
              <a:t> Elementary </a:t>
            </a:r>
          </a:p>
          <a:p>
            <a:pPr>
              <a:buNone/>
            </a:pPr>
            <a:r>
              <a:rPr lang="en-CA" sz="2900" dirty="0" smtClean="0"/>
              <a:t>Seniors Outreach 			New Life Mission/Thrift City</a:t>
            </a:r>
          </a:p>
          <a:p>
            <a:pPr>
              <a:buNone/>
            </a:pPr>
            <a:r>
              <a:rPr lang="en-CA" sz="2900" dirty="0" smtClean="0"/>
              <a:t>Graffiti Task Force			The X</a:t>
            </a:r>
          </a:p>
          <a:p>
            <a:pPr>
              <a:buNone/>
            </a:pPr>
            <a:r>
              <a:rPr lang="en-CA" sz="2900" dirty="0" smtClean="0"/>
              <a:t>Integrated Technology Assoc.		Operation Nicaragua</a:t>
            </a:r>
          </a:p>
          <a:p>
            <a:pPr>
              <a:buNone/>
            </a:pPr>
            <a:endParaRPr lang="en-CA" sz="1400" dirty="0" smtClean="0"/>
          </a:p>
          <a:p>
            <a:pPr>
              <a:buNone/>
            </a:pPr>
            <a:endParaRPr lang="en-CA" sz="1400" dirty="0" smtClean="0"/>
          </a:p>
          <a:p>
            <a:pPr>
              <a:buNone/>
            </a:pPr>
            <a:endParaRPr lang="en-CA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accent1"/>
                </a:solidFill>
              </a:rPr>
              <a:t>Research Rationale</a:t>
            </a:r>
            <a:endParaRPr lang="en-US" sz="40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SERV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1000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has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been offered every semester at TRU since Fall 2009.  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Most of the students are ESL.  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course has been highly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successful and appreciated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by both students and community partners. 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Research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remains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to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find out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exactly what impact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service-learning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has on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ESL students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and what community partners think of SERV 1000.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605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/>
                </a:solidFill>
              </a:rPr>
              <a:t>Research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1. To what extent does service-learning help ESL students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improve </a:t>
            </a:r>
            <a:r>
              <a:rPr lang="en-US" dirty="0">
                <a:latin typeface="Arial" pitchFamily="34" charset="0"/>
                <a:cs typeface="Arial" pitchFamily="34" charset="0"/>
              </a:rPr>
              <a:t>their English language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proficiency,</a:t>
            </a:r>
          </a:p>
          <a:p>
            <a:pPr lvl="1"/>
            <a:r>
              <a:rPr lang="en-US" smtClean="0">
                <a:latin typeface="Arial" pitchFamily="34" charset="0"/>
                <a:cs typeface="Arial" pitchFamily="34" charset="0"/>
              </a:rPr>
              <a:t>learn </a:t>
            </a:r>
            <a:r>
              <a:rPr lang="en-US" dirty="0">
                <a:latin typeface="Arial" pitchFamily="34" charset="0"/>
                <a:cs typeface="Arial" pitchFamily="34" charset="0"/>
              </a:rPr>
              <a:t>about Canadian culture and society,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and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become </a:t>
            </a:r>
            <a:r>
              <a:rPr lang="en-US" dirty="0">
                <a:latin typeface="Arial" pitchFamily="34" charset="0"/>
                <a:cs typeface="Arial" pitchFamily="34" charset="0"/>
              </a:rPr>
              <a:t>integrated into Canadian society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2.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What feedback do community partners offer on service-learning?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24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2059</TotalTime>
  <Words>1318</Words>
  <Application>Microsoft Office PowerPoint</Application>
  <PresentationFormat>On-screen Show (4:3)</PresentationFormat>
  <Paragraphs>261</Paragraphs>
  <Slides>30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Office Theme</vt:lpstr>
      <vt:lpstr>1_Office Theme</vt:lpstr>
      <vt:lpstr>  Impact of Service-Learning on ESL Students and Feedback from Community Partners  Wendy Krauza Thompson Rivers University Jim Hu  Thompson Rivers University Heather Wisla  Athabasca University           TESL Canada 2012</vt:lpstr>
      <vt:lpstr>Overview</vt:lpstr>
      <vt:lpstr>   SERV 1000 Introduction to Community Service-Learning    </vt:lpstr>
      <vt:lpstr> </vt:lpstr>
      <vt:lpstr>Rationale for SERV 1000 cont’d...</vt:lpstr>
      <vt:lpstr> SERV 1000 Students since Fall ‘09</vt:lpstr>
      <vt:lpstr> Community Partners</vt:lpstr>
      <vt:lpstr>Research Rationale</vt:lpstr>
      <vt:lpstr>Research Questions</vt:lpstr>
      <vt:lpstr>Methodology</vt:lpstr>
      <vt:lpstr>Demographics of Survey Respondents</vt:lpstr>
      <vt:lpstr>Student Placements  with Community Partners</vt:lpstr>
      <vt:lpstr>Term Respondents Took SERV 1000</vt:lpstr>
      <vt:lpstr>% Time Reported Spent on Language Skills during  Volunteer Placement</vt:lpstr>
      <vt:lpstr>Did SERV 1000 improve your English listening skills?</vt:lpstr>
      <vt:lpstr>Did SERV 1000 improve  your ability to speak English?  </vt:lpstr>
      <vt:lpstr>Did SERV 1000 improve your ability to write in English?</vt:lpstr>
      <vt:lpstr>Besides credits, what else did you get out of taking SERV 1000?</vt:lpstr>
      <vt:lpstr>Long-term impact?</vt:lpstr>
      <vt:lpstr>First Attempts at University-Level English Composition</vt:lpstr>
      <vt:lpstr>Next Steps</vt:lpstr>
      <vt:lpstr>Feedback from Community Partners </vt:lpstr>
      <vt:lpstr>PowerPoint Presentation</vt:lpstr>
      <vt:lpstr>PowerPoint Presentation</vt:lpstr>
      <vt:lpstr>PowerPoint Presentation</vt:lpstr>
      <vt:lpstr>PowerPoint Presentation</vt:lpstr>
      <vt:lpstr>Conclusion</vt:lpstr>
      <vt:lpstr>Check Us Out !!!</vt:lpstr>
      <vt:lpstr>Key words / phrases to keep in mind: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Thompson Rivers University’s  Introduction to Community  Service-Learning 100</dc:title>
  <dc:creator>Wendy Krauza</dc:creator>
  <cp:lastModifiedBy>Windows User</cp:lastModifiedBy>
  <cp:revision>742</cp:revision>
  <dcterms:created xsi:type="dcterms:W3CDTF">2006-08-16T00:00:00Z</dcterms:created>
  <dcterms:modified xsi:type="dcterms:W3CDTF">2013-01-31T18:23:20Z</dcterms:modified>
</cp:coreProperties>
</file>